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5" r:id="rId4"/>
    <p:sldId id="285" r:id="rId5"/>
    <p:sldId id="269" r:id="rId6"/>
    <p:sldId id="259" r:id="rId7"/>
    <p:sldId id="263" r:id="rId8"/>
    <p:sldId id="265" r:id="rId9"/>
    <p:sldId id="292" r:id="rId10"/>
    <p:sldId id="293" r:id="rId11"/>
    <p:sldId id="294" r:id="rId12"/>
    <p:sldId id="276" r:id="rId13"/>
    <p:sldId id="287" r:id="rId14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4B0"/>
    <a:srgbClr val="00A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6314" autoAdjust="0"/>
  </p:normalViewPr>
  <p:slideViewPr>
    <p:cSldViewPr showGuides="1">
      <p:cViewPr varScale="1">
        <p:scale>
          <a:sx n="104" d="100"/>
          <a:sy n="104" d="100"/>
        </p:scale>
        <p:origin x="330" y="108"/>
      </p:cViewPr>
      <p:guideLst>
        <p:guide orient="horz" pos="27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994CD-D03A-4101-9E89-56D6B0A8209F}" type="datetimeFigureOut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0C85C-E9D3-4231-B599-154D482DB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06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611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476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34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06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23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13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9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46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8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61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35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9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C85C-E9D3-4231-B599-154D482DB7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32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67F-2C05-411A-AE8B-730F64761652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5E8-DD6E-4D96-9B03-5F18FA59EBB8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61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52FF-CAA4-4647-9CB4-54F9B9E7C8BA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DF00-079A-4856-9C04-B35BABCCD5BC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40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0013-A59C-42B5-81D3-BF767A1F5865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28CF-AE5E-40F8-9A1B-77C42A8E62CF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2DAC-27ED-46DC-8912-581928273EA5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8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65795-A568-4BD1-AAF5-721B92C91F3B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32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0D1D-EFCA-42ED-A458-02B784BAE544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97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06B7-BC5E-46E5-8BC8-0D0D0677D680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C874-B6EC-470A-BA71-46E185F1EC36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26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A6F71-66A6-496F-A85D-0A67B843F779}" type="datetime1">
              <a:rPr lang="zh-CN" altLang="en-US" smtClean="0"/>
              <a:t>2021/2/16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471619" y="299200"/>
            <a:ext cx="110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EDFC277-0F5F-4CFE-A345-BA92287D49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2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399462" y="2271356"/>
            <a:ext cx="2088232" cy="3521141"/>
            <a:chOff x="2560" y="2"/>
            <a:chExt cx="2562" cy="432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84" y="1981"/>
              <a:ext cx="264" cy="96"/>
            </a:xfrm>
            <a:custGeom>
              <a:avLst/>
              <a:gdLst>
                <a:gd name="T0" fmla="*/ 0 w 264"/>
                <a:gd name="T1" fmla="*/ 92 h 96"/>
                <a:gd name="T2" fmla="*/ 258 w 264"/>
                <a:gd name="T3" fmla="*/ 0 h 96"/>
                <a:gd name="T4" fmla="*/ 264 w 264"/>
                <a:gd name="T5" fmla="*/ 15 h 96"/>
                <a:gd name="T6" fmla="*/ 31 w 264"/>
                <a:gd name="T7" fmla="*/ 96 h 96"/>
                <a:gd name="T8" fmla="*/ 0 w 264"/>
                <a:gd name="T9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96">
                  <a:moveTo>
                    <a:pt x="0" y="92"/>
                  </a:moveTo>
                  <a:lnTo>
                    <a:pt x="258" y="0"/>
                  </a:lnTo>
                  <a:lnTo>
                    <a:pt x="264" y="15"/>
                  </a:lnTo>
                  <a:lnTo>
                    <a:pt x="3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381" y="2"/>
              <a:ext cx="891" cy="1652"/>
            </a:xfrm>
            <a:custGeom>
              <a:avLst/>
              <a:gdLst>
                <a:gd name="T0" fmla="*/ 0 w 891"/>
                <a:gd name="T1" fmla="*/ 1652 h 1652"/>
                <a:gd name="T2" fmla="*/ 891 w 891"/>
                <a:gd name="T3" fmla="*/ 1249 h 1652"/>
                <a:gd name="T4" fmla="*/ 891 w 891"/>
                <a:gd name="T5" fmla="*/ 0 h 1652"/>
                <a:gd name="T6" fmla="*/ 9 w 891"/>
                <a:gd name="T7" fmla="*/ 608 h 1652"/>
                <a:gd name="T8" fmla="*/ 0 w 891"/>
                <a:gd name="T9" fmla="*/ 1652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2">
                  <a:moveTo>
                    <a:pt x="0" y="1652"/>
                  </a:moveTo>
                  <a:lnTo>
                    <a:pt x="891" y="1249"/>
                  </a:lnTo>
                  <a:lnTo>
                    <a:pt x="891" y="0"/>
                  </a:lnTo>
                  <a:lnTo>
                    <a:pt x="9" y="608"/>
                  </a:lnTo>
                  <a:lnTo>
                    <a:pt x="0" y="16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272" y="2"/>
              <a:ext cx="850" cy="1650"/>
            </a:xfrm>
            <a:custGeom>
              <a:avLst/>
              <a:gdLst>
                <a:gd name="T0" fmla="*/ 850 w 850"/>
                <a:gd name="T1" fmla="*/ 1650 h 1650"/>
                <a:gd name="T2" fmla="*/ 0 w 850"/>
                <a:gd name="T3" fmla="*/ 1249 h 1650"/>
                <a:gd name="T4" fmla="*/ 0 w 850"/>
                <a:gd name="T5" fmla="*/ 0 h 1650"/>
                <a:gd name="T6" fmla="*/ 850 w 850"/>
                <a:gd name="T7" fmla="*/ 622 h 1650"/>
                <a:gd name="T8" fmla="*/ 850 w 850"/>
                <a:gd name="T9" fmla="*/ 165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1650">
                  <a:moveTo>
                    <a:pt x="850" y="1650"/>
                  </a:moveTo>
                  <a:lnTo>
                    <a:pt x="0" y="1249"/>
                  </a:lnTo>
                  <a:lnTo>
                    <a:pt x="0" y="0"/>
                  </a:lnTo>
                  <a:lnTo>
                    <a:pt x="850" y="622"/>
                  </a:lnTo>
                  <a:lnTo>
                    <a:pt x="850" y="1650"/>
                  </a:lnTo>
                  <a:close/>
                </a:path>
              </a:pathLst>
            </a:custGeom>
            <a:solidFill>
              <a:srgbClr val="427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381" y="1251"/>
              <a:ext cx="1741" cy="722"/>
            </a:xfrm>
            <a:custGeom>
              <a:avLst/>
              <a:gdLst>
                <a:gd name="T0" fmla="*/ 1741 w 1741"/>
                <a:gd name="T1" fmla="*/ 401 h 722"/>
                <a:gd name="T2" fmla="*/ 909 w 1741"/>
                <a:gd name="T3" fmla="*/ 722 h 722"/>
                <a:gd name="T4" fmla="*/ 0 w 1741"/>
                <a:gd name="T5" fmla="*/ 403 h 722"/>
                <a:gd name="T6" fmla="*/ 891 w 1741"/>
                <a:gd name="T7" fmla="*/ 0 h 722"/>
                <a:gd name="T8" fmla="*/ 1741 w 1741"/>
                <a:gd name="T9" fmla="*/ 40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722">
                  <a:moveTo>
                    <a:pt x="1741" y="401"/>
                  </a:moveTo>
                  <a:lnTo>
                    <a:pt x="909" y="722"/>
                  </a:lnTo>
                  <a:lnTo>
                    <a:pt x="0" y="403"/>
                  </a:lnTo>
                  <a:lnTo>
                    <a:pt x="891" y="0"/>
                  </a:lnTo>
                  <a:lnTo>
                    <a:pt x="1741" y="4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889" y="687"/>
              <a:ext cx="85" cy="60"/>
            </a:xfrm>
            <a:custGeom>
              <a:avLst/>
              <a:gdLst>
                <a:gd name="T0" fmla="*/ 43 w 44"/>
                <a:gd name="T1" fmla="*/ 0 h 31"/>
                <a:gd name="T2" fmla="*/ 0 w 44"/>
                <a:gd name="T3" fmla="*/ 25 h 31"/>
                <a:gd name="T4" fmla="*/ 3 w 44"/>
                <a:gd name="T5" fmla="*/ 31 h 31"/>
                <a:gd name="T6" fmla="*/ 44 w 44"/>
                <a:gd name="T7" fmla="*/ 7 h 31"/>
                <a:gd name="T8" fmla="*/ 43 w 4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3" y="0"/>
                  </a:moveTo>
                  <a:cubicBezTo>
                    <a:pt x="25" y="4"/>
                    <a:pt x="1" y="25"/>
                    <a:pt x="0" y="2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6" y="10"/>
                    <a:pt x="44" y="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62" y="512"/>
              <a:ext cx="34" cy="123"/>
            </a:xfrm>
            <a:custGeom>
              <a:avLst/>
              <a:gdLst>
                <a:gd name="T0" fmla="*/ 18 w 18"/>
                <a:gd name="T1" fmla="*/ 3 h 64"/>
                <a:gd name="T2" fmla="*/ 14 w 18"/>
                <a:gd name="T3" fmla="*/ 0 h 64"/>
                <a:gd name="T4" fmla="*/ 0 w 18"/>
                <a:gd name="T5" fmla="*/ 63 h 64"/>
                <a:gd name="T6" fmla="*/ 5 w 18"/>
                <a:gd name="T7" fmla="*/ 64 h 64"/>
                <a:gd name="T8" fmla="*/ 18 w 18"/>
                <a:gd name="T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4">
                  <a:moveTo>
                    <a:pt x="18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4" y="22"/>
                    <a:pt x="0" y="61"/>
                    <a:pt x="0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8" y="2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29" y="843"/>
              <a:ext cx="89" cy="27"/>
            </a:xfrm>
            <a:custGeom>
              <a:avLst/>
              <a:gdLst>
                <a:gd name="T0" fmla="*/ 0 w 46"/>
                <a:gd name="T1" fmla="*/ 5 h 14"/>
                <a:gd name="T2" fmla="*/ 0 w 46"/>
                <a:gd name="T3" fmla="*/ 11 h 14"/>
                <a:gd name="T4" fmla="*/ 45 w 46"/>
                <a:gd name="T5" fmla="*/ 14 h 14"/>
                <a:gd name="T6" fmla="*/ 46 w 46"/>
                <a:gd name="T7" fmla="*/ 8 h 14"/>
                <a:gd name="T8" fmla="*/ 0 w 46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8" y="7"/>
                    <a:pt x="45" y="1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28" y="0"/>
                    <a:pt x="1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94" y="707"/>
              <a:ext cx="87" cy="57"/>
            </a:xfrm>
            <a:custGeom>
              <a:avLst/>
              <a:gdLst>
                <a:gd name="T0" fmla="*/ 0 w 45"/>
                <a:gd name="T1" fmla="*/ 7 h 30"/>
                <a:gd name="T2" fmla="*/ 42 w 45"/>
                <a:gd name="T3" fmla="*/ 30 h 30"/>
                <a:gd name="T4" fmla="*/ 45 w 45"/>
                <a:gd name="T5" fmla="*/ 24 h 30"/>
                <a:gd name="T6" fmla="*/ 1 w 45"/>
                <a:gd name="T7" fmla="*/ 0 h 30"/>
                <a:gd name="T8" fmla="*/ 0 w 45"/>
                <a:gd name="T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0" y="7"/>
                  </a:moveTo>
                  <a:cubicBezTo>
                    <a:pt x="18" y="9"/>
                    <a:pt x="42" y="29"/>
                    <a:pt x="42" y="3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3"/>
                    <a:pt x="20" y="3"/>
                    <a:pt x="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94" y="535"/>
              <a:ext cx="54" cy="114"/>
            </a:xfrm>
            <a:custGeom>
              <a:avLst/>
              <a:gdLst>
                <a:gd name="T0" fmla="*/ 28 w 28"/>
                <a:gd name="T1" fmla="*/ 56 h 59"/>
                <a:gd name="T2" fmla="*/ 3 w 28"/>
                <a:gd name="T3" fmla="*/ 0 h 59"/>
                <a:gd name="T4" fmla="*/ 0 w 28"/>
                <a:gd name="T5" fmla="*/ 5 h 59"/>
                <a:gd name="T6" fmla="*/ 24 w 28"/>
                <a:gd name="T7" fmla="*/ 59 h 59"/>
                <a:gd name="T8" fmla="*/ 28 w 28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9">
                  <a:moveTo>
                    <a:pt x="28" y="56"/>
                  </a:moveTo>
                  <a:cubicBezTo>
                    <a:pt x="28" y="55"/>
                    <a:pt x="17" y="18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22"/>
                    <a:pt x="24" y="58"/>
                    <a:pt x="24" y="59"/>
                  </a:cubicBezTo>
                  <a:lnTo>
                    <a:pt x="2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79" y="868"/>
              <a:ext cx="90" cy="29"/>
            </a:xfrm>
            <a:custGeom>
              <a:avLst/>
              <a:gdLst>
                <a:gd name="T0" fmla="*/ 0 w 47"/>
                <a:gd name="T1" fmla="*/ 9 h 15"/>
                <a:gd name="T2" fmla="*/ 2 w 47"/>
                <a:gd name="T3" fmla="*/ 15 h 15"/>
                <a:gd name="T4" fmla="*/ 46 w 47"/>
                <a:gd name="T5" fmla="*/ 11 h 15"/>
                <a:gd name="T6" fmla="*/ 47 w 47"/>
                <a:gd name="T7" fmla="*/ 5 h 15"/>
                <a:gd name="T8" fmla="*/ 0 w 4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9" y="7"/>
                    <a:pt x="46" y="11"/>
                    <a:pt x="46" y="1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18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10" y="972"/>
              <a:ext cx="71" cy="70"/>
            </a:xfrm>
            <a:custGeom>
              <a:avLst/>
              <a:gdLst>
                <a:gd name="T0" fmla="*/ 3 w 37"/>
                <a:gd name="T1" fmla="*/ 0 h 36"/>
                <a:gd name="T2" fmla="*/ 0 w 37"/>
                <a:gd name="T3" fmla="*/ 5 h 36"/>
                <a:gd name="T4" fmla="*/ 32 w 37"/>
                <a:gd name="T5" fmla="*/ 36 h 36"/>
                <a:gd name="T6" fmla="*/ 37 w 37"/>
                <a:gd name="T7" fmla="*/ 32 h 36"/>
                <a:gd name="T8" fmla="*/ 3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19"/>
                    <a:pt x="32" y="3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14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90" y="1072"/>
              <a:ext cx="108" cy="56"/>
            </a:xfrm>
            <a:custGeom>
              <a:avLst/>
              <a:gdLst>
                <a:gd name="T0" fmla="*/ 53 w 56"/>
                <a:gd name="T1" fmla="*/ 22 h 29"/>
                <a:gd name="T2" fmla="*/ 3 w 56"/>
                <a:gd name="T3" fmla="*/ 0 h 29"/>
                <a:gd name="T4" fmla="*/ 0 w 56"/>
                <a:gd name="T5" fmla="*/ 2 h 29"/>
                <a:gd name="T6" fmla="*/ 2 w 56"/>
                <a:gd name="T7" fmla="*/ 6 h 29"/>
                <a:gd name="T8" fmla="*/ 53 w 56"/>
                <a:gd name="T9" fmla="*/ 28 h 29"/>
                <a:gd name="T10" fmla="*/ 56 w 56"/>
                <a:gd name="T11" fmla="*/ 26 h 29"/>
                <a:gd name="T12" fmla="*/ 53 w 56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3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690" y="1090"/>
              <a:ext cx="106" cy="56"/>
            </a:xfrm>
            <a:custGeom>
              <a:avLst/>
              <a:gdLst>
                <a:gd name="T0" fmla="*/ 53 w 55"/>
                <a:gd name="T1" fmla="*/ 22 h 29"/>
                <a:gd name="T2" fmla="*/ 2 w 55"/>
                <a:gd name="T3" fmla="*/ 0 h 29"/>
                <a:gd name="T4" fmla="*/ 0 w 55"/>
                <a:gd name="T5" fmla="*/ 2 h 29"/>
                <a:gd name="T6" fmla="*/ 2 w 55"/>
                <a:gd name="T7" fmla="*/ 6 h 29"/>
                <a:gd name="T8" fmla="*/ 53 w 55"/>
                <a:gd name="T9" fmla="*/ 28 h 29"/>
                <a:gd name="T10" fmla="*/ 55 w 55"/>
                <a:gd name="T11" fmla="*/ 26 h 29"/>
                <a:gd name="T12" fmla="*/ 53 w 55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9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5" y="28"/>
                    <a:pt x="55" y="26"/>
                  </a:cubicBezTo>
                  <a:cubicBezTo>
                    <a:pt x="55" y="25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688" y="1107"/>
              <a:ext cx="108" cy="56"/>
            </a:xfrm>
            <a:custGeom>
              <a:avLst/>
              <a:gdLst>
                <a:gd name="T0" fmla="*/ 54 w 56"/>
                <a:gd name="T1" fmla="*/ 22 h 29"/>
                <a:gd name="T2" fmla="*/ 3 w 56"/>
                <a:gd name="T3" fmla="*/ 0 h 29"/>
                <a:gd name="T4" fmla="*/ 0 w 56"/>
                <a:gd name="T5" fmla="*/ 2 h 29"/>
                <a:gd name="T6" fmla="*/ 3 w 56"/>
                <a:gd name="T7" fmla="*/ 6 h 29"/>
                <a:gd name="T8" fmla="*/ 54 w 56"/>
                <a:gd name="T9" fmla="*/ 28 h 29"/>
                <a:gd name="T10" fmla="*/ 56 w 56"/>
                <a:gd name="T11" fmla="*/ 26 h 29"/>
                <a:gd name="T12" fmla="*/ 54 w 56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4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690" y="1122"/>
              <a:ext cx="106" cy="70"/>
            </a:xfrm>
            <a:custGeom>
              <a:avLst/>
              <a:gdLst>
                <a:gd name="T0" fmla="*/ 53 w 55"/>
                <a:gd name="T1" fmla="*/ 22 h 36"/>
                <a:gd name="T2" fmla="*/ 2 w 55"/>
                <a:gd name="T3" fmla="*/ 0 h 36"/>
                <a:gd name="T4" fmla="*/ 0 w 55"/>
                <a:gd name="T5" fmla="*/ 1 h 36"/>
                <a:gd name="T6" fmla="*/ 1 w 55"/>
                <a:gd name="T7" fmla="*/ 4 h 36"/>
                <a:gd name="T8" fmla="*/ 5 w 55"/>
                <a:gd name="T9" fmla="*/ 10 h 36"/>
                <a:gd name="T10" fmla="*/ 8 w 55"/>
                <a:gd name="T11" fmla="*/ 15 h 36"/>
                <a:gd name="T12" fmla="*/ 9 w 55"/>
                <a:gd name="T13" fmla="*/ 16 h 36"/>
                <a:gd name="T14" fmla="*/ 9 w 55"/>
                <a:gd name="T15" fmla="*/ 16 h 36"/>
                <a:gd name="T16" fmla="*/ 14 w 55"/>
                <a:gd name="T17" fmla="*/ 24 h 36"/>
                <a:gd name="T18" fmla="*/ 39 w 55"/>
                <a:gd name="T19" fmla="*/ 35 h 36"/>
                <a:gd name="T20" fmla="*/ 44 w 55"/>
                <a:gd name="T21" fmla="*/ 31 h 36"/>
                <a:gd name="T22" fmla="*/ 44 w 55"/>
                <a:gd name="T23" fmla="*/ 31 h 36"/>
                <a:gd name="T24" fmla="*/ 46 w 55"/>
                <a:gd name="T25" fmla="*/ 31 h 36"/>
                <a:gd name="T26" fmla="*/ 53 w 55"/>
                <a:gd name="T27" fmla="*/ 26 h 36"/>
                <a:gd name="T28" fmla="*/ 53 w 55"/>
                <a:gd name="T29" fmla="*/ 26 h 36"/>
                <a:gd name="T30" fmla="*/ 55 w 55"/>
                <a:gd name="T31" fmla="*/ 25 h 36"/>
                <a:gd name="T32" fmla="*/ 53 w 55"/>
                <a:gd name="T3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36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7" y="13"/>
                    <a:pt x="7" y="14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9"/>
                    <a:pt x="11" y="23"/>
                    <a:pt x="14" y="2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6"/>
                    <a:pt x="44" y="34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52" y="27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5" y="26"/>
                    <a:pt x="55" y="25"/>
                  </a:cubicBezTo>
                  <a:cubicBezTo>
                    <a:pt x="55" y="24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90" y="1055"/>
              <a:ext cx="108" cy="56"/>
            </a:xfrm>
            <a:custGeom>
              <a:avLst/>
              <a:gdLst>
                <a:gd name="T0" fmla="*/ 54 w 56"/>
                <a:gd name="T1" fmla="*/ 23 h 29"/>
                <a:gd name="T2" fmla="*/ 2 w 56"/>
                <a:gd name="T3" fmla="*/ 0 h 29"/>
                <a:gd name="T4" fmla="*/ 0 w 56"/>
                <a:gd name="T5" fmla="*/ 2 h 29"/>
                <a:gd name="T6" fmla="*/ 2 w 56"/>
                <a:gd name="T7" fmla="*/ 6 h 29"/>
                <a:gd name="T8" fmla="*/ 54 w 56"/>
                <a:gd name="T9" fmla="*/ 29 h 29"/>
                <a:gd name="T10" fmla="*/ 56 w 56"/>
                <a:gd name="T11" fmla="*/ 27 h 29"/>
                <a:gd name="T12" fmla="*/ 54 w 56"/>
                <a:gd name="T1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4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5"/>
                    <a:pt x="55" y="23"/>
                    <a:pt x="5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625" y="685"/>
              <a:ext cx="258" cy="403"/>
            </a:xfrm>
            <a:custGeom>
              <a:avLst/>
              <a:gdLst>
                <a:gd name="T0" fmla="*/ 73 w 134"/>
                <a:gd name="T1" fmla="*/ 10 h 209"/>
                <a:gd name="T2" fmla="*/ 21 w 134"/>
                <a:gd name="T3" fmla="*/ 9 h 209"/>
                <a:gd name="T4" fmla="*/ 0 w 134"/>
                <a:gd name="T5" fmla="*/ 55 h 209"/>
                <a:gd name="T6" fmla="*/ 16 w 134"/>
                <a:gd name="T7" fmla="*/ 120 h 209"/>
                <a:gd name="T8" fmla="*/ 25 w 134"/>
                <a:gd name="T9" fmla="*/ 148 h 209"/>
                <a:gd name="T10" fmla="*/ 34 w 134"/>
                <a:gd name="T11" fmla="*/ 184 h 209"/>
                <a:gd name="T12" fmla="*/ 40 w 134"/>
                <a:gd name="T13" fmla="*/ 188 h 209"/>
                <a:gd name="T14" fmla="*/ 67 w 134"/>
                <a:gd name="T15" fmla="*/ 199 h 209"/>
                <a:gd name="T16" fmla="*/ 87 w 134"/>
                <a:gd name="T17" fmla="*/ 208 h 209"/>
                <a:gd name="T18" fmla="*/ 91 w 134"/>
                <a:gd name="T19" fmla="*/ 208 h 209"/>
                <a:gd name="T20" fmla="*/ 102 w 134"/>
                <a:gd name="T21" fmla="*/ 190 h 209"/>
                <a:gd name="T22" fmla="*/ 111 w 134"/>
                <a:gd name="T23" fmla="*/ 167 h 209"/>
                <a:gd name="T24" fmla="*/ 115 w 134"/>
                <a:gd name="T25" fmla="*/ 161 h 209"/>
                <a:gd name="T26" fmla="*/ 133 w 134"/>
                <a:gd name="T27" fmla="*/ 113 h 209"/>
                <a:gd name="T28" fmla="*/ 129 w 134"/>
                <a:gd name="T29" fmla="*/ 76 h 209"/>
                <a:gd name="T30" fmla="*/ 57 w 134"/>
                <a:gd name="T31" fmla="*/ 181 h 209"/>
                <a:gd name="T32" fmla="*/ 65 w 134"/>
                <a:gd name="T33" fmla="*/ 135 h 209"/>
                <a:gd name="T34" fmla="*/ 68 w 134"/>
                <a:gd name="T35" fmla="*/ 186 h 209"/>
                <a:gd name="T36" fmla="*/ 122 w 134"/>
                <a:gd name="T37" fmla="*/ 108 h 209"/>
                <a:gd name="T38" fmla="*/ 105 w 134"/>
                <a:gd name="T39" fmla="*/ 150 h 209"/>
                <a:gd name="T40" fmla="*/ 101 w 134"/>
                <a:gd name="T41" fmla="*/ 156 h 209"/>
                <a:gd name="T42" fmla="*/ 90 w 134"/>
                <a:gd name="T43" fmla="*/ 184 h 209"/>
                <a:gd name="T44" fmla="*/ 86 w 134"/>
                <a:gd name="T45" fmla="*/ 194 h 209"/>
                <a:gd name="T46" fmla="*/ 68 w 134"/>
                <a:gd name="T47" fmla="*/ 127 h 209"/>
                <a:gd name="T48" fmla="*/ 49 w 134"/>
                <a:gd name="T49" fmla="*/ 178 h 209"/>
                <a:gd name="T50" fmla="*/ 38 w 134"/>
                <a:gd name="T51" fmla="*/ 161 h 209"/>
                <a:gd name="T52" fmla="*/ 28 w 134"/>
                <a:gd name="T53" fmla="*/ 124 h 209"/>
                <a:gd name="T54" fmla="*/ 24 w 134"/>
                <a:gd name="T55" fmla="*/ 111 h 209"/>
                <a:gd name="T56" fmla="*/ 12 w 134"/>
                <a:gd name="T57" fmla="*/ 58 h 209"/>
                <a:gd name="T58" fmla="*/ 68 w 134"/>
                <a:gd name="T59" fmla="*/ 21 h 209"/>
                <a:gd name="T60" fmla="*/ 107 w 134"/>
                <a:gd name="T61" fmla="*/ 56 h 209"/>
                <a:gd name="T62" fmla="*/ 122 w 134"/>
                <a:gd name="T6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209">
                  <a:moveTo>
                    <a:pt x="116" y="50"/>
                  </a:moveTo>
                  <a:cubicBezTo>
                    <a:pt x="104" y="31"/>
                    <a:pt x="90" y="18"/>
                    <a:pt x="73" y="10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50" y="0"/>
                    <a:pt x="33" y="1"/>
                    <a:pt x="21" y="9"/>
                  </a:cubicBezTo>
                  <a:cubicBezTo>
                    <a:pt x="8" y="18"/>
                    <a:pt x="1" y="33"/>
                    <a:pt x="0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7" y="96"/>
                    <a:pt x="13" y="113"/>
                  </a:cubicBezTo>
                  <a:cubicBezTo>
                    <a:pt x="14" y="115"/>
                    <a:pt x="15" y="118"/>
                    <a:pt x="16" y="120"/>
                  </a:cubicBezTo>
                  <a:cubicBezTo>
                    <a:pt x="17" y="122"/>
                    <a:pt x="17" y="124"/>
                    <a:pt x="18" y="126"/>
                  </a:cubicBezTo>
                  <a:cubicBezTo>
                    <a:pt x="21" y="133"/>
                    <a:pt x="24" y="141"/>
                    <a:pt x="25" y="148"/>
                  </a:cubicBezTo>
                  <a:cubicBezTo>
                    <a:pt x="26" y="151"/>
                    <a:pt x="26" y="155"/>
                    <a:pt x="27" y="158"/>
                  </a:cubicBezTo>
                  <a:cubicBezTo>
                    <a:pt x="27" y="167"/>
                    <a:pt x="28" y="176"/>
                    <a:pt x="34" y="184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5" y="190"/>
                    <a:pt x="49" y="192"/>
                    <a:pt x="54" y="194"/>
                  </a:cubicBezTo>
                  <a:cubicBezTo>
                    <a:pt x="58" y="196"/>
                    <a:pt x="63" y="197"/>
                    <a:pt x="67" y="199"/>
                  </a:cubicBezTo>
                  <a:cubicBezTo>
                    <a:pt x="75" y="203"/>
                    <a:pt x="81" y="205"/>
                    <a:pt x="87" y="208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5" y="206"/>
                    <a:pt x="99" y="203"/>
                    <a:pt x="101" y="196"/>
                  </a:cubicBezTo>
                  <a:cubicBezTo>
                    <a:pt x="101" y="194"/>
                    <a:pt x="101" y="192"/>
                    <a:pt x="102" y="190"/>
                  </a:cubicBezTo>
                  <a:cubicBezTo>
                    <a:pt x="102" y="187"/>
                    <a:pt x="102" y="184"/>
                    <a:pt x="103" y="182"/>
                  </a:cubicBezTo>
                  <a:cubicBezTo>
                    <a:pt x="105" y="176"/>
                    <a:pt x="108" y="171"/>
                    <a:pt x="111" y="167"/>
                  </a:cubicBezTo>
                  <a:cubicBezTo>
                    <a:pt x="112" y="165"/>
                    <a:pt x="113" y="164"/>
                    <a:pt x="114" y="163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19" y="155"/>
                    <a:pt x="123" y="150"/>
                    <a:pt x="126" y="143"/>
                  </a:cubicBezTo>
                  <a:cubicBezTo>
                    <a:pt x="130" y="136"/>
                    <a:pt x="132" y="127"/>
                    <a:pt x="133" y="113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4" y="98"/>
                    <a:pt x="132" y="87"/>
                    <a:pt x="129" y="76"/>
                  </a:cubicBezTo>
                  <a:cubicBezTo>
                    <a:pt x="125" y="66"/>
                    <a:pt x="121" y="58"/>
                    <a:pt x="116" y="50"/>
                  </a:cubicBezTo>
                  <a:close/>
                  <a:moveTo>
                    <a:pt x="57" y="181"/>
                  </a:moveTo>
                  <a:cubicBezTo>
                    <a:pt x="55" y="164"/>
                    <a:pt x="56" y="140"/>
                    <a:pt x="62" y="135"/>
                  </a:cubicBezTo>
                  <a:cubicBezTo>
                    <a:pt x="62" y="135"/>
                    <a:pt x="63" y="134"/>
                    <a:pt x="65" y="135"/>
                  </a:cubicBezTo>
                  <a:cubicBezTo>
                    <a:pt x="79" y="140"/>
                    <a:pt x="75" y="173"/>
                    <a:pt x="72" y="188"/>
                  </a:cubicBezTo>
                  <a:cubicBezTo>
                    <a:pt x="71" y="187"/>
                    <a:pt x="69" y="187"/>
                    <a:pt x="68" y="186"/>
                  </a:cubicBezTo>
                  <a:cubicBezTo>
                    <a:pt x="64" y="184"/>
                    <a:pt x="61" y="183"/>
                    <a:pt x="57" y="181"/>
                  </a:cubicBezTo>
                  <a:close/>
                  <a:moveTo>
                    <a:pt x="122" y="108"/>
                  </a:moveTo>
                  <a:cubicBezTo>
                    <a:pt x="121" y="119"/>
                    <a:pt x="119" y="127"/>
                    <a:pt x="116" y="133"/>
                  </a:cubicBezTo>
                  <a:cubicBezTo>
                    <a:pt x="112" y="139"/>
                    <a:pt x="109" y="145"/>
                    <a:pt x="105" y="150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3" y="153"/>
                    <a:pt x="102" y="154"/>
                    <a:pt x="101" y="156"/>
                  </a:cubicBezTo>
                  <a:cubicBezTo>
                    <a:pt x="98" y="160"/>
                    <a:pt x="94" y="166"/>
                    <a:pt x="92" y="173"/>
                  </a:cubicBezTo>
                  <a:cubicBezTo>
                    <a:pt x="91" y="177"/>
                    <a:pt x="91" y="180"/>
                    <a:pt x="90" y="184"/>
                  </a:cubicBezTo>
                  <a:cubicBezTo>
                    <a:pt x="90" y="186"/>
                    <a:pt x="90" y="187"/>
                    <a:pt x="89" y="189"/>
                  </a:cubicBezTo>
                  <a:cubicBezTo>
                    <a:pt x="89" y="191"/>
                    <a:pt x="87" y="193"/>
                    <a:pt x="86" y="194"/>
                  </a:cubicBezTo>
                  <a:cubicBezTo>
                    <a:pt x="84" y="193"/>
                    <a:pt x="82" y="192"/>
                    <a:pt x="80" y="191"/>
                  </a:cubicBezTo>
                  <a:cubicBezTo>
                    <a:pt x="82" y="181"/>
                    <a:pt x="90" y="136"/>
                    <a:pt x="68" y="127"/>
                  </a:cubicBezTo>
                  <a:cubicBezTo>
                    <a:pt x="63" y="125"/>
                    <a:pt x="59" y="127"/>
                    <a:pt x="57" y="129"/>
                  </a:cubicBezTo>
                  <a:cubicBezTo>
                    <a:pt x="47" y="136"/>
                    <a:pt x="47" y="164"/>
                    <a:pt x="49" y="178"/>
                  </a:cubicBezTo>
                  <a:cubicBezTo>
                    <a:pt x="46" y="177"/>
                    <a:pt x="43" y="176"/>
                    <a:pt x="41" y="175"/>
                  </a:cubicBezTo>
                  <a:cubicBezTo>
                    <a:pt x="39" y="171"/>
                    <a:pt x="39" y="166"/>
                    <a:pt x="38" y="161"/>
                  </a:cubicBezTo>
                  <a:cubicBezTo>
                    <a:pt x="38" y="157"/>
                    <a:pt x="37" y="153"/>
                    <a:pt x="36" y="149"/>
                  </a:cubicBezTo>
                  <a:cubicBezTo>
                    <a:pt x="34" y="140"/>
                    <a:pt x="31" y="132"/>
                    <a:pt x="28" y="124"/>
                  </a:cubicBezTo>
                  <a:cubicBezTo>
                    <a:pt x="28" y="122"/>
                    <a:pt x="27" y="120"/>
                    <a:pt x="26" y="119"/>
                  </a:cubicBezTo>
                  <a:cubicBezTo>
                    <a:pt x="26" y="116"/>
                    <a:pt x="25" y="114"/>
                    <a:pt x="24" y="111"/>
                  </a:cubicBezTo>
                  <a:cubicBezTo>
                    <a:pt x="18" y="95"/>
                    <a:pt x="12" y="79"/>
                    <a:pt x="12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42"/>
                    <a:pt x="19" y="30"/>
                    <a:pt x="29" y="22"/>
                  </a:cubicBezTo>
                  <a:cubicBezTo>
                    <a:pt x="39" y="15"/>
                    <a:pt x="52" y="15"/>
                    <a:pt x="68" y="2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86" y="29"/>
                    <a:pt x="98" y="40"/>
                    <a:pt x="107" y="56"/>
                  </a:cubicBezTo>
                  <a:cubicBezTo>
                    <a:pt x="111" y="62"/>
                    <a:pt x="115" y="69"/>
                    <a:pt x="118" y="77"/>
                  </a:cubicBezTo>
                  <a:cubicBezTo>
                    <a:pt x="121" y="86"/>
                    <a:pt x="122" y="95"/>
                    <a:pt x="122" y="104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282" y="1552"/>
              <a:ext cx="684" cy="1174"/>
            </a:xfrm>
            <a:custGeom>
              <a:avLst/>
              <a:gdLst>
                <a:gd name="T0" fmla="*/ 684 w 684"/>
                <a:gd name="T1" fmla="*/ 1174 h 1174"/>
                <a:gd name="T2" fmla="*/ 0 w 684"/>
                <a:gd name="T3" fmla="*/ 1091 h 1174"/>
                <a:gd name="T4" fmla="*/ 0 w 684"/>
                <a:gd name="T5" fmla="*/ 0 h 1174"/>
                <a:gd name="T6" fmla="*/ 684 w 684"/>
                <a:gd name="T7" fmla="*/ 294 h 1174"/>
                <a:gd name="T8" fmla="*/ 684 w 684"/>
                <a:gd name="T9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1174">
                  <a:moveTo>
                    <a:pt x="684" y="1174"/>
                  </a:moveTo>
                  <a:lnTo>
                    <a:pt x="0" y="1091"/>
                  </a:lnTo>
                  <a:lnTo>
                    <a:pt x="0" y="0"/>
                  </a:lnTo>
                  <a:lnTo>
                    <a:pt x="684" y="294"/>
                  </a:lnTo>
                  <a:lnTo>
                    <a:pt x="684" y="1174"/>
                  </a:lnTo>
                  <a:close/>
                </a:path>
              </a:pathLst>
            </a:custGeom>
            <a:solidFill>
              <a:srgbClr val="427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631" y="1552"/>
              <a:ext cx="651" cy="1166"/>
            </a:xfrm>
            <a:custGeom>
              <a:avLst/>
              <a:gdLst>
                <a:gd name="T0" fmla="*/ 0 w 651"/>
                <a:gd name="T1" fmla="*/ 1166 h 1166"/>
                <a:gd name="T2" fmla="*/ 651 w 651"/>
                <a:gd name="T3" fmla="*/ 1091 h 1166"/>
                <a:gd name="T4" fmla="*/ 651 w 651"/>
                <a:gd name="T5" fmla="*/ 0 h 1166"/>
                <a:gd name="T6" fmla="*/ 0 w 651"/>
                <a:gd name="T7" fmla="*/ 269 h 1166"/>
                <a:gd name="T8" fmla="*/ 0 w 651"/>
                <a:gd name="T9" fmla="*/ 1166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1166">
                  <a:moveTo>
                    <a:pt x="0" y="1166"/>
                  </a:moveTo>
                  <a:lnTo>
                    <a:pt x="651" y="1091"/>
                  </a:lnTo>
                  <a:lnTo>
                    <a:pt x="651" y="0"/>
                  </a:lnTo>
                  <a:lnTo>
                    <a:pt x="0" y="269"/>
                  </a:lnTo>
                  <a:lnTo>
                    <a:pt x="0" y="11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31" y="2641"/>
              <a:ext cx="1335" cy="168"/>
            </a:xfrm>
            <a:custGeom>
              <a:avLst/>
              <a:gdLst>
                <a:gd name="T0" fmla="*/ 0 w 1335"/>
                <a:gd name="T1" fmla="*/ 77 h 168"/>
                <a:gd name="T2" fmla="*/ 840 w 1335"/>
                <a:gd name="T3" fmla="*/ 168 h 168"/>
                <a:gd name="T4" fmla="*/ 1335 w 1335"/>
                <a:gd name="T5" fmla="*/ 85 h 168"/>
                <a:gd name="T6" fmla="*/ 651 w 1335"/>
                <a:gd name="T7" fmla="*/ 0 h 168"/>
                <a:gd name="T8" fmla="*/ 0 w 1335"/>
                <a:gd name="T9" fmla="*/ 7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68">
                  <a:moveTo>
                    <a:pt x="0" y="77"/>
                  </a:moveTo>
                  <a:lnTo>
                    <a:pt x="840" y="168"/>
                  </a:lnTo>
                  <a:lnTo>
                    <a:pt x="1335" y="85"/>
                  </a:lnTo>
                  <a:lnTo>
                    <a:pt x="651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3774" y="1912"/>
              <a:ext cx="389" cy="496"/>
            </a:xfrm>
            <a:custGeom>
              <a:avLst/>
              <a:gdLst>
                <a:gd name="T0" fmla="*/ 0 w 389"/>
                <a:gd name="T1" fmla="*/ 173 h 496"/>
                <a:gd name="T2" fmla="*/ 0 w 389"/>
                <a:gd name="T3" fmla="*/ 496 h 496"/>
                <a:gd name="T4" fmla="*/ 389 w 389"/>
                <a:gd name="T5" fmla="*/ 396 h 496"/>
                <a:gd name="T6" fmla="*/ 389 w 389"/>
                <a:gd name="T7" fmla="*/ 0 h 496"/>
                <a:gd name="T8" fmla="*/ 0 w 389"/>
                <a:gd name="T9" fmla="*/ 173 h 496"/>
                <a:gd name="T10" fmla="*/ 375 w 389"/>
                <a:gd name="T11" fmla="*/ 36 h 496"/>
                <a:gd name="T12" fmla="*/ 273 w 389"/>
                <a:gd name="T13" fmla="*/ 223 h 496"/>
                <a:gd name="T14" fmla="*/ 377 w 389"/>
                <a:gd name="T15" fmla="*/ 381 h 496"/>
                <a:gd name="T16" fmla="*/ 377 w 389"/>
                <a:gd name="T17" fmla="*/ 381 h 496"/>
                <a:gd name="T18" fmla="*/ 256 w 389"/>
                <a:gd name="T19" fmla="*/ 248 h 496"/>
                <a:gd name="T20" fmla="*/ 188 w 389"/>
                <a:gd name="T21" fmla="*/ 340 h 496"/>
                <a:gd name="T22" fmla="*/ 132 w 389"/>
                <a:gd name="T23" fmla="*/ 298 h 496"/>
                <a:gd name="T24" fmla="*/ 13 w 389"/>
                <a:gd name="T25" fmla="*/ 462 h 496"/>
                <a:gd name="T26" fmla="*/ 13 w 389"/>
                <a:gd name="T27" fmla="*/ 462 h 496"/>
                <a:gd name="T28" fmla="*/ 100 w 389"/>
                <a:gd name="T29" fmla="*/ 281 h 496"/>
                <a:gd name="T30" fmla="*/ 13 w 389"/>
                <a:gd name="T31" fmla="*/ 192 h 496"/>
                <a:gd name="T32" fmla="*/ 182 w 389"/>
                <a:gd name="T33" fmla="*/ 294 h 496"/>
                <a:gd name="T34" fmla="*/ 375 w 389"/>
                <a:gd name="T35" fmla="*/ 36 h 496"/>
                <a:gd name="T36" fmla="*/ 375 w 389"/>
                <a:gd name="T37" fmla="*/ 3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496">
                  <a:moveTo>
                    <a:pt x="0" y="173"/>
                  </a:moveTo>
                  <a:lnTo>
                    <a:pt x="0" y="496"/>
                  </a:lnTo>
                  <a:lnTo>
                    <a:pt x="389" y="396"/>
                  </a:lnTo>
                  <a:lnTo>
                    <a:pt x="389" y="0"/>
                  </a:lnTo>
                  <a:lnTo>
                    <a:pt x="0" y="173"/>
                  </a:lnTo>
                  <a:close/>
                  <a:moveTo>
                    <a:pt x="375" y="36"/>
                  </a:moveTo>
                  <a:lnTo>
                    <a:pt x="273" y="223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256" y="248"/>
                  </a:lnTo>
                  <a:lnTo>
                    <a:pt x="188" y="340"/>
                  </a:lnTo>
                  <a:lnTo>
                    <a:pt x="132" y="298"/>
                  </a:lnTo>
                  <a:lnTo>
                    <a:pt x="13" y="462"/>
                  </a:lnTo>
                  <a:lnTo>
                    <a:pt x="13" y="462"/>
                  </a:lnTo>
                  <a:lnTo>
                    <a:pt x="100" y="281"/>
                  </a:lnTo>
                  <a:lnTo>
                    <a:pt x="13" y="192"/>
                  </a:lnTo>
                  <a:lnTo>
                    <a:pt x="182" y="294"/>
                  </a:lnTo>
                  <a:lnTo>
                    <a:pt x="375" y="36"/>
                  </a:lnTo>
                  <a:lnTo>
                    <a:pt x="37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07" y="2664"/>
              <a:ext cx="968" cy="1658"/>
            </a:xfrm>
            <a:custGeom>
              <a:avLst/>
              <a:gdLst>
                <a:gd name="T0" fmla="*/ 968 w 968"/>
                <a:gd name="T1" fmla="*/ 1371 h 1658"/>
                <a:gd name="T2" fmla="*/ 0 w 968"/>
                <a:gd name="T3" fmla="*/ 1658 h 1658"/>
                <a:gd name="T4" fmla="*/ 0 w 968"/>
                <a:gd name="T5" fmla="*/ 0 h 1658"/>
                <a:gd name="T6" fmla="*/ 968 w 968"/>
                <a:gd name="T7" fmla="*/ 112 h 1658"/>
                <a:gd name="T8" fmla="*/ 968 w 968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658">
                  <a:moveTo>
                    <a:pt x="968" y="1371"/>
                  </a:moveTo>
                  <a:lnTo>
                    <a:pt x="0" y="1658"/>
                  </a:lnTo>
                  <a:lnTo>
                    <a:pt x="0" y="0"/>
                  </a:lnTo>
                  <a:lnTo>
                    <a:pt x="968" y="112"/>
                  </a:lnTo>
                  <a:lnTo>
                    <a:pt x="968" y="1371"/>
                  </a:lnTo>
                  <a:close/>
                </a:path>
              </a:pathLst>
            </a:custGeom>
            <a:solidFill>
              <a:srgbClr val="427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95" y="2664"/>
              <a:ext cx="912" cy="1658"/>
            </a:xfrm>
            <a:custGeom>
              <a:avLst/>
              <a:gdLst>
                <a:gd name="T0" fmla="*/ 0 w 912"/>
                <a:gd name="T1" fmla="*/ 1371 h 1658"/>
                <a:gd name="T2" fmla="*/ 912 w 912"/>
                <a:gd name="T3" fmla="*/ 1658 h 1658"/>
                <a:gd name="T4" fmla="*/ 912 w 912"/>
                <a:gd name="T5" fmla="*/ 0 h 1658"/>
                <a:gd name="T6" fmla="*/ 8 w 912"/>
                <a:gd name="T7" fmla="*/ 112 h 1658"/>
                <a:gd name="T8" fmla="*/ 0 w 912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658">
                  <a:moveTo>
                    <a:pt x="0" y="1371"/>
                  </a:moveTo>
                  <a:lnTo>
                    <a:pt x="912" y="1658"/>
                  </a:lnTo>
                  <a:lnTo>
                    <a:pt x="912" y="0"/>
                  </a:lnTo>
                  <a:lnTo>
                    <a:pt x="8" y="112"/>
                  </a:lnTo>
                  <a:lnTo>
                    <a:pt x="0" y="13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190" y="3032"/>
              <a:ext cx="626" cy="880"/>
            </a:xfrm>
            <a:custGeom>
              <a:avLst/>
              <a:gdLst>
                <a:gd name="T0" fmla="*/ 312 w 325"/>
                <a:gd name="T1" fmla="*/ 325 h 457"/>
                <a:gd name="T2" fmla="*/ 259 w 325"/>
                <a:gd name="T3" fmla="*/ 296 h 457"/>
                <a:gd name="T4" fmla="*/ 237 w 325"/>
                <a:gd name="T5" fmla="*/ 285 h 457"/>
                <a:gd name="T6" fmla="*/ 219 w 325"/>
                <a:gd name="T7" fmla="*/ 233 h 457"/>
                <a:gd name="T8" fmla="*/ 237 w 325"/>
                <a:gd name="T9" fmla="*/ 177 h 457"/>
                <a:gd name="T10" fmla="*/ 252 w 325"/>
                <a:gd name="T11" fmla="*/ 142 h 457"/>
                <a:gd name="T12" fmla="*/ 247 w 325"/>
                <a:gd name="T13" fmla="*/ 119 h 457"/>
                <a:gd name="T14" fmla="*/ 247 w 325"/>
                <a:gd name="T15" fmla="*/ 120 h 457"/>
                <a:gd name="T16" fmla="*/ 247 w 325"/>
                <a:gd name="T17" fmla="*/ 119 h 457"/>
                <a:gd name="T18" fmla="*/ 247 w 325"/>
                <a:gd name="T19" fmla="*/ 119 h 457"/>
                <a:gd name="T20" fmla="*/ 247 w 325"/>
                <a:gd name="T21" fmla="*/ 118 h 457"/>
                <a:gd name="T22" fmla="*/ 248 w 325"/>
                <a:gd name="T23" fmla="*/ 111 h 457"/>
                <a:gd name="T24" fmla="*/ 248 w 325"/>
                <a:gd name="T25" fmla="*/ 110 h 457"/>
                <a:gd name="T26" fmla="*/ 248 w 325"/>
                <a:gd name="T27" fmla="*/ 104 h 457"/>
                <a:gd name="T28" fmla="*/ 248 w 325"/>
                <a:gd name="T29" fmla="*/ 104 h 457"/>
                <a:gd name="T30" fmla="*/ 248 w 325"/>
                <a:gd name="T31" fmla="*/ 104 h 457"/>
                <a:gd name="T32" fmla="*/ 248 w 325"/>
                <a:gd name="T33" fmla="*/ 103 h 457"/>
                <a:gd name="T34" fmla="*/ 248 w 325"/>
                <a:gd name="T35" fmla="*/ 103 h 457"/>
                <a:gd name="T36" fmla="*/ 248 w 325"/>
                <a:gd name="T37" fmla="*/ 103 h 457"/>
                <a:gd name="T38" fmla="*/ 248 w 325"/>
                <a:gd name="T39" fmla="*/ 102 h 457"/>
                <a:gd name="T40" fmla="*/ 248 w 325"/>
                <a:gd name="T41" fmla="*/ 102 h 457"/>
                <a:gd name="T42" fmla="*/ 248 w 325"/>
                <a:gd name="T43" fmla="*/ 102 h 457"/>
                <a:gd name="T44" fmla="*/ 246 w 325"/>
                <a:gd name="T45" fmla="*/ 62 h 457"/>
                <a:gd name="T46" fmla="*/ 103 w 325"/>
                <a:gd name="T47" fmla="*/ 62 h 457"/>
                <a:gd name="T48" fmla="*/ 101 w 325"/>
                <a:gd name="T49" fmla="*/ 102 h 457"/>
                <a:gd name="T50" fmla="*/ 101 w 325"/>
                <a:gd name="T51" fmla="*/ 102 h 457"/>
                <a:gd name="T52" fmla="*/ 101 w 325"/>
                <a:gd name="T53" fmla="*/ 102 h 457"/>
                <a:gd name="T54" fmla="*/ 101 w 325"/>
                <a:gd name="T55" fmla="*/ 104 h 457"/>
                <a:gd name="T56" fmla="*/ 101 w 325"/>
                <a:gd name="T57" fmla="*/ 104 h 457"/>
                <a:gd name="T58" fmla="*/ 101 w 325"/>
                <a:gd name="T59" fmla="*/ 104 h 457"/>
                <a:gd name="T60" fmla="*/ 101 w 325"/>
                <a:gd name="T61" fmla="*/ 105 h 457"/>
                <a:gd name="T62" fmla="*/ 101 w 325"/>
                <a:gd name="T63" fmla="*/ 105 h 457"/>
                <a:gd name="T64" fmla="*/ 101 w 325"/>
                <a:gd name="T65" fmla="*/ 105 h 457"/>
                <a:gd name="T66" fmla="*/ 101 w 325"/>
                <a:gd name="T67" fmla="*/ 105 h 457"/>
                <a:gd name="T68" fmla="*/ 103 w 325"/>
                <a:gd name="T69" fmla="*/ 123 h 457"/>
                <a:gd name="T70" fmla="*/ 96 w 325"/>
                <a:gd name="T71" fmla="*/ 142 h 457"/>
                <a:gd name="T72" fmla="*/ 112 w 325"/>
                <a:gd name="T73" fmla="*/ 177 h 457"/>
                <a:gd name="T74" fmla="*/ 130 w 325"/>
                <a:gd name="T75" fmla="*/ 233 h 457"/>
                <a:gd name="T76" fmla="*/ 112 w 325"/>
                <a:gd name="T77" fmla="*/ 296 h 457"/>
                <a:gd name="T78" fmla="*/ 20 w 325"/>
                <a:gd name="T79" fmla="*/ 363 h 457"/>
                <a:gd name="T80" fmla="*/ 5 w 325"/>
                <a:gd name="T81" fmla="*/ 457 h 457"/>
                <a:gd name="T82" fmla="*/ 321 w 325"/>
                <a:gd name="T83" fmla="*/ 387 h 457"/>
                <a:gd name="T84" fmla="*/ 312 w 325"/>
                <a:gd name="T85" fmla="*/ 32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5" h="457">
                  <a:moveTo>
                    <a:pt x="312" y="325"/>
                  </a:moveTo>
                  <a:cubicBezTo>
                    <a:pt x="297" y="311"/>
                    <a:pt x="280" y="308"/>
                    <a:pt x="259" y="296"/>
                  </a:cubicBezTo>
                  <a:cubicBezTo>
                    <a:pt x="237" y="285"/>
                    <a:pt x="237" y="285"/>
                    <a:pt x="237" y="285"/>
                  </a:cubicBezTo>
                  <a:cubicBezTo>
                    <a:pt x="237" y="285"/>
                    <a:pt x="197" y="262"/>
                    <a:pt x="219" y="233"/>
                  </a:cubicBezTo>
                  <a:cubicBezTo>
                    <a:pt x="228" y="221"/>
                    <a:pt x="233" y="200"/>
                    <a:pt x="237" y="177"/>
                  </a:cubicBezTo>
                  <a:cubicBezTo>
                    <a:pt x="242" y="177"/>
                    <a:pt x="249" y="162"/>
                    <a:pt x="252" y="142"/>
                  </a:cubicBezTo>
                  <a:cubicBezTo>
                    <a:pt x="256" y="126"/>
                    <a:pt x="251" y="121"/>
                    <a:pt x="247" y="119"/>
                  </a:cubicBezTo>
                  <a:cubicBezTo>
                    <a:pt x="247" y="119"/>
                    <a:pt x="247" y="120"/>
                    <a:pt x="247" y="120"/>
                  </a:cubicBezTo>
                  <a:cubicBezTo>
                    <a:pt x="247" y="120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19"/>
                    <a:pt x="247" y="118"/>
                    <a:pt x="247" y="118"/>
                  </a:cubicBezTo>
                  <a:cubicBezTo>
                    <a:pt x="247" y="116"/>
                    <a:pt x="247" y="113"/>
                    <a:pt x="248" y="111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08"/>
                    <a:pt x="248" y="106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50" y="85"/>
                    <a:pt x="248" y="70"/>
                    <a:pt x="246" y="62"/>
                  </a:cubicBezTo>
                  <a:cubicBezTo>
                    <a:pt x="233" y="16"/>
                    <a:pt x="133" y="0"/>
                    <a:pt x="103" y="62"/>
                  </a:cubicBezTo>
                  <a:cubicBezTo>
                    <a:pt x="99" y="69"/>
                    <a:pt x="99" y="85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3"/>
                    <a:pt x="101" y="103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2" y="111"/>
                    <a:pt x="102" y="117"/>
                    <a:pt x="103" y="123"/>
                  </a:cubicBezTo>
                  <a:cubicBezTo>
                    <a:pt x="98" y="124"/>
                    <a:pt x="93" y="127"/>
                    <a:pt x="96" y="142"/>
                  </a:cubicBezTo>
                  <a:cubicBezTo>
                    <a:pt x="100" y="162"/>
                    <a:pt x="107" y="177"/>
                    <a:pt x="112" y="177"/>
                  </a:cubicBezTo>
                  <a:cubicBezTo>
                    <a:pt x="115" y="200"/>
                    <a:pt x="121" y="221"/>
                    <a:pt x="130" y="233"/>
                  </a:cubicBezTo>
                  <a:cubicBezTo>
                    <a:pt x="152" y="262"/>
                    <a:pt x="113" y="296"/>
                    <a:pt x="112" y="296"/>
                  </a:cubicBezTo>
                  <a:cubicBezTo>
                    <a:pt x="112" y="296"/>
                    <a:pt x="34" y="348"/>
                    <a:pt x="20" y="363"/>
                  </a:cubicBezTo>
                  <a:cubicBezTo>
                    <a:pt x="0" y="385"/>
                    <a:pt x="5" y="457"/>
                    <a:pt x="5" y="457"/>
                  </a:cubicBezTo>
                  <a:cubicBezTo>
                    <a:pt x="321" y="387"/>
                    <a:pt x="321" y="387"/>
                    <a:pt x="321" y="387"/>
                  </a:cubicBezTo>
                  <a:cubicBezTo>
                    <a:pt x="321" y="387"/>
                    <a:pt x="325" y="338"/>
                    <a:pt x="312" y="3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637" y="1034"/>
              <a:ext cx="855" cy="3103"/>
            </a:xfrm>
            <a:custGeom>
              <a:avLst/>
              <a:gdLst>
                <a:gd name="T0" fmla="*/ 823 w 855"/>
                <a:gd name="T1" fmla="*/ 0 h 3103"/>
                <a:gd name="T2" fmla="*/ 855 w 855"/>
                <a:gd name="T3" fmla="*/ 0 h 3103"/>
                <a:gd name="T4" fmla="*/ 31 w 855"/>
                <a:gd name="T5" fmla="*/ 3095 h 3103"/>
                <a:gd name="T6" fmla="*/ 0 w 855"/>
                <a:gd name="T7" fmla="*/ 3103 h 3103"/>
                <a:gd name="T8" fmla="*/ 823 w 855"/>
                <a:gd name="T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103">
                  <a:moveTo>
                    <a:pt x="823" y="0"/>
                  </a:moveTo>
                  <a:lnTo>
                    <a:pt x="855" y="0"/>
                  </a:lnTo>
                  <a:lnTo>
                    <a:pt x="31" y="3095"/>
                  </a:lnTo>
                  <a:lnTo>
                    <a:pt x="0" y="3103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357" y="1290"/>
              <a:ext cx="253" cy="129"/>
            </a:xfrm>
            <a:custGeom>
              <a:avLst/>
              <a:gdLst>
                <a:gd name="T0" fmla="*/ 0 w 253"/>
                <a:gd name="T1" fmla="*/ 129 h 129"/>
                <a:gd name="T2" fmla="*/ 253 w 253"/>
                <a:gd name="T3" fmla="*/ 0 h 129"/>
                <a:gd name="T4" fmla="*/ 249 w 253"/>
                <a:gd name="T5" fmla="*/ 21 h 129"/>
                <a:gd name="T6" fmla="*/ 35 w 253"/>
                <a:gd name="T7" fmla="*/ 127 h 129"/>
                <a:gd name="T8" fmla="*/ 0 w 253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29">
                  <a:moveTo>
                    <a:pt x="0" y="129"/>
                  </a:moveTo>
                  <a:lnTo>
                    <a:pt x="253" y="0"/>
                  </a:lnTo>
                  <a:lnTo>
                    <a:pt x="249" y="21"/>
                  </a:lnTo>
                  <a:lnTo>
                    <a:pt x="35" y="12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275" y="1602"/>
              <a:ext cx="260" cy="133"/>
            </a:xfrm>
            <a:custGeom>
              <a:avLst/>
              <a:gdLst>
                <a:gd name="T0" fmla="*/ 0 w 260"/>
                <a:gd name="T1" fmla="*/ 131 h 133"/>
                <a:gd name="T2" fmla="*/ 260 w 260"/>
                <a:gd name="T3" fmla="*/ 0 h 133"/>
                <a:gd name="T4" fmla="*/ 254 w 260"/>
                <a:gd name="T5" fmla="*/ 27 h 133"/>
                <a:gd name="T6" fmla="*/ 32 w 260"/>
                <a:gd name="T7" fmla="*/ 133 h 133"/>
                <a:gd name="T8" fmla="*/ 0 w 260"/>
                <a:gd name="T9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33">
                  <a:moveTo>
                    <a:pt x="0" y="131"/>
                  </a:moveTo>
                  <a:lnTo>
                    <a:pt x="260" y="0"/>
                  </a:lnTo>
                  <a:lnTo>
                    <a:pt x="254" y="27"/>
                  </a:lnTo>
                  <a:lnTo>
                    <a:pt x="32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099" y="2322"/>
              <a:ext cx="276" cy="69"/>
            </a:xfrm>
            <a:custGeom>
              <a:avLst/>
              <a:gdLst>
                <a:gd name="T0" fmla="*/ 0 w 276"/>
                <a:gd name="T1" fmla="*/ 67 h 69"/>
                <a:gd name="T2" fmla="*/ 270 w 276"/>
                <a:gd name="T3" fmla="*/ 0 h 69"/>
                <a:gd name="T4" fmla="*/ 276 w 276"/>
                <a:gd name="T5" fmla="*/ 17 h 69"/>
                <a:gd name="T6" fmla="*/ 33 w 276"/>
                <a:gd name="T7" fmla="*/ 69 h 69"/>
                <a:gd name="T8" fmla="*/ 0 w 276"/>
                <a:gd name="T9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69">
                  <a:moveTo>
                    <a:pt x="0" y="67"/>
                  </a:moveTo>
                  <a:lnTo>
                    <a:pt x="270" y="0"/>
                  </a:lnTo>
                  <a:lnTo>
                    <a:pt x="276" y="17"/>
                  </a:lnTo>
                  <a:lnTo>
                    <a:pt x="33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007" y="2697"/>
              <a:ext cx="271" cy="43"/>
            </a:xfrm>
            <a:custGeom>
              <a:avLst/>
              <a:gdLst>
                <a:gd name="T0" fmla="*/ 0 w 271"/>
                <a:gd name="T1" fmla="*/ 41 h 43"/>
                <a:gd name="T2" fmla="*/ 266 w 271"/>
                <a:gd name="T3" fmla="*/ 0 h 43"/>
                <a:gd name="T4" fmla="*/ 271 w 271"/>
                <a:gd name="T5" fmla="*/ 17 h 43"/>
                <a:gd name="T6" fmla="*/ 31 w 271"/>
                <a:gd name="T7" fmla="*/ 43 h 43"/>
                <a:gd name="T8" fmla="*/ 0 w 271"/>
                <a:gd name="T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43">
                  <a:moveTo>
                    <a:pt x="0" y="41"/>
                  </a:moveTo>
                  <a:lnTo>
                    <a:pt x="266" y="0"/>
                  </a:lnTo>
                  <a:lnTo>
                    <a:pt x="271" y="17"/>
                  </a:lnTo>
                  <a:lnTo>
                    <a:pt x="31" y="4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837" y="3379"/>
              <a:ext cx="278" cy="25"/>
            </a:xfrm>
            <a:custGeom>
              <a:avLst/>
              <a:gdLst>
                <a:gd name="T0" fmla="*/ 0 w 278"/>
                <a:gd name="T1" fmla="*/ 0 h 25"/>
                <a:gd name="T2" fmla="*/ 264 w 278"/>
                <a:gd name="T3" fmla="*/ 25 h 25"/>
                <a:gd name="T4" fmla="*/ 278 w 278"/>
                <a:gd name="T5" fmla="*/ 21 h 25"/>
                <a:gd name="T6" fmla="*/ 31 w 278"/>
                <a:gd name="T7" fmla="*/ 0 h 25"/>
                <a:gd name="T8" fmla="*/ 0 w 27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5">
                  <a:moveTo>
                    <a:pt x="0" y="0"/>
                  </a:moveTo>
                  <a:lnTo>
                    <a:pt x="264" y="25"/>
                  </a:lnTo>
                  <a:lnTo>
                    <a:pt x="278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739" y="3746"/>
              <a:ext cx="270" cy="54"/>
            </a:xfrm>
            <a:custGeom>
              <a:avLst/>
              <a:gdLst>
                <a:gd name="T0" fmla="*/ 0 w 270"/>
                <a:gd name="T1" fmla="*/ 0 h 54"/>
                <a:gd name="T2" fmla="*/ 266 w 270"/>
                <a:gd name="T3" fmla="*/ 54 h 54"/>
                <a:gd name="T4" fmla="*/ 270 w 270"/>
                <a:gd name="T5" fmla="*/ 45 h 54"/>
                <a:gd name="T6" fmla="*/ 33 w 270"/>
                <a:gd name="T7" fmla="*/ 0 h 54"/>
                <a:gd name="T8" fmla="*/ 0 w 2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54">
                  <a:moveTo>
                    <a:pt x="0" y="0"/>
                  </a:moveTo>
                  <a:lnTo>
                    <a:pt x="266" y="54"/>
                  </a:lnTo>
                  <a:lnTo>
                    <a:pt x="270" y="4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560" y="845"/>
              <a:ext cx="1233" cy="3423"/>
            </a:xfrm>
            <a:custGeom>
              <a:avLst/>
              <a:gdLst>
                <a:gd name="T0" fmla="*/ 1136 w 1233"/>
                <a:gd name="T1" fmla="*/ 89 h 3423"/>
                <a:gd name="T2" fmla="*/ 1077 w 1233"/>
                <a:gd name="T3" fmla="*/ 337 h 3423"/>
                <a:gd name="T4" fmla="*/ 826 w 1233"/>
                <a:gd name="T5" fmla="*/ 466 h 3423"/>
                <a:gd name="T6" fmla="*/ 900 w 1233"/>
                <a:gd name="T7" fmla="*/ 189 h 3423"/>
                <a:gd name="T8" fmla="*/ 821 w 1233"/>
                <a:gd name="T9" fmla="*/ 266 h 3423"/>
                <a:gd name="T10" fmla="*/ 0 w 1233"/>
                <a:gd name="T11" fmla="*/ 3259 h 3423"/>
                <a:gd name="T12" fmla="*/ 77 w 1233"/>
                <a:gd name="T13" fmla="*/ 3292 h 3423"/>
                <a:gd name="T14" fmla="*/ 158 w 1233"/>
                <a:gd name="T15" fmla="*/ 2990 h 3423"/>
                <a:gd name="T16" fmla="*/ 420 w 1233"/>
                <a:gd name="T17" fmla="*/ 3061 h 3423"/>
                <a:gd name="T18" fmla="*/ 343 w 1233"/>
                <a:gd name="T19" fmla="*/ 3383 h 3423"/>
                <a:gd name="T20" fmla="*/ 455 w 1233"/>
                <a:gd name="T21" fmla="*/ 3423 h 3423"/>
                <a:gd name="T22" fmla="*/ 1233 w 1233"/>
                <a:gd name="T23" fmla="*/ 0 h 3423"/>
                <a:gd name="T24" fmla="*/ 1136 w 1233"/>
                <a:gd name="T25" fmla="*/ 89 h 3423"/>
                <a:gd name="T26" fmla="*/ 1050 w 1233"/>
                <a:gd name="T27" fmla="*/ 445 h 3423"/>
                <a:gd name="T28" fmla="*/ 1002 w 1233"/>
                <a:gd name="T29" fmla="*/ 649 h 3423"/>
                <a:gd name="T30" fmla="*/ 742 w 1233"/>
                <a:gd name="T31" fmla="*/ 782 h 3423"/>
                <a:gd name="T32" fmla="*/ 797 w 1233"/>
                <a:gd name="T33" fmla="*/ 572 h 3423"/>
                <a:gd name="T34" fmla="*/ 1050 w 1233"/>
                <a:gd name="T35" fmla="*/ 445 h 3423"/>
                <a:gd name="T36" fmla="*/ 372 w 1233"/>
                <a:gd name="T37" fmla="*/ 2181 h 3423"/>
                <a:gd name="T38" fmla="*/ 449 w 1233"/>
                <a:gd name="T39" fmla="*/ 1893 h 3423"/>
                <a:gd name="T40" fmla="*/ 709 w 1233"/>
                <a:gd name="T41" fmla="*/ 1860 h 3423"/>
                <a:gd name="T42" fmla="*/ 636 w 1233"/>
                <a:gd name="T43" fmla="*/ 2168 h 3423"/>
                <a:gd name="T44" fmla="*/ 372 w 1233"/>
                <a:gd name="T45" fmla="*/ 2181 h 3423"/>
                <a:gd name="T46" fmla="*/ 611 w 1233"/>
                <a:gd name="T47" fmla="*/ 2272 h 3423"/>
                <a:gd name="T48" fmla="*/ 541 w 1233"/>
                <a:gd name="T49" fmla="*/ 2559 h 3423"/>
                <a:gd name="T50" fmla="*/ 277 w 1233"/>
                <a:gd name="T51" fmla="*/ 2534 h 3423"/>
                <a:gd name="T52" fmla="*/ 349 w 1233"/>
                <a:gd name="T53" fmla="*/ 2270 h 3423"/>
                <a:gd name="T54" fmla="*/ 611 w 1233"/>
                <a:gd name="T55" fmla="*/ 2272 h 3423"/>
                <a:gd name="T56" fmla="*/ 474 w 1233"/>
                <a:gd name="T57" fmla="*/ 1798 h 3423"/>
                <a:gd name="T58" fmla="*/ 541 w 1233"/>
                <a:gd name="T59" fmla="*/ 1544 h 3423"/>
                <a:gd name="T60" fmla="*/ 799 w 1233"/>
                <a:gd name="T61" fmla="*/ 1483 h 3423"/>
                <a:gd name="T62" fmla="*/ 734 w 1233"/>
                <a:gd name="T63" fmla="*/ 1754 h 3423"/>
                <a:gd name="T64" fmla="*/ 474 w 1233"/>
                <a:gd name="T65" fmla="*/ 1798 h 3423"/>
                <a:gd name="T66" fmla="*/ 566 w 1233"/>
                <a:gd name="T67" fmla="*/ 1446 h 3423"/>
                <a:gd name="T68" fmla="*/ 624 w 1233"/>
                <a:gd name="T69" fmla="*/ 1228 h 3423"/>
                <a:gd name="T70" fmla="*/ 884 w 1233"/>
                <a:gd name="T71" fmla="*/ 1136 h 3423"/>
                <a:gd name="T72" fmla="*/ 824 w 1233"/>
                <a:gd name="T73" fmla="*/ 1377 h 3423"/>
                <a:gd name="T74" fmla="*/ 566 w 1233"/>
                <a:gd name="T75" fmla="*/ 1446 h 3423"/>
                <a:gd name="T76" fmla="*/ 653 w 1233"/>
                <a:gd name="T77" fmla="*/ 1121 h 3423"/>
                <a:gd name="T78" fmla="*/ 715 w 1233"/>
                <a:gd name="T79" fmla="*/ 888 h 3423"/>
                <a:gd name="T80" fmla="*/ 975 w 1233"/>
                <a:gd name="T81" fmla="*/ 757 h 3423"/>
                <a:gd name="T82" fmla="*/ 911 w 1233"/>
                <a:gd name="T83" fmla="*/ 1019 h 3423"/>
                <a:gd name="T84" fmla="*/ 653 w 1233"/>
                <a:gd name="T85" fmla="*/ 1121 h 3423"/>
                <a:gd name="T86" fmla="*/ 445 w 1233"/>
                <a:gd name="T87" fmla="*/ 2955 h 3423"/>
                <a:gd name="T88" fmla="*/ 181 w 1233"/>
                <a:gd name="T89" fmla="*/ 2901 h 3423"/>
                <a:gd name="T90" fmla="*/ 252 w 1233"/>
                <a:gd name="T91" fmla="*/ 2634 h 3423"/>
                <a:gd name="T92" fmla="*/ 514 w 1233"/>
                <a:gd name="T93" fmla="*/ 2665 h 3423"/>
                <a:gd name="T94" fmla="*/ 445 w 1233"/>
                <a:gd name="T95" fmla="*/ 2955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3" h="3423">
                  <a:moveTo>
                    <a:pt x="1136" y="89"/>
                  </a:moveTo>
                  <a:lnTo>
                    <a:pt x="1077" y="337"/>
                  </a:lnTo>
                  <a:lnTo>
                    <a:pt x="826" y="466"/>
                  </a:lnTo>
                  <a:lnTo>
                    <a:pt x="900" y="189"/>
                  </a:lnTo>
                  <a:lnTo>
                    <a:pt x="821" y="266"/>
                  </a:lnTo>
                  <a:lnTo>
                    <a:pt x="0" y="3259"/>
                  </a:lnTo>
                  <a:lnTo>
                    <a:pt x="77" y="3292"/>
                  </a:lnTo>
                  <a:lnTo>
                    <a:pt x="158" y="2990"/>
                  </a:lnTo>
                  <a:lnTo>
                    <a:pt x="420" y="3061"/>
                  </a:lnTo>
                  <a:lnTo>
                    <a:pt x="343" y="3383"/>
                  </a:lnTo>
                  <a:lnTo>
                    <a:pt x="455" y="3423"/>
                  </a:lnTo>
                  <a:lnTo>
                    <a:pt x="1233" y="0"/>
                  </a:lnTo>
                  <a:lnTo>
                    <a:pt x="1136" y="89"/>
                  </a:lnTo>
                  <a:close/>
                  <a:moveTo>
                    <a:pt x="1050" y="445"/>
                  </a:moveTo>
                  <a:lnTo>
                    <a:pt x="1002" y="649"/>
                  </a:lnTo>
                  <a:lnTo>
                    <a:pt x="742" y="782"/>
                  </a:lnTo>
                  <a:lnTo>
                    <a:pt x="797" y="572"/>
                  </a:lnTo>
                  <a:lnTo>
                    <a:pt x="1050" y="445"/>
                  </a:lnTo>
                  <a:close/>
                  <a:moveTo>
                    <a:pt x="372" y="2181"/>
                  </a:moveTo>
                  <a:lnTo>
                    <a:pt x="449" y="1893"/>
                  </a:lnTo>
                  <a:lnTo>
                    <a:pt x="709" y="1860"/>
                  </a:lnTo>
                  <a:lnTo>
                    <a:pt x="636" y="2168"/>
                  </a:lnTo>
                  <a:lnTo>
                    <a:pt x="372" y="2181"/>
                  </a:lnTo>
                  <a:close/>
                  <a:moveTo>
                    <a:pt x="611" y="2272"/>
                  </a:moveTo>
                  <a:lnTo>
                    <a:pt x="541" y="2559"/>
                  </a:lnTo>
                  <a:lnTo>
                    <a:pt x="277" y="2534"/>
                  </a:lnTo>
                  <a:lnTo>
                    <a:pt x="349" y="2270"/>
                  </a:lnTo>
                  <a:lnTo>
                    <a:pt x="611" y="2272"/>
                  </a:lnTo>
                  <a:close/>
                  <a:moveTo>
                    <a:pt x="474" y="1798"/>
                  </a:moveTo>
                  <a:lnTo>
                    <a:pt x="541" y="1544"/>
                  </a:lnTo>
                  <a:lnTo>
                    <a:pt x="799" y="1483"/>
                  </a:lnTo>
                  <a:lnTo>
                    <a:pt x="734" y="1754"/>
                  </a:lnTo>
                  <a:lnTo>
                    <a:pt x="474" y="1798"/>
                  </a:lnTo>
                  <a:close/>
                  <a:moveTo>
                    <a:pt x="566" y="1446"/>
                  </a:moveTo>
                  <a:lnTo>
                    <a:pt x="624" y="1228"/>
                  </a:lnTo>
                  <a:lnTo>
                    <a:pt x="884" y="1136"/>
                  </a:lnTo>
                  <a:lnTo>
                    <a:pt x="824" y="1377"/>
                  </a:lnTo>
                  <a:lnTo>
                    <a:pt x="566" y="1446"/>
                  </a:lnTo>
                  <a:close/>
                  <a:moveTo>
                    <a:pt x="653" y="1121"/>
                  </a:moveTo>
                  <a:lnTo>
                    <a:pt x="715" y="888"/>
                  </a:lnTo>
                  <a:lnTo>
                    <a:pt x="975" y="757"/>
                  </a:lnTo>
                  <a:lnTo>
                    <a:pt x="911" y="1019"/>
                  </a:lnTo>
                  <a:lnTo>
                    <a:pt x="653" y="1121"/>
                  </a:lnTo>
                  <a:close/>
                  <a:moveTo>
                    <a:pt x="445" y="2955"/>
                  </a:moveTo>
                  <a:lnTo>
                    <a:pt x="181" y="2901"/>
                  </a:lnTo>
                  <a:lnTo>
                    <a:pt x="252" y="2634"/>
                  </a:lnTo>
                  <a:lnTo>
                    <a:pt x="514" y="2665"/>
                  </a:lnTo>
                  <a:lnTo>
                    <a:pt x="445" y="2955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15" y="845"/>
              <a:ext cx="809" cy="3423"/>
            </a:xfrm>
            <a:custGeom>
              <a:avLst/>
              <a:gdLst>
                <a:gd name="T0" fmla="*/ 776 w 809"/>
                <a:gd name="T1" fmla="*/ 0 h 3423"/>
                <a:gd name="T2" fmla="*/ 809 w 809"/>
                <a:gd name="T3" fmla="*/ 0 h 3423"/>
                <a:gd name="T4" fmla="*/ 57 w 809"/>
                <a:gd name="T5" fmla="*/ 3410 h 3423"/>
                <a:gd name="T6" fmla="*/ 0 w 809"/>
                <a:gd name="T7" fmla="*/ 3423 h 3423"/>
                <a:gd name="T8" fmla="*/ 776 w 809"/>
                <a:gd name="T9" fmla="*/ 0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3423">
                  <a:moveTo>
                    <a:pt x="776" y="0"/>
                  </a:moveTo>
                  <a:lnTo>
                    <a:pt x="809" y="0"/>
                  </a:lnTo>
                  <a:lnTo>
                    <a:pt x="57" y="3410"/>
                  </a:lnTo>
                  <a:lnTo>
                    <a:pt x="0" y="3423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0" y="1836078"/>
            <a:ext cx="7903924" cy="2494550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26658" y="2277601"/>
            <a:ext cx="7445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109</a:t>
            </a:r>
            <a:r>
              <a:rPr lang="zh-TW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學年度 新進教師</a:t>
            </a:r>
          </a:p>
          <a:p>
            <a:r>
              <a:rPr lang="zh-TW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行政服務座談</a:t>
            </a:r>
          </a:p>
        </p:txBody>
      </p:sp>
      <p:sp>
        <p:nvSpPr>
          <p:cNvPr id="42" name="标题 4"/>
          <p:cNvSpPr txBox="1">
            <a:spLocks/>
          </p:cNvSpPr>
          <p:nvPr/>
        </p:nvSpPr>
        <p:spPr>
          <a:xfrm>
            <a:off x="917127" y="4486835"/>
            <a:ext cx="5059799" cy="7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主講人：環境保護暨安全衛生中心 </a:t>
            </a:r>
            <a:r>
              <a:rPr lang="en-US" altLang="zh-TW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環安中心</a:t>
            </a:r>
            <a:r>
              <a:rPr lang="en-US" altLang="zh-TW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TW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梁振儒  主任</a:t>
            </a:r>
            <a:r>
              <a:rPr lang="en-US" altLang="zh-TW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特聘教授</a:t>
            </a:r>
          </a:p>
        </p:txBody>
      </p:sp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426658" y="4401694"/>
            <a:ext cx="460504" cy="425936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177FAF-BDC5-4E90-9E3F-BF10BEBB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18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42" grpId="0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255388" cy="3770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引以借鏡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校內案例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4E0B25F-1046-42E9-B433-0D0542DA045C}"/>
              </a:ext>
            </a:extLst>
          </p:cNvPr>
          <p:cNvGrpSpPr/>
          <p:nvPr/>
        </p:nvGrpSpPr>
        <p:grpSpPr>
          <a:xfrm>
            <a:off x="7038340" y="3155647"/>
            <a:ext cx="983263" cy="1004200"/>
            <a:chOff x="6096000" y="1597800"/>
            <a:chExt cx="651909" cy="651909"/>
          </a:xfrm>
        </p:grpSpPr>
        <p:sp>
          <p:nvSpPr>
            <p:cNvPr id="10" name="Oval 4"/>
            <p:cNvSpPr/>
            <p:nvPr/>
          </p:nvSpPr>
          <p:spPr>
            <a:xfrm>
              <a:off x="6156141" y="1660493"/>
              <a:ext cx="531628" cy="53162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</a:rPr>
                <a:t>2016/06/01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Arc 5"/>
            <p:cNvSpPr/>
            <p:nvPr/>
          </p:nvSpPr>
          <p:spPr>
            <a:xfrm>
              <a:off x="6096000" y="1597800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8"/>
          <p:cNvSpPr/>
          <p:nvPr/>
        </p:nvSpPr>
        <p:spPr>
          <a:xfrm>
            <a:off x="1219200" y="4419011"/>
            <a:ext cx="818707" cy="818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</a:rPr>
              <a:t>2015/12/05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926EE21-326F-44AA-BDDE-8843245F30DF}"/>
              </a:ext>
            </a:extLst>
          </p:cNvPr>
          <p:cNvGrpSpPr/>
          <p:nvPr/>
        </p:nvGrpSpPr>
        <p:grpSpPr>
          <a:xfrm>
            <a:off x="2296194" y="2242088"/>
            <a:ext cx="941832" cy="941832"/>
            <a:chOff x="2394560" y="2646936"/>
            <a:chExt cx="941832" cy="941832"/>
          </a:xfrm>
        </p:grpSpPr>
        <p:sp>
          <p:nvSpPr>
            <p:cNvPr id="13" name="Oval 7"/>
            <p:cNvSpPr/>
            <p:nvPr/>
          </p:nvSpPr>
          <p:spPr>
            <a:xfrm>
              <a:off x="2456123" y="2708499"/>
              <a:ext cx="818707" cy="8187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</a:rPr>
                <a:t>2017/04/07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Arc 11"/>
            <p:cNvSpPr/>
            <p:nvPr/>
          </p:nvSpPr>
          <p:spPr>
            <a:xfrm>
              <a:off x="2394560" y="2646936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2922" y="3783038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承攬商意外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冷氣安裝墜樓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7988" y="4033177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化學工程系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實驗室火災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28" name="Curved Connector 30"/>
          <p:cNvCxnSpPr>
            <a:cxnSpLocks/>
          </p:cNvCxnSpPr>
          <p:nvPr/>
        </p:nvCxnSpPr>
        <p:spPr>
          <a:xfrm rot="5400000" flipH="1" flipV="1">
            <a:off x="1657243" y="3647034"/>
            <a:ext cx="1482694" cy="73704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BD0E903-E710-4636-ACA7-B786B5C98C2F}"/>
              </a:ext>
            </a:extLst>
          </p:cNvPr>
          <p:cNvSpPr txBox="1"/>
          <p:nvPr/>
        </p:nvSpPr>
        <p:spPr>
          <a:xfrm>
            <a:off x="227312" y="5492051"/>
            <a:ext cx="217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調查原因</a:t>
            </a:r>
            <a:r>
              <a:rPr lang="en-US" altLang="zh-TW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疑似線路老舊，造成電線走火引發火災</a:t>
            </a:r>
            <a:r>
              <a:rPr lang="zh-TW" altLang="zh-TW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1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87" y="1695547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土木工程系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實驗室火災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CF73BD08-C4DC-4924-BBAB-82182E15E0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248" y="3548345"/>
            <a:ext cx="3875017" cy="2126391"/>
          </a:xfrm>
          <a:prstGeom prst="rect">
            <a:avLst/>
          </a:prstGeom>
        </p:spPr>
      </p:pic>
      <p:sp>
        <p:nvSpPr>
          <p:cNvPr id="35" name="橢圓 34">
            <a:extLst>
              <a:ext uri="{FF2B5EF4-FFF2-40B4-BE49-F238E27FC236}">
                <a16:creationId xmlns:a16="http://schemas.microsoft.com/office/drawing/2014/main" id="{BCE6464D-371A-4271-938F-C9341A38B59F}"/>
              </a:ext>
            </a:extLst>
          </p:cNvPr>
          <p:cNvSpPr/>
          <p:nvPr/>
        </p:nvSpPr>
        <p:spPr>
          <a:xfrm>
            <a:off x="3988693" y="2651952"/>
            <a:ext cx="671881" cy="5316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7CC8F7BB-82D9-4B0B-B987-65E37EAD9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14" y="136724"/>
            <a:ext cx="3036945" cy="1708100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6CEF8F9B-77EC-4560-86AB-36AA36F2B9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30" y="939642"/>
            <a:ext cx="3471471" cy="1952496"/>
          </a:xfrm>
          <a:prstGeom prst="rect">
            <a:avLst/>
          </a:prstGeom>
        </p:spPr>
      </p:pic>
      <p:sp>
        <p:nvSpPr>
          <p:cNvPr id="29" name="Freeform 31"/>
          <p:cNvSpPr/>
          <p:nvPr/>
        </p:nvSpPr>
        <p:spPr>
          <a:xfrm rot="2088731">
            <a:off x="3360211" y="2345055"/>
            <a:ext cx="3854031" cy="1428716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B0C32EF-609D-4CC7-884D-E7E9250BB37D}"/>
              </a:ext>
            </a:extLst>
          </p:cNvPr>
          <p:cNvSpPr/>
          <p:nvPr/>
        </p:nvSpPr>
        <p:spPr>
          <a:xfrm>
            <a:off x="10108492" y="602708"/>
            <a:ext cx="19657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調查原因</a:t>
            </a:r>
            <a:r>
              <a:rPr lang="en-US" altLang="zh-TW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實驗室東南邊木隔間之電線疑似老舊短路起火，波及相鄰之置物架和天花板懸掛之水管與配電線路。天花板上方之電線短路起火。</a:t>
            </a: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2FEF14C1-7AEE-45BE-B37B-6A0D29DCB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4" y="4486940"/>
            <a:ext cx="3206155" cy="1806134"/>
          </a:xfrm>
          <a:prstGeom prst="rect">
            <a:avLst/>
          </a:prstGeom>
        </p:spPr>
      </p:pic>
      <p:pic>
        <p:nvPicPr>
          <p:cNvPr id="45" name="內容版面配置區 6">
            <a:extLst>
              <a:ext uri="{FF2B5EF4-FFF2-40B4-BE49-F238E27FC236}">
                <a16:creationId xmlns:a16="http://schemas.microsoft.com/office/drawing/2014/main" id="{E136A7D0-A666-46EB-881A-95DBB3468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59" y="4387139"/>
            <a:ext cx="2882547" cy="2161910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15636B48-B080-4815-AB99-F2D4AE53E5E7}"/>
              </a:ext>
            </a:extLst>
          </p:cNvPr>
          <p:cNvSpPr/>
          <p:nvPr/>
        </p:nvSpPr>
        <p:spPr>
          <a:xfrm>
            <a:off x="6831316" y="5834393"/>
            <a:ext cx="3218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中興大學驚傳起火大奔逃！男大生做實驗　脖、手二度灼傷 </a:t>
            </a:r>
            <a:endParaRPr lang="zh-TW" altLang="en-US" sz="1400" b="1" i="0" dirty="0">
              <a:solidFill>
                <a:srgbClr val="FFFF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7A6B384-09EA-4824-81AE-E541E35BF0A5}"/>
              </a:ext>
            </a:extLst>
          </p:cNvPr>
          <p:cNvSpPr/>
          <p:nvPr/>
        </p:nvSpPr>
        <p:spPr>
          <a:xfrm>
            <a:off x="8806315" y="3054863"/>
            <a:ext cx="3330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起火原因疑似是學生下午做實驗時，誤將常用的化學試劑或乾燥試劑</a:t>
            </a:r>
            <a:r>
              <a:rPr lang="zh-TW" altLang="en-US" sz="1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硫酸鎂倒入垃圾桶，造成垃圾桶燃燒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，而硫酸鎂是用途很廣泛的化學用品，不會燃燒，但高溫會釋放氧化硫等有毒氣體。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688B6CB-17C4-42ED-B7B6-8F73338DC59E}"/>
              </a:ext>
            </a:extLst>
          </p:cNvPr>
          <p:cNvSpPr/>
          <p:nvPr/>
        </p:nvSpPr>
        <p:spPr>
          <a:xfrm>
            <a:off x="5490286" y="4961006"/>
            <a:ext cx="2074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調查原因</a:t>
            </a:r>
            <a:r>
              <a:rPr lang="en-US" altLang="zh-TW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人員不當操作。</a:t>
            </a:r>
          </a:p>
        </p:txBody>
      </p: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D49379FA-9944-45AA-B441-E8196882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09904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299268" cy="3770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引以借鏡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校內案例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8"/>
          <p:cNvSpPr/>
          <p:nvPr/>
        </p:nvSpPr>
        <p:spPr>
          <a:xfrm>
            <a:off x="1219200" y="4419011"/>
            <a:ext cx="818707" cy="818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</a:rPr>
              <a:t>2018/07/27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926EE21-326F-44AA-BDDE-8843245F30DF}"/>
              </a:ext>
            </a:extLst>
          </p:cNvPr>
          <p:cNvGrpSpPr/>
          <p:nvPr/>
        </p:nvGrpSpPr>
        <p:grpSpPr>
          <a:xfrm>
            <a:off x="3333307" y="1548356"/>
            <a:ext cx="941832" cy="941832"/>
            <a:chOff x="2394560" y="2646936"/>
            <a:chExt cx="941832" cy="941832"/>
          </a:xfrm>
        </p:grpSpPr>
        <p:sp>
          <p:nvSpPr>
            <p:cNvPr id="13" name="Oval 7"/>
            <p:cNvSpPr/>
            <p:nvPr/>
          </p:nvSpPr>
          <p:spPr>
            <a:xfrm>
              <a:off x="2456123" y="2708499"/>
              <a:ext cx="818707" cy="8187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</a:rPr>
                <a:t>2019/09/24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Arc 11"/>
            <p:cNvSpPr/>
            <p:nvPr/>
          </p:nvSpPr>
          <p:spPr>
            <a:xfrm>
              <a:off x="2394560" y="2646936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1881" y="3836795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校內意外事件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廢棄物處理不當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28" name="Curved Connector 30"/>
          <p:cNvCxnSpPr>
            <a:cxnSpLocks/>
          </p:cNvCxnSpPr>
          <p:nvPr/>
        </p:nvCxnSpPr>
        <p:spPr>
          <a:xfrm rot="5400000" flipH="1" flipV="1">
            <a:off x="1799356" y="2752037"/>
            <a:ext cx="2235578" cy="1774155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487" y="1695547"/>
            <a:ext cx="293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化學工程系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實驗室管理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D3C9A0F9-FA51-43C2-9E78-BEE77E66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5" t="22350"/>
          <a:stretch/>
        </p:blipFill>
        <p:spPr>
          <a:xfrm>
            <a:off x="3992521" y="3061565"/>
            <a:ext cx="2568721" cy="3307464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1B7E08AB-14D9-41A1-BFDC-B1541A516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60" y="3335587"/>
            <a:ext cx="2118355" cy="2825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內容版面配置區 8">
            <a:extLst>
              <a:ext uri="{FF2B5EF4-FFF2-40B4-BE49-F238E27FC236}">
                <a16:creationId xmlns:a16="http://schemas.microsoft.com/office/drawing/2014/main" id="{E4584C7A-02DF-4D8F-AA26-978CE8D317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73" y="4554919"/>
            <a:ext cx="2800547" cy="186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4E2C155-A0F7-4977-AAC9-EDCAAEA4CDE5}"/>
              </a:ext>
            </a:extLst>
          </p:cNvPr>
          <p:cNvSpPr/>
          <p:nvPr/>
        </p:nvSpPr>
        <p:spPr>
          <a:xfrm>
            <a:off x="3396165" y="838219"/>
            <a:ext cx="2297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實驗室「致癌物」危機 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學生怒控校安疑慮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87A14279-90CC-4A56-81E5-9142274BE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9437" y="120904"/>
            <a:ext cx="4672426" cy="2869595"/>
          </a:xfrm>
          <a:prstGeom prst="rect">
            <a:avLst/>
          </a:prstGeom>
        </p:spPr>
      </p:pic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08935247-A751-4D92-B815-AE2E639D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05330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Bent Arrow 21"/>
          <p:cNvSpPr/>
          <p:nvPr/>
        </p:nvSpPr>
        <p:spPr>
          <a:xfrm>
            <a:off x="8490850" y="2570845"/>
            <a:ext cx="2428892" cy="1550916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65" name="Bent Arrow 20"/>
          <p:cNvSpPr/>
          <p:nvPr/>
        </p:nvSpPr>
        <p:spPr>
          <a:xfrm>
            <a:off x="6061956" y="3173978"/>
            <a:ext cx="2428892" cy="1550916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66" name="Bent Arrow 19"/>
          <p:cNvSpPr/>
          <p:nvPr/>
        </p:nvSpPr>
        <p:spPr>
          <a:xfrm>
            <a:off x="3633064" y="3604790"/>
            <a:ext cx="2428892" cy="1550916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prstClr val="black"/>
              </a:solidFill>
            </a:endParaRPr>
          </a:p>
        </p:txBody>
      </p:sp>
      <p:sp>
        <p:nvSpPr>
          <p:cNvPr id="75" name="Freeform 368"/>
          <p:cNvSpPr>
            <a:spLocks/>
          </p:cNvSpPr>
          <p:nvPr/>
        </p:nvSpPr>
        <p:spPr bwMode="auto">
          <a:xfrm>
            <a:off x="9510666" y="2179660"/>
            <a:ext cx="378906" cy="382257"/>
          </a:xfrm>
          <a:custGeom>
            <a:avLst/>
            <a:gdLst>
              <a:gd name="T0" fmla="*/ 48 w 48"/>
              <a:gd name="T1" fmla="*/ 2 h 48"/>
              <a:gd name="T2" fmla="*/ 41 w 48"/>
              <a:gd name="T3" fmla="*/ 43 h 48"/>
              <a:gd name="T4" fmla="*/ 40 w 48"/>
              <a:gd name="T5" fmla="*/ 44 h 48"/>
              <a:gd name="T6" fmla="*/ 39 w 48"/>
              <a:gd name="T7" fmla="*/ 44 h 48"/>
              <a:gd name="T8" fmla="*/ 39 w 48"/>
              <a:gd name="T9" fmla="*/ 44 h 48"/>
              <a:gd name="T10" fmla="*/ 26 w 48"/>
              <a:gd name="T11" fmla="*/ 39 h 48"/>
              <a:gd name="T12" fmla="*/ 20 w 48"/>
              <a:gd name="T13" fmla="*/ 47 h 48"/>
              <a:gd name="T14" fmla="*/ 19 w 48"/>
              <a:gd name="T15" fmla="*/ 48 h 48"/>
              <a:gd name="T16" fmla="*/ 18 w 48"/>
              <a:gd name="T17" fmla="*/ 48 h 48"/>
              <a:gd name="T18" fmla="*/ 17 w 48"/>
              <a:gd name="T19" fmla="*/ 46 h 48"/>
              <a:gd name="T20" fmla="*/ 17 w 48"/>
              <a:gd name="T21" fmla="*/ 37 h 48"/>
              <a:gd name="T22" fmla="*/ 40 w 48"/>
              <a:gd name="T23" fmla="*/ 8 h 48"/>
              <a:gd name="T24" fmla="*/ 11 w 48"/>
              <a:gd name="T25" fmla="*/ 33 h 48"/>
              <a:gd name="T26" fmla="*/ 1 w 48"/>
              <a:gd name="T27" fmla="*/ 29 h 48"/>
              <a:gd name="T28" fmla="*/ 0 w 48"/>
              <a:gd name="T29" fmla="*/ 27 h 48"/>
              <a:gd name="T30" fmla="*/ 1 w 48"/>
              <a:gd name="T31" fmla="*/ 26 h 48"/>
              <a:gd name="T32" fmla="*/ 45 w 48"/>
              <a:gd name="T33" fmla="*/ 0 h 48"/>
              <a:gd name="T34" fmla="*/ 46 w 48"/>
              <a:gd name="T35" fmla="*/ 0 h 48"/>
              <a:gd name="T36" fmla="*/ 47 w 48"/>
              <a:gd name="T37" fmla="*/ 0 h 48"/>
              <a:gd name="T38" fmla="*/ 48 w 48"/>
              <a:gd name="T3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6" name="Freeform 336"/>
          <p:cNvSpPr>
            <a:spLocks noEditPoints="1"/>
          </p:cNvSpPr>
          <p:nvPr/>
        </p:nvSpPr>
        <p:spPr bwMode="auto">
          <a:xfrm>
            <a:off x="4678497" y="3346303"/>
            <a:ext cx="338026" cy="338026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7" name="Freeform 261"/>
          <p:cNvSpPr>
            <a:spLocks noEditPoints="1"/>
          </p:cNvSpPr>
          <p:nvPr/>
        </p:nvSpPr>
        <p:spPr bwMode="auto">
          <a:xfrm>
            <a:off x="7048929" y="2900869"/>
            <a:ext cx="406222" cy="320702"/>
          </a:xfrm>
          <a:custGeom>
            <a:avLst/>
            <a:gdLst>
              <a:gd name="T0" fmla="*/ 47 w 48"/>
              <a:gd name="T1" fmla="*/ 15 h 38"/>
              <a:gd name="T2" fmla="*/ 33 w 48"/>
              <a:gd name="T3" fmla="*/ 33 h 38"/>
              <a:gd name="T4" fmla="*/ 21 w 48"/>
              <a:gd name="T5" fmla="*/ 36 h 38"/>
              <a:gd name="T6" fmla="*/ 14 w 48"/>
              <a:gd name="T7" fmla="*/ 34 h 38"/>
              <a:gd name="T8" fmla="*/ 9 w 48"/>
              <a:gd name="T9" fmla="*/ 32 h 38"/>
              <a:gd name="T10" fmla="*/ 3 w 48"/>
              <a:gd name="T11" fmla="*/ 38 h 38"/>
              <a:gd name="T12" fmla="*/ 0 w 48"/>
              <a:gd name="T13" fmla="*/ 36 h 38"/>
              <a:gd name="T14" fmla="*/ 0 w 48"/>
              <a:gd name="T15" fmla="*/ 34 h 38"/>
              <a:gd name="T16" fmla="*/ 5 w 48"/>
              <a:gd name="T17" fmla="*/ 28 h 38"/>
              <a:gd name="T18" fmla="*/ 4 w 48"/>
              <a:gd name="T19" fmla="*/ 26 h 38"/>
              <a:gd name="T20" fmla="*/ 4 w 48"/>
              <a:gd name="T21" fmla="*/ 23 h 38"/>
              <a:gd name="T22" fmla="*/ 19 w 48"/>
              <a:gd name="T23" fmla="*/ 6 h 38"/>
              <a:gd name="T24" fmla="*/ 39 w 48"/>
              <a:gd name="T25" fmla="*/ 2 h 38"/>
              <a:gd name="T26" fmla="*/ 44 w 48"/>
              <a:gd name="T27" fmla="*/ 0 h 38"/>
              <a:gd name="T28" fmla="*/ 48 w 48"/>
              <a:gd name="T29" fmla="*/ 10 h 38"/>
              <a:gd name="T30" fmla="*/ 47 w 48"/>
              <a:gd name="T31" fmla="*/ 15 h 38"/>
              <a:gd name="T32" fmla="*/ 33 w 48"/>
              <a:gd name="T33" fmla="*/ 14 h 38"/>
              <a:gd name="T34" fmla="*/ 11 w 48"/>
              <a:gd name="T35" fmla="*/ 24 h 38"/>
              <a:gd name="T36" fmla="*/ 10 w 48"/>
              <a:gd name="T37" fmla="*/ 26 h 38"/>
              <a:gd name="T38" fmla="*/ 12 w 48"/>
              <a:gd name="T39" fmla="*/ 27 h 38"/>
              <a:gd name="T40" fmla="*/ 13 w 48"/>
              <a:gd name="T41" fmla="*/ 27 h 38"/>
              <a:gd name="T42" fmla="*/ 17 w 48"/>
              <a:gd name="T43" fmla="*/ 23 h 38"/>
              <a:gd name="T44" fmla="*/ 33 w 48"/>
              <a:gd name="T45" fmla="*/ 17 h 38"/>
              <a:gd name="T46" fmla="*/ 34 w 48"/>
              <a:gd name="T47" fmla="*/ 15 h 38"/>
              <a:gd name="T48" fmla="*/ 33 w 48"/>
              <a:gd name="T49" fmla="*/ 1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8">
                <a:moveTo>
                  <a:pt x="47" y="15"/>
                </a:moveTo>
                <a:cubicBezTo>
                  <a:pt x="46" y="24"/>
                  <a:pt x="40" y="29"/>
                  <a:pt x="33" y="33"/>
                </a:cubicBezTo>
                <a:cubicBezTo>
                  <a:pt x="29" y="34"/>
                  <a:pt x="25" y="36"/>
                  <a:pt x="21" y="36"/>
                </a:cubicBezTo>
                <a:cubicBezTo>
                  <a:pt x="19" y="36"/>
                  <a:pt x="16" y="35"/>
                  <a:pt x="14" y="34"/>
                </a:cubicBezTo>
                <a:cubicBezTo>
                  <a:pt x="12" y="34"/>
                  <a:pt x="10" y="32"/>
                  <a:pt x="9" y="32"/>
                </a:cubicBezTo>
                <a:cubicBezTo>
                  <a:pt x="7" y="32"/>
                  <a:pt x="6" y="38"/>
                  <a:pt x="3" y="38"/>
                </a:cubicBezTo>
                <a:cubicBezTo>
                  <a:pt x="2" y="38"/>
                  <a:pt x="1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2"/>
                  <a:pt x="5" y="29"/>
                  <a:pt x="5" y="28"/>
                </a:cubicBezTo>
                <a:cubicBezTo>
                  <a:pt x="5" y="28"/>
                  <a:pt x="5" y="26"/>
                  <a:pt x="4" y="26"/>
                </a:cubicBezTo>
                <a:cubicBezTo>
                  <a:pt x="4" y="25"/>
                  <a:pt x="4" y="24"/>
                  <a:pt x="4" y="23"/>
                </a:cubicBezTo>
                <a:cubicBezTo>
                  <a:pt x="4" y="14"/>
                  <a:pt x="11" y="8"/>
                  <a:pt x="19" y="6"/>
                </a:cubicBezTo>
                <a:cubicBezTo>
                  <a:pt x="24" y="4"/>
                  <a:pt x="36" y="6"/>
                  <a:pt x="39" y="2"/>
                </a:cubicBezTo>
                <a:cubicBezTo>
                  <a:pt x="41" y="1"/>
                  <a:pt x="42" y="0"/>
                  <a:pt x="44" y="0"/>
                </a:cubicBezTo>
                <a:cubicBezTo>
                  <a:pt x="47" y="0"/>
                  <a:pt x="48" y="8"/>
                  <a:pt x="48" y="10"/>
                </a:cubicBezTo>
                <a:cubicBezTo>
                  <a:pt x="48" y="12"/>
                  <a:pt x="48" y="13"/>
                  <a:pt x="47" y="15"/>
                </a:cubicBezTo>
                <a:close/>
                <a:moveTo>
                  <a:pt x="33" y="14"/>
                </a:moveTo>
                <a:cubicBezTo>
                  <a:pt x="23" y="14"/>
                  <a:pt x="17" y="18"/>
                  <a:pt x="11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4" y="26"/>
                  <a:pt x="16" y="24"/>
                  <a:pt x="17" y="23"/>
                </a:cubicBezTo>
                <a:cubicBezTo>
                  <a:pt x="22" y="19"/>
                  <a:pt x="26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3" y="1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81" name="TextBox 7"/>
          <p:cNvSpPr>
            <a:spLocks noChangeArrowheads="1"/>
          </p:cNvSpPr>
          <p:nvPr/>
        </p:nvSpPr>
        <p:spPr bwMode="auto">
          <a:xfrm>
            <a:off x="4377342" y="4681012"/>
            <a:ext cx="12241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不能只做到符合法令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4139179" y="4543852"/>
            <a:ext cx="1646552" cy="82831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4" name="TextBox 7"/>
          <p:cNvSpPr>
            <a:spLocks noChangeArrowheads="1"/>
          </p:cNvSpPr>
          <p:nvPr/>
        </p:nvSpPr>
        <p:spPr bwMode="auto">
          <a:xfrm>
            <a:off x="6792268" y="4121761"/>
            <a:ext cx="12241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必須思考如何避免災害發生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6568071" y="3967967"/>
            <a:ext cx="1646552" cy="109327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87" name="TextBox 7"/>
          <p:cNvSpPr>
            <a:spLocks noChangeArrowheads="1"/>
          </p:cNvSpPr>
          <p:nvPr/>
        </p:nvSpPr>
        <p:spPr bwMode="auto">
          <a:xfrm>
            <a:off x="9250322" y="3515609"/>
            <a:ext cx="12241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必須有積極作為</a:t>
            </a:r>
          </a:p>
        </p:txBody>
      </p:sp>
      <p:sp>
        <p:nvSpPr>
          <p:cNvPr id="88" name="圆角矩形 87"/>
          <p:cNvSpPr/>
          <p:nvPr/>
        </p:nvSpPr>
        <p:spPr>
          <a:xfrm>
            <a:off x="8996963" y="3394258"/>
            <a:ext cx="1646552" cy="7967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0083" y="812590"/>
            <a:ext cx="7900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工作場所環安管理要“三</a:t>
            </a:r>
            <a:r>
              <a:rPr lang="zh-TW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TW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Impact MT Std" pitchFamily="34" charset="0"/>
                <a:ea typeface="微软雅黑" panose="020B0503020204020204" pitchFamily="34" charset="-122"/>
              </a:rPr>
              <a:t>安全是一切的根本，把自己的工作場所當作自己的家，以“</a:t>
            </a:r>
            <a:r>
              <a:rPr lang="zh-TW" altLang="en-US" sz="2400" b="1" dirty="0">
                <a:latin typeface="Impact MT Std" pitchFamily="34" charset="0"/>
                <a:ea typeface="微软雅黑" panose="020B0503020204020204" pitchFamily="34" charset="-122"/>
              </a:rPr>
              <a:t>愛</a:t>
            </a:r>
            <a:r>
              <a:rPr lang="zh-TW" altLang="en-US" sz="24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心</a:t>
            </a:r>
            <a:r>
              <a:rPr lang="zh-TW" altLang="en-US" sz="2400" b="1" dirty="0">
                <a:latin typeface="Impact MT Std" pitchFamily="34" charset="0"/>
                <a:ea typeface="微软雅黑" panose="020B0503020204020204" pitchFamily="34" charset="-122"/>
              </a:rPr>
              <a:t>、關</a:t>
            </a:r>
            <a:r>
              <a:rPr lang="zh-TW" altLang="en-US" sz="24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心</a:t>
            </a:r>
            <a:r>
              <a:rPr lang="zh-TW" altLang="en-US" sz="2400" b="1" dirty="0">
                <a:latin typeface="Impact MT Std" pitchFamily="34" charset="0"/>
                <a:ea typeface="微软雅黑" panose="020B0503020204020204" pitchFamily="34" charset="-122"/>
              </a:rPr>
              <a:t>、用</a:t>
            </a:r>
            <a:r>
              <a:rPr lang="zh-TW" altLang="en-US" sz="24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心</a:t>
            </a:r>
            <a:r>
              <a:rPr lang="zh-TW" altLang="en-US" sz="2400" dirty="0">
                <a:latin typeface="Impact MT Std" pitchFamily="34" charset="0"/>
                <a:ea typeface="微软雅黑" panose="020B0503020204020204" pitchFamily="34" charset="-122"/>
              </a:rPr>
              <a:t>”，培養安全衛生氣度。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Impact MT Std" pitchFamily="34" charset="0"/>
                <a:ea typeface="微软雅黑" panose="020B0503020204020204" pitchFamily="34" charset="-122"/>
              </a:rPr>
              <a:t>心態、知識、技能上不斷學習，拿出“</a:t>
            </a:r>
            <a:r>
              <a:rPr lang="zh-TW" altLang="en-US" sz="2400" b="1" dirty="0">
                <a:latin typeface="Impact MT Std" pitchFamily="34" charset="0"/>
                <a:ea typeface="微软雅黑" panose="020B0503020204020204" pitchFamily="34" charset="-122"/>
              </a:rPr>
              <a:t>誠</a:t>
            </a:r>
            <a:r>
              <a:rPr lang="zh-TW" altLang="en-US" sz="24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意</a:t>
            </a:r>
            <a:r>
              <a:rPr lang="zh-TW" altLang="en-US" sz="2400" b="1" dirty="0">
                <a:latin typeface="Impact MT Std" pitchFamily="34" charset="0"/>
                <a:ea typeface="微软雅黑" panose="020B0503020204020204" pitchFamily="34" charset="-122"/>
              </a:rPr>
              <a:t>、樂</a:t>
            </a:r>
            <a:r>
              <a:rPr lang="zh-TW" altLang="en-US" sz="2400" b="1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</a:rPr>
              <a:t>意</a:t>
            </a:r>
            <a:r>
              <a:rPr lang="zh-TW" altLang="en-US" sz="2400" dirty="0">
                <a:latin typeface="Impact MT Std" pitchFamily="34" charset="0"/>
                <a:ea typeface="微软雅黑" panose="020B0503020204020204" pitchFamily="34" charset="-122"/>
              </a:rPr>
              <a:t>”，確實遵守法令規定。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29840E-269D-4A0C-8F63-EA5C1FE74F02}"/>
              </a:ext>
            </a:extLst>
          </p:cNvPr>
          <p:cNvSpPr/>
          <p:nvPr/>
        </p:nvSpPr>
        <p:spPr>
          <a:xfrm>
            <a:off x="1092831" y="4013498"/>
            <a:ext cx="2143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</a:t>
            </a:r>
            <a:r>
              <a:rPr lang="zh-TW" altLang="en-US" sz="2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環安</a:t>
            </a:r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議題的基本態度</a:t>
            </a: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DF6A013B-2346-4043-8D71-7572915D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91824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463358" y="799717"/>
            <a:ext cx="3219665" cy="5428944"/>
            <a:chOff x="2560" y="2"/>
            <a:chExt cx="2562" cy="432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184" y="1981"/>
              <a:ext cx="264" cy="96"/>
            </a:xfrm>
            <a:custGeom>
              <a:avLst/>
              <a:gdLst>
                <a:gd name="T0" fmla="*/ 0 w 264"/>
                <a:gd name="T1" fmla="*/ 92 h 96"/>
                <a:gd name="T2" fmla="*/ 258 w 264"/>
                <a:gd name="T3" fmla="*/ 0 h 96"/>
                <a:gd name="T4" fmla="*/ 264 w 264"/>
                <a:gd name="T5" fmla="*/ 15 h 96"/>
                <a:gd name="T6" fmla="*/ 31 w 264"/>
                <a:gd name="T7" fmla="*/ 96 h 96"/>
                <a:gd name="T8" fmla="*/ 0 w 264"/>
                <a:gd name="T9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96">
                  <a:moveTo>
                    <a:pt x="0" y="92"/>
                  </a:moveTo>
                  <a:lnTo>
                    <a:pt x="258" y="0"/>
                  </a:lnTo>
                  <a:lnTo>
                    <a:pt x="264" y="15"/>
                  </a:lnTo>
                  <a:lnTo>
                    <a:pt x="3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D1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381" y="2"/>
              <a:ext cx="891" cy="1652"/>
            </a:xfrm>
            <a:custGeom>
              <a:avLst/>
              <a:gdLst>
                <a:gd name="T0" fmla="*/ 0 w 891"/>
                <a:gd name="T1" fmla="*/ 1652 h 1652"/>
                <a:gd name="T2" fmla="*/ 891 w 891"/>
                <a:gd name="T3" fmla="*/ 1249 h 1652"/>
                <a:gd name="T4" fmla="*/ 891 w 891"/>
                <a:gd name="T5" fmla="*/ 0 h 1652"/>
                <a:gd name="T6" fmla="*/ 9 w 891"/>
                <a:gd name="T7" fmla="*/ 608 h 1652"/>
                <a:gd name="T8" fmla="*/ 0 w 891"/>
                <a:gd name="T9" fmla="*/ 1652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1652">
                  <a:moveTo>
                    <a:pt x="0" y="1652"/>
                  </a:moveTo>
                  <a:lnTo>
                    <a:pt x="891" y="1249"/>
                  </a:lnTo>
                  <a:lnTo>
                    <a:pt x="891" y="0"/>
                  </a:lnTo>
                  <a:lnTo>
                    <a:pt x="9" y="608"/>
                  </a:lnTo>
                  <a:lnTo>
                    <a:pt x="0" y="16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272" y="2"/>
              <a:ext cx="850" cy="1650"/>
            </a:xfrm>
            <a:custGeom>
              <a:avLst/>
              <a:gdLst>
                <a:gd name="T0" fmla="*/ 850 w 850"/>
                <a:gd name="T1" fmla="*/ 1650 h 1650"/>
                <a:gd name="T2" fmla="*/ 0 w 850"/>
                <a:gd name="T3" fmla="*/ 1249 h 1650"/>
                <a:gd name="T4" fmla="*/ 0 w 850"/>
                <a:gd name="T5" fmla="*/ 0 h 1650"/>
                <a:gd name="T6" fmla="*/ 850 w 850"/>
                <a:gd name="T7" fmla="*/ 622 h 1650"/>
                <a:gd name="T8" fmla="*/ 850 w 850"/>
                <a:gd name="T9" fmla="*/ 1650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0" h="1650">
                  <a:moveTo>
                    <a:pt x="850" y="1650"/>
                  </a:moveTo>
                  <a:lnTo>
                    <a:pt x="0" y="1249"/>
                  </a:lnTo>
                  <a:lnTo>
                    <a:pt x="0" y="0"/>
                  </a:lnTo>
                  <a:lnTo>
                    <a:pt x="850" y="622"/>
                  </a:lnTo>
                  <a:lnTo>
                    <a:pt x="850" y="1650"/>
                  </a:lnTo>
                  <a:close/>
                </a:path>
              </a:pathLst>
            </a:custGeom>
            <a:solidFill>
              <a:srgbClr val="427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381" y="1251"/>
              <a:ext cx="1741" cy="722"/>
            </a:xfrm>
            <a:custGeom>
              <a:avLst/>
              <a:gdLst>
                <a:gd name="T0" fmla="*/ 1741 w 1741"/>
                <a:gd name="T1" fmla="*/ 401 h 722"/>
                <a:gd name="T2" fmla="*/ 909 w 1741"/>
                <a:gd name="T3" fmla="*/ 722 h 722"/>
                <a:gd name="T4" fmla="*/ 0 w 1741"/>
                <a:gd name="T5" fmla="*/ 403 h 722"/>
                <a:gd name="T6" fmla="*/ 891 w 1741"/>
                <a:gd name="T7" fmla="*/ 0 h 722"/>
                <a:gd name="T8" fmla="*/ 1741 w 1741"/>
                <a:gd name="T9" fmla="*/ 401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722">
                  <a:moveTo>
                    <a:pt x="1741" y="401"/>
                  </a:moveTo>
                  <a:lnTo>
                    <a:pt x="909" y="722"/>
                  </a:lnTo>
                  <a:lnTo>
                    <a:pt x="0" y="403"/>
                  </a:lnTo>
                  <a:lnTo>
                    <a:pt x="891" y="0"/>
                  </a:lnTo>
                  <a:lnTo>
                    <a:pt x="1741" y="4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889" y="687"/>
              <a:ext cx="85" cy="60"/>
            </a:xfrm>
            <a:custGeom>
              <a:avLst/>
              <a:gdLst>
                <a:gd name="T0" fmla="*/ 43 w 44"/>
                <a:gd name="T1" fmla="*/ 0 h 31"/>
                <a:gd name="T2" fmla="*/ 0 w 44"/>
                <a:gd name="T3" fmla="*/ 25 h 31"/>
                <a:gd name="T4" fmla="*/ 3 w 44"/>
                <a:gd name="T5" fmla="*/ 31 h 31"/>
                <a:gd name="T6" fmla="*/ 44 w 44"/>
                <a:gd name="T7" fmla="*/ 7 h 31"/>
                <a:gd name="T8" fmla="*/ 43 w 4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3" y="0"/>
                  </a:moveTo>
                  <a:cubicBezTo>
                    <a:pt x="25" y="4"/>
                    <a:pt x="1" y="25"/>
                    <a:pt x="0" y="2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26" y="10"/>
                    <a:pt x="44" y="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762" y="512"/>
              <a:ext cx="34" cy="123"/>
            </a:xfrm>
            <a:custGeom>
              <a:avLst/>
              <a:gdLst>
                <a:gd name="T0" fmla="*/ 18 w 18"/>
                <a:gd name="T1" fmla="*/ 3 h 64"/>
                <a:gd name="T2" fmla="*/ 14 w 18"/>
                <a:gd name="T3" fmla="*/ 0 h 64"/>
                <a:gd name="T4" fmla="*/ 0 w 18"/>
                <a:gd name="T5" fmla="*/ 63 h 64"/>
                <a:gd name="T6" fmla="*/ 5 w 18"/>
                <a:gd name="T7" fmla="*/ 64 h 64"/>
                <a:gd name="T8" fmla="*/ 18 w 18"/>
                <a:gd name="T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4">
                  <a:moveTo>
                    <a:pt x="18" y="3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4" y="22"/>
                    <a:pt x="0" y="61"/>
                    <a:pt x="0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8" y="25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929" y="843"/>
              <a:ext cx="89" cy="27"/>
            </a:xfrm>
            <a:custGeom>
              <a:avLst/>
              <a:gdLst>
                <a:gd name="T0" fmla="*/ 0 w 46"/>
                <a:gd name="T1" fmla="*/ 5 h 14"/>
                <a:gd name="T2" fmla="*/ 0 w 46"/>
                <a:gd name="T3" fmla="*/ 11 h 14"/>
                <a:gd name="T4" fmla="*/ 45 w 46"/>
                <a:gd name="T5" fmla="*/ 14 h 14"/>
                <a:gd name="T6" fmla="*/ 46 w 46"/>
                <a:gd name="T7" fmla="*/ 8 h 14"/>
                <a:gd name="T8" fmla="*/ 0 w 46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8" y="7"/>
                    <a:pt x="45" y="14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28" y="0"/>
                    <a:pt x="1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494" y="707"/>
              <a:ext cx="87" cy="57"/>
            </a:xfrm>
            <a:custGeom>
              <a:avLst/>
              <a:gdLst>
                <a:gd name="T0" fmla="*/ 0 w 45"/>
                <a:gd name="T1" fmla="*/ 7 h 30"/>
                <a:gd name="T2" fmla="*/ 42 w 45"/>
                <a:gd name="T3" fmla="*/ 30 h 30"/>
                <a:gd name="T4" fmla="*/ 45 w 45"/>
                <a:gd name="T5" fmla="*/ 24 h 30"/>
                <a:gd name="T6" fmla="*/ 1 w 45"/>
                <a:gd name="T7" fmla="*/ 0 h 30"/>
                <a:gd name="T8" fmla="*/ 0 w 45"/>
                <a:gd name="T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0" y="7"/>
                  </a:moveTo>
                  <a:cubicBezTo>
                    <a:pt x="18" y="9"/>
                    <a:pt x="42" y="29"/>
                    <a:pt x="42" y="3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3"/>
                    <a:pt x="20" y="3"/>
                    <a:pt x="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594" y="535"/>
              <a:ext cx="54" cy="114"/>
            </a:xfrm>
            <a:custGeom>
              <a:avLst/>
              <a:gdLst>
                <a:gd name="T0" fmla="*/ 28 w 28"/>
                <a:gd name="T1" fmla="*/ 56 h 59"/>
                <a:gd name="T2" fmla="*/ 3 w 28"/>
                <a:gd name="T3" fmla="*/ 0 h 59"/>
                <a:gd name="T4" fmla="*/ 0 w 28"/>
                <a:gd name="T5" fmla="*/ 5 h 59"/>
                <a:gd name="T6" fmla="*/ 24 w 28"/>
                <a:gd name="T7" fmla="*/ 59 h 59"/>
                <a:gd name="T8" fmla="*/ 28 w 28"/>
                <a:gd name="T9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9">
                  <a:moveTo>
                    <a:pt x="28" y="56"/>
                  </a:moveTo>
                  <a:cubicBezTo>
                    <a:pt x="28" y="55"/>
                    <a:pt x="17" y="18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22"/>
                    <a:pt x="24" y="58"/>
                    <a:pt x="24" y="59"/>
                  </a:cubicBezTo>
                  <a:lnTo>
                    <a:pt x="2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479" y="868"/>
              <a:ext cx="90" cy="29"/>
            </a:xfrm>
            <a:custGeom>
              <a:avLst/>
              <a:gdLst>
                <a:gd name="T0" fmla="*/ 0 w 47"/>
                <a:gd name="T1" fmla="*/ 9 h 15"/>
                <a:gd name="T2" fmla="*/ 2 w 47"/>
                <a:gd name="T3" fmla="*/ 15 h 15"/>
                <a:gd name="T4" fmla="*/ 46 w 47"/>
                <a:gd name="T5" fmla="*/ 11 h 15"/>
                <a:gd name="T6" fmla="*/ 47 w 47"/>
                <a:gd name="T7" fmla="*/ 5 h 15"/>
                <a:gd name="T8" fmla="*/ 0 w 4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9" y="7"/>
                    <a:pt x="46" y="11"/>
                    <a:pt x="46" y="1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18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910" y="972"/>
              <a:ext cx="71" cy="70"/>
            </a:xfrm>
            <a:custGeom>
              <a:avLst/>
              <a:gdLst>
                <a:gd name="T0" fmla="*/ 3 w 37"/>
                <a:gd name="T1" fmla="*/ 0 h 36"/>
                <a:gd name="T2" fmla="*/ 0 w 37"/>
                <a:gd name="T3" fmla="*/ 5 h 36"/>
                <a:gd name="T4" fmla="*/ 32 w 37"/>
                <a:gd name="T5" fmla="*/ 36 h 36"/>
                <a:gd name="T6" fmla="*/ 37 w 37"/>
                <a:gd name="T7" fmla="*/ 32 h 36"/>
                <a:gd name="T8" fmla="*/ 3 w 3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24" y="19"/>
                    <a:pt x="32" y="3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14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690" y="1072"/>
              <a:ext cx="108" cy="56"/>
            </a:xfrm>
            <a:custGeom>
              <a:avLst/>
              <a:gdLst>
                <a:gd name="T0" fmla="*/ 53 w 56"/>
                <a:gd name="T1" fmla="*/ 22 h 29"/>
                <a:gd name="T2" fmla="*/ 3 w 56"/>
                <a:gd name="T3" fmla="*/ 0 h 29"/>
                <a:gd name="T4" fmla="*/ 0 w 56"/>
                <a:gd name="T5" fmla="*/ 2 h 29"/>
                <a:gd name="T6" fmla="*/ 2 w 56"/>
                <a:gd name="T7" fmla="*/ 6 h 29"/>
                <a:gd name="T8" fmla="*/ 53 w 56"/>
                <a:gd name="T9" fmla="*/ 28 h 29"/>
                <a:gd name="T10" fmla="*/ 56 w 56"/>
                <a:gd name="T11" fmla="*/ 26 h 29"/>
                <a:gd name="T12" fmla="*/ 53 w 56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3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690" y="1090"/>
              <a:ext cx="106" cy="56"/>
            </a:xfrm>
            <a:custGeom>
              <a:avLst/>
              <a:gdLst>
                <a:gd name="T0" fmla="*/ 53 w 55"/>
                <a:gd name="T1" fmla="*/ 22 h 29"/>
                <a:gd name="T2" fmla="*/ 2 w 55"/>
                <a:gd name="T3" fmla="*/ 0 h 29"/>
                <a:gd name="T4" fmla="*/ 0 w 55"/>
                <a:gd name="T5" fmla="*/ 2 h 29"/>
                <a:gd name="T6" fmla="*/ 2 w 55"/>
                <a:gd name="T7" fmla="*/ 6 h 29"/>
                <a:gd name="T8" fmla="*/ 53 w 55"/>
                <a:gd name="T9" fmla="*/ 28 h 29"/>
                <a:gd name="T10" fmla="*/ 55 w 55"/>
                <a:gd name="T11" fmla="*/ 26 h 29"/>
                <a:gd name="T12" fmla="*/ 53 w 55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9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5" y="28"/>
                    <a:pt x="55" y="26"/>
                  </a:cubicBezTo>
                  <a:cubicBezTo>
                    <a:pt x="55" y="25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688" y="1107"/>
              <a:ext cx="108" cy="56"/>
            </a:xfrm>
            <a:custGeom>
              <a:avLst/>
              <a:gdLst>
                <a:gd name="T0" fmla="*/ 54 w 56"/>
                <a:gd name="T1" fmla="*/ 22 h 29"/>
                <a:gd name="T2" fmla="*/ 3 w 56"/>
                <a:gd name="T3" fmla="*/ 0 h 29"/>
                <a:gd name="T4" fmla="*/ 0 w 56"/>
                <a:gd name="T5" fmla="*/ 2 h 29"/>
                <a:gd name="T6" fmla="*/ 3 w 56"/>
                <a:gd name="T7" fmla="*/ 6 h 29"/>
                <a:gd name="T8" fmla="*/ 54 w 56"/>
                <a:gd name="T9" fmla="*/ 28 h 29"/>
                <a:gd name="T10" fmla="*/ 56 w 56"/>
                <a:gd name="T11" fmla="*/ 26 h 29"/>
                <a:gd name="T12" fmla="*/ 54 w 56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4" y="2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5" y="29"/>
                    <a:pt x="56" y="28"/>
                    <a:pt x="56" y="26"/>
                  </a:cubicBezTo>
                  <a:cubicBezTo>
                    <a:pt x="56" y="25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690" y="1122"/>
              <a:ext cx="106" cy="70"/>
            </a:xfrm>
            <a:custGeom>
              <a:avLst/>
              <a:gdLst>
                <a:gd name="T0" fmla="*/ 53 w 55"/>
                <a:gd name="T1" fmla="*/ 22 h 36"/>
                <a:gd name="T2" fmla="*/ 2 w 55"/>
                <a:gd name="T3" fmla="*/ 0 h 36"/>
                <a:gd name="T4" fmla="*/ 0 w 55"/>
                <a:gd name="T5" fmla="*/ 1 h 36"/>
                <a:gd name="T6" fmla="*/ 1 w 55"/>
                <a:gd name="T7" fmla="*/ 4 h 36"/>
                <a:gd name="T8" fmla="*/ 5 w 55"/>
                <a:gd name="T9" fmla="*/ 10 h 36"/>
                <a:gd name="T10" fmla="*/ 8 w 55"/>
                <a:gd name="T11" fmla="*/ 15 h 36"/>
                <a:gd name="T12" fmla="*/ 9 w 55"/>
                <a:gd name="T13" fmla="*/ 16 h 36"/>
                <a:gd name="T14" fmla="*/ 9 w 55"/>
                <a:gd name="T15" fmla="*/ 16 h 36"/>
                <a:gd name="T16" fmla="*/ 14 w 55"/>
                <a:gd name="T17" fmla="*/ 24 h 36"/>
                <a:gd name="T18" fmla="*/ 39 w 55"/>
                <a:gd name="T19" fmla="*/ 35 h 36"/>
                <a:gd name="T20" fmla="*/ 44 w 55"/>
                <a:gd name="T21" fmla="*/ 31 h 36"/>
                <a:gd name="T22" fmla="*/ 44 w 55"/>
                <a:gd name="T23" fmla="*/ 31 h 36"/>
                <a:gd name="T24" fmla="*/ 46 w 55"/>
                <a:gd name="T25" fmla="*/ 31 h 36"/>
                <a:gd name="T26" fmla="*/ 53 w 55"/>
                <a:gd name="T27" fmla="*/ 26 h 36"/>
                <a:gd name="T28" fmla="*/ 53 w 55"/>
                <a:gd name="T29" fmla="*/ 26 h 36"/>
                <a:gd name="T30" fmla="*/ 55 w 55"/>
                <a:gd name="T31" fmla="*/ 25 h 36"/>
                <a:gd name="T32" fmla="*/ 53 w 55"/>
                <a:gd name="T3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36">
                  <a:moveTo>
                    <a:pt x="53" y="2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3" y="7"/>
                    <a:pt x="5" y="10"/>
                  </a:cubicBezTo>
                  <a:cubicBezTo>
                    <a:pt x="7" y="13"/>
                    <a:pt x="7" y="14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9"/>
                    <a:pt x="11" y="23"/>
                    <a:pt x="14" y="2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6"/>
                    <a:pt x="44" y="34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52" y="27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5" y="26"/>
                    <a:pt x="55" y="25"/>
                  </a:cubicBezTo>
                  <a:cubicBezTo>
                    <a:pt x="55" y="24"/>
                    <a:pt x="54" y="23"/>
                    <a:pt x="5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690" y="1055"/>
              <a:ext cx="108" cy="56"/>
            </a:xfrm>
            <a:custGeom>
              <a:avLst/>
              <a:gdLst>
                <a:gd name="T0" fmla="*/ 54 w 56"/>
                <a:gd name="T1" fmla="*/ 23 h 29"/>
                <a:gd name="T2" fmla="*/ 2 w 56"/>
                <a:gd name="T3" fmla="*/ 0 h 29"/>
                <a:gd name="T4" fmla="*/ 0 w 56"/>
                <a:gd name="T5" fmla="*/ 2 h 29"/>
                <a:gd name="T6" fmla="*/ 2 w 56"/>
                <a:gd name="T7" fmla="*/ 6 h 29"/>
                <a:gd name="T8" fmla="*/ 54 w 56"/>
                <a:gd name="T9" fmla="*/ 29 h 29"/>
                <a:gd name="T10" fmla="*/ 56 w 56"/>
                <a:gd name="T11" fmla="*/ 27 h 29"/>
                <a:gd name="T12" fmla="*/ 54 w 56"/>
                <a:gd name="T1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9">
                  <a:moveTo>
                    <a:pt x="54" y="2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6" y="28"/>
                    <a:pt x="56" y="27"/>
                  </a:cubicBezTo>
                  <a:cubicBezTo>
                    <a:pt x="56" y="25"/>
                    <a:pt x="55" y="23"/>
                    <a:pt x="5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625" y="685"/>
              <a:ext cx="258" cy="403"/>
            </a:xfrm>
            <a:custGeom>
              <a:avLst/>
              <a:gdLst>
                <a:gd name="T0" fmla="*/ 73 w 134"/>
                <a:gd name="T1" fmla="*/ 10 h 209"/>
                <a:gd name="T2" fmla="*/ 21 w 134"/>
                <a:gd name="T3" fmla="*/ 9 h 209"/>
                <a:gd name="T4" fmla="*/ 0 w 134"/>
                <a:gd name="T5" fmla="*/ 55 h 209"/>
                <a:gd name="T6" fmla="*/ 16 w 134"/>
                <a:gd name="T7" fmla="*/ 120 h 209"/>
                <a:gd name="T8" fmla="*/ 25 w 134"/>
                <a:gd name="T9" fmla="*/ 148 h 209"/>
                <a:gd name="T10" fmla="*/ 34 w 134"/>
                <a:gd name="T11" fmla="*/ 184 h 209"/>
                <a:gd name="T12" fmla="*/ 40 w 134"/>
                <a:gd name="T13" fmla="*/ 188 h 209"/>
                <a:gd name="T14" fmla="*/ 67 w 134"/>
                <a:gd name="T15" fmla="*/ 199 h 209"/>
                <a:gd name="T16" fmla="*/ 87 w 134"/>
                <a:gd name="T17" fmla="*/ 208 h 209"/>
                <a:gd name="T18" fmla="*/ 91 w 134"/>
                <a:gd name="T19" fmla="*/ 208 h 209"/>
                <a:gd name="T20" fmla="*/ 102 w 134"/>
                <a:gd name="T21" fmla="*/ 190 h 209"/>
                <a:gd name="T22" fmla="*/ 111 w 134"/>
                <a:gd name="T23" fmla="*/ 167 h 209"/>
                <a:gd name="T24" fmla="*/ 115 w 134"/>
                <a:gd name="T25" fmla="*/ 161 h 209"/>
                <a:gd name="T26" fmla="*/ 133 w 134"/>
                <a:gd name="T27" fmla="*/ 113 h 209"/>
                <a:gd name="T28" fmla="*/ 129 w 134"/>
                <a:gd name="T29" fmla="*/ 76 h 209"/>
                <a:gd name="T30" fmla="*/ 57 w 134"/>
                <a:gd name="T31" fmla="*/ 181 h 209"/>
                <a:gd name="T32" fmla="*/ 65 w 134"/>
                <a:gd name="T33" fmla="*/ 135 h 209"/>
                <a:gd name="T34" fmla="*/ 68 w 134"/>
                <a:gd name="T35" fmla="*/ 186 h 209"/>
                <a:gd name="T36" fmla="*/ 122 w 134"/>
                <a:gd name="T37" fmla="*/ 108 h 209"/>
                <a:gd name="T38" fmla="*/ 105 w 134"/>
                <a:gd name="T39" fmla="*/ 150 h 209"/>
                <a:gd name="T40" fmla="*/ 101 w 134"/>
                <a:gd name="T41" fmla="*/ 156 h 209"/>
                <a:gd name="T42" fmla="*/ 90 w 134"/>
                <a:gd name="T43" fmla="*/ 184 h 209"/>
                <a:gd name="T44" fmla="*/ 86 w 134"/>
                <a:gd name="T45" fmla="*/ 194 h 209"/>
                <a:gd name="T46" fmla="*/ 68 w 134"/>
                <a:gd name="T47" fmla="*/ 127 h 209"/>
                <a:gd name="T48" fmla="*/ 49 w 134"/>
                <a:gd name="T49" fmla="*/ 178 h 209"/>
                <a:gd name="T50" fmla="*/ 38 w 134"/>
                <a:gd name="T51" fmla="*/ 161 h 209"/>
                <a:gd name="T52" fmla="*/ 28 w 134"/>
                <a:gd name="T53" fmla="*/ 124 h 209"/>
                <a:gd name="T54" fmla="*/ 24 w 134"/>
                <a:gd name="T55" fmla="*/ 111 h 209"/>
                <a:gd name="T56" fmla="*/ 12 w 134"/>
                <a:gd name="T57" fmla="*/ 58 h 209"/>
                <a:gd name="T58" fmla="*/ 68 w 134"/>
                <a:gd name="T59" fmla="*/ 21 h 209"/>
                <a:gd name="T60" fmla="*/ 107 w 134"/>
                <a:gd name="T61" fmla="*/ 56 h 209"/>
                <a:gd name="T62" fmla="*/ 122 w 134"/>
                <a:gd name="T6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209">
                  <a:moveTo>
                    <a:pt x="116" y="50"/>
                  </a:moveTo>
                  <a:cubicBezTo>
                    <a:pt x="104" y="31"/>
                    <a:pt x="90" y="18"/>
                    <a:pt x="73" y="10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50" y="0"/>
                    <a:pt x="33" y="1"/>
                    <a:pt x="21" y="9"/>
                  </a:cubicBezTo>
                  <a:cubicBezTo>
                    <a:pt x="8" y="18"/>
                    <a:pt x="1" y="33"/>
                    <a:pt x="0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7" y="96"/>
                    <a:pt x="13" y="113"/>
                  </a:cubicBezTo>
                  <a:cubicBezTo>
                    <a:pt x="14" y="115"/>
                    <a:pt x="15" y="118"/>
                    <a:pt x="16" y="120"/>
                  </a:cubicBezTo>
                  <a:cubicBezTo>
                    <a:pt x="17" y="122"/>
                    <a:pt x="17" y="124"/>
                    <a:pt x="18" y="126"/>
                  </a:cubicBezTo>
                  <a:cubicBezTo>
                    <a:pt x="21" y="133"/>
                    <a:pt x="24" y="141"/>
                    <a:pt x="25" y="148"/>
                  </a:cubicBezTo>
                  <a:cubicBezTo>
                    <a:pt x="26" y="151"/>
                    <a:pt x="26" y="155"/>
                    <a:pt x="27" y="158"/>
                  </a:cubicBezTo>
                  <a:cubicBezTo>
                    <a:pt x="27" y="167"/>
                    <a:pt x="28" y="176"/>
                    <a:pt x="34" y="184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5" y="190"/>
                    <a:pt x="49" y="192"/>
                    <a:pt x="54" y="194"/>
                  </a:cubicBezTo>
                  <a:cubicBezTo>
                    <a:pt x="58" y="196"/>
                    <a:pt x="63" y="197"/>
                    <a:pt x="67" y="199"/>
                  </a:cubicBezTo>
                  <a:cubicBezTo>
                    <a:pt x="75" y="203"/>
                    <a:pt x="81" y="205"/>
                    <a:pt x="87" y="208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5" y="206"/>
                    <a:pt x="99" y="203"/>
                    <a:pt x="101" y="196"/>
                  </a:cubicBezTo>
                  <a:cubicBezTo>
                    <a:pt x="101" y="194"/>
                    <a:pt x="101" y="192"/>
                    <a:pt x="102" y="190"/>
                  </a:cubicBezTo>
                  <a:cubicBezTo>
                    <a:pt x="102" y="187"/>
                    <a:pt x="102" y="184"/>
                    <a:pt x="103" y="182"/>
                  </a:cubicBezTo>
                  <a:cubicBezTo>
                    <a:pt x="105" y="176"/>
                    <a:pt x="108" y="171"/>
                    <a:pt x="111" y="167"/>
                  </a:cubicBezTo>
                  <a:cubicBezTo>
                    <a:pt x="112" y="165"/>
                    <a:pt x="113" y="164"/>
                    <a:pt x="114" y="163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19" y="155"/>
                    <a:pt x="123" y="150"/>
                    <a:pt x="126" y="143"/>
                  </a:cubicBezTo>
                  <a:cubicBezTo>
                    <a:pt x="130" y="136"/>
                    <a:pt x="132" y="127"/>
                    <a:pt x="133" y="113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4" y="98"/>
                    <a:pt x="132" y="87"/>
                    <a:pt x="129" y="76"/>
                  </a:cubicBezTo>
                  <a:cubicBezTo>
                    <a:pt x="125" y="66"/>
                    <a:pt x="121" y="58"/>
                    <a:pt x="116" y="50"/>
                  </a:cubicBezTo>
                  <a:close/>
                  <a:moveTo>
                    <a:pt x="57" y="181"/>
                  </a:moveTo>
                  <a:cubicBezTo>
                    <a:pt x="55" y="164"/>
                    <a:pt x="56" y="140"/>
                    <a:pt x="62" y="135"/>
                  </a:cubicBezTo>
                  <a:cubicBezTo>
                    <a:pt x="62" y="135"/>
                    <a:pt x="63" y="134"/>
                    <a:pt x="65" y="135"/>
                  </a:cubicBezTo>
                  <a:cubicBezTo>
                    <a:pt x="79" y="140"/>
                    <a:pt x="75" y="173"/>
                    <a:pt x="72" y="188"/>
                  </a:cubicBezTo>
                  <a:cubicBezTo>
                    <a:pt x="71" y="187"/>
                    <a:pt x="69" y="187"/>
                    <a:pt x="68" y="186"/>
                  </a:cubicBezTo>
                  <a:cubicBezTo>
                    <a:pt x="64" y="184"/>
                    <a:pt x="61" y="183"/>
                    <a:pt x="57" y="181"/>
                  </a:cubicBezTo>
                  <a:close/>
                  <a:moveTo>
                    <a:pt x="122" y="108"/>
                  </a:moveTo>
                  <a:cubicBezTo>
                    <a:pt x="121" y="119"/>
                    <a:pt x="119" y="127"/>
                    <a:pt x="116" y="133"/>
                  </a:cubicBezTo>
                  <a:cubicBezTo>
                    <a:pt x="112" y="139"/>
                    <a:pt x="109" y="145"/>
                    <a:pt x="105" y="150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3" y="153"/>
                    <a:pt x="102" y="154"/>
                    <a:pt x="101" y="156"/>
                  </a:cubicBezTo>
                  <a:cubicBezTo>
                    <a:pt x="98" y="160"/>
                    <a:pt x="94" y="166"/>
                    <a:pt x="92" y="173"/>
                  </a:cubicBezTo>
                  <a:cubicBezTo>
                    <a:pt x="91" y="177"/>
                    <a:pt x="91" y="180"/>
                    <a:pt x="90" y="184"/>
                  </a:cubicBezTo>
                  <a:cubicBezTo>
                    <a:pt x="90" y="186"/>
                    <a:pt x="90" y="187"/>
                    <a:pt x="89" y="189"/>
                  </a:cubicBezTo>
                  <a:cubicBezTo>
                    <a:pt x="89" y="191"/>
                    <a:pt x="87" y="193"/>
                    <a:pt x="86" y="194"/>
                  </a:cubicBezTo>
                  <a:cubicBezTo>
                    <a:pt x="84" y="193"/>
                    <a:pt x="82" y="192"/>
                    <a:pt x="80" y="191"/>
                  </a:cubicBezTo>
                  <a:cubicBezTo>
                    <a:pt x="82" y="181"/>
                    <a:pt x="90" y="136"/>
                    <a:pt x="68" y="127"/>
                  </a:cubicBezTo>
                  <a:cubicBezTo>
                    <a:pt x="63" y="125"/>
                    <a:pt x="59" y="127"/>
                    <a:pt x="57" y="129"/>
                  </a:cubicBezTo>
                  <a:cubicBezTo>
                    <a:pt x="47" y="136"/>
                    <a:pt x="47" y="164"/>
                    <a:pt x="49" y="178"/>
                  </a:cubicBezTo>
                  <a:cubicBezTo>
                    <a:pt x="46" y="177"/>
                    <a:pt x="43" y="176"/>
                    <a:pt x="41" y="175"/>
                  </a:cubicBezTo>
                  <a:cubicBezTo>
                    <a:pt x="39" y="171"/>
                    <a:pt x="39" y="166"/>
                    <a:pt x="38" y="161"/>
                  </a:cubicBezTo>
                  <a:cubicBezTo>
                    <a:pt x="38" y="157"/>
                    <a:pt x="37" y="153"/>
                    <a:pt x="36" y="149"/>
                  </a:cubicBezTo>
                  <a:cubicBezTo>
                    <a:pt x="34" y="140"/>
                    <a:pt x="31" y="132"/>
                    <a:pt x="28" y="124"/>
                  </a:cubicBezTo>
                  <a:cubicBezTo>
                    <a:pt x="28" y="122"/>
                    <a:pt x="27" y="120"/>
                    <a:pt x="26" y="119"/>
                  </a:cubicBezTo>
                  <a:cubicBezTo>
                    <a:pt x="26" y="116"/>
                    <a:pt x="25" y="114"/>
                    <a:pt x="24" y="111"/>
                  </a:cubicBezTo>
                  <a:cubicBezTo>
                    <a:pt x="18" y="95"/>
                    <a:pt x="12" y="79"/>
                    <a:pt x="12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42"/>
                    <a:pt x="19" y="30"/>
                    <a:pt x="29" y="22"/>
                  </a:cubicBezTo>
                  <a:cubicBezTo>
                    <a:pt x="39" y="15"/>
                    <a:pt x="52" y="15"/>
                    <a:pt x="68" y="2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86" y="29"/>
                    <a:pt x="98" y="40"/>
                    <a:pt x="107" y="56"/>
                  </a:cubicBezTo>
                  <a:cubicBezTo>
                    <a:pt x="111" y="62"/>
                    <a:pt x="115" y="69"/>
                    <a:pt x="118" y="77"/>
                  </a:cubicBezTo>
                  <a:cubicBezTo>
                    <a:pt x="121" y="86"/>
                    <a:pt x="122" y="95"/>
                    <a:pt x="122" y="104"/>
                  </a:cubicBezTo>
                  <a:lnTo>
                    <a:pt x="12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4282" y="1552"/>
              <a:ext cx="684" cy="1174"/>
            </a:xfrm>
            <a:custGeom>
              <a:avLst/>
              <a:gdLst>
                <a:gd name="T0" fmla="*/ 684 w 684"/>
                <a:gd name="T1" fmla="*/ 1174 h 1174"/>
                <a:gd name="T2" fmla="*/ 0 w 684"/>
                <a:gd name="T3" fmla="*/ 1091 h 1174"/>
                <a:gd name="T4" fmla="*/ 0 w 684"/>
                <a:gd name="T5" fmla="*/ 0 h 1174"/>
                <a:gd name="T6" fmla="*/ 684 w 684"/>
                <a:gd name="T7" fmla="*/ 294 h 1174"/>
                <a:gd name="T8" fmla="*/ 684 w 684"/>
                <a:gd name="T9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1174">
                  <a:moveTo>
                    <a:pt x="684" y="1174"/>
                  </a:moveTo>
                  <a:lnTo>
                    <a:pt x="0" y="1091"/>
                  </a:lnTo>
                  <a:lnTo>
                    <a:pt x="0" y="0"/>
                  </a:lnTo>
                  <a:lnTo>
                    <a:pt x="684" y="294"/>
                  </a:lnTo>
                  <a:lnTo>
                    <a:pt x="684" y="1174"/>
                  </a:lnTo>
                  <a:close/>
                </a:path>
              </a:pathLst>
            </a:custGeom>
            <a:solidFill>
              <a:srgbClr val="427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631" y="1552"/>
              <a:ext cx="651" cy="1166"/>
            </a:xfrm>
            <a:custGeom>
              <a:avLst/>
              <a:gdLst>
                <a:gd name="T0" fmla="*/ 0 w 651"/>
                <a:gd name="T1" fmla="*/ 1166 h 1166"/>
                <a:gd name="T2" fmla="*/ 651 w 651"/>
                <a:gd name="T3" fmla="*/ 1091 h 1166"/>
                <a:gd name="T4" fmla="*/ 651 w 651"/>
                <a:gd name="T5" fmla="*/ 0 h 1166"/>
                <a:gd name="T6" fmla="*/ 0 w 651"/>
                <a:gd name="T7" fmla="*/ 269 h 1166"/>
                <a:gd name="T8" fmla="*/ 0 w 651"/>
                <a:gd name="T9" fmla="*/ 1166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1166">
                  <a:moveTo>
                    <a:pt x="0" y="1166"/>
                  </a:moveTo>
                  <a:lnTo>
                    <a:pt x="651" y="1091"/>
                  </a:lnTo>
                  <a:lnTo>
                    <a:pt x="651" y="0"/>
                  </a:lnTo>
                  <a:lnTo>
                    <a:pt x="0" y="269"/>
                  </a:lnTo>
                  <a:lnTo>
                    <a:pt x="0" y="11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3631" y="2641"/>
              <a:ext cx="1335" cy="168"/>
            </a:xfrm>
            <a:custGeom>
              <a:avLst/>
              <a:gdLst>
                <a:gd name="T0" fmla="*/ 0 w 1335"/>
                <a:gd name="T1" fmla="*/ 77 h 168"/>
                <a:gd name="T2" fmla="*/ 840 w 1335"/>
                <a:gd name="T3" fmla="*/ 168 h 168"/>
                <a:gd name="T4" fmla="*/ 1335 w 1335"/>
                <a:gd name="T5" fmla="*/ 85 h 168"/>
                <a:gd name="T6" fmla="*/ 651 w 1335"/>
                <a:gd name="T7" fmla="*/ 0 h 168"/>
                <a:gd name="T8" fmla="*/ 0 w 1335"/>
                <a:gd name="T9" fmla="*/ 7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68">
                  <a:moveTo>
                    <a:pt x="0" y="77"/>
                  </a:moveTo>
                  <a:lnTo>
                    <a:pt x="840" y="168"/>
                  </a:lnTo>
                  <a:lnTo>
                    <a:pt x="1335" y="85"/>
                  </a:lnTo>
                  <a:lnTo>
                    <a:pt x="651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3774" y="1912"/>
              <a:ext cx="389" cy="496"/>
            </a:xfrm>
            <a:custGeom>
              <a:avLst/>
              <a:gdLst>
                <a:gd name="T0" fmla="*/ 0 w 389"/>
                <a:gd name="T1" fmla="*/ 173 h 496"/>
                <a:gd name="T2" fmla="*/ 0 w 389"/>
                <a:gd name="T3" fmla="*/ 496 h 496"/>
                <a:gd name="T4" fmla="*/ 389 w 389"/>
                <a:gd name="T5" fmla="*/ 396 h 496"/>
                <a:gd name="T6" fmla="*/ 389 w 389"/>
                <a:gd name="T7" fmla="*/ 0 h 496"/>
                <a:gd name="T8" fmla="*/ 0 w 389"/>
                <a:gd name="T9" fmla="*/ 173 h 496"/>
                <a:gd name="T10" fmla="*/ 375 w 389"/>
                <a:gd name="T11" fmla="*/ 36 h 496"/>
                <a:gd name="T12" fmla="*/ 273 w 389"/>
                <a:gd name="T13" fmla="*/ 223 h 496"/>
                <a:gd name="T14" fmla="*/ 377 w 389"/>
                <a:gd name="T15" fmla="*/ 381 h 496"/>
                <a:gd name="T16" fmla="*/ 377 w 389"/>
                <a:gd name="T17" fmla="*/ 381 h 496"/>
                <a:gd name="T18" fmla="*/ 256 w 389"/>
                <a:gd name="T19" fmla="*/ 248 h 496"/>
                <a:gd name="T20" fmla="*/ 188 w 389"/>
                <a:gd name="T21" fmla="*/ 340 h 496"/>
                <a:gd name="T22" fmla="*/ 132 w 389"/>
                <a:gd name="T23" fmla="*/ 298 h 496"/>
                <a:gd name="T24" fmla="*/ 13 w 389"/>
                <a:gd name="T25" fmla="*/ 462 h 496"/>
                <a:gd name="T26" fmla="*/ 13 w 389"/>
                <a:gd name="T27" fmla="*/ 462 h 496"/>
                <a:gd name="T28" fmla="*/ 100 w 389"/>
                <a:gd name="T29" fmla="*/ 281 h 496"/>
                <a:gd name="T30" fmla="*/ 13 w 389"/>
                <a:gd name="T31" fmla="*/ 192 h 496"/>
                <a:gd name="T32" fmla="*/ 182 w 389"/>
                <a:gd name="T33" fmla="*/ 294 h 496"/>
                <a:gd name="T34" fmla="*/ 375 w 389"/>
                <a:gd name="T35" fmla="*/ 36 h 496"/>
                <a:gd name="T36" fmla="*/ 375 w 389"/>
                <a:gd name="T37" fmla="*/ 3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496">
                  <a:moveTo>
                    <a:pt x="0" y="173"/>
                  </a:moveTo>
                  <a:lnTo>
                    <a:pt x="0" y="496"/>
                  </a:lnTo>
                  <a:lnTo>
                    <a:pt x="389" y="396"/>
                  </a:lnTo>
                  <a:lnTo>
                    <a:pt x="389" y="0"/>
                  </a:lnTo>
                  <a:lnTo>
                    <a:pt x="0" y="173"/>
                  </a:lnTo>
                  <a:close/>
                  <a:moveTo>
                    <a:pt x="375" y="36"/>
                  </a:moveTo>
                  <a:lnTo>
                    <a:pt x="273" y="223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256" y="248"/>
                  </a:lnTo>
                  <a:lnTo>
                    <a:pt x="188" y="340"/>
                  </a:lnTo>
                  <a:lnTo>
                    <a:pt x="132" y="298"/>
                  </a:lnTo>
                  <a:lnTo>
                    <a:pt x="13" y="462"/>
                  </a:lnTo>
                  <a:lnTo>
                    <a:pt x="13" y="462"/>
                  </a:lnTo>
                  <a:lnTo>
                    <a:pt x="100" y="281"/>
                  </a:lnTo>
                  <a:lnTo>
                    <a:pt x="13" y="192"/>
                  </a:lnTo>
                  <a:lnTo>
                    <a:pt x="182" y="294"/>
                  </a:lnTo>
                  <a:lnTo>
                    <a:pt x="375" y="36"/>
                  </a:lnTo>
                  <a:lnTo>
                    <a:pt x="37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4007" y="2664"/>
              <a:ext cx="968" cy="1658"/>
            </a:xfrm>
            <a:custGeom>
              <a:avLst/>
              <a:gdLst>
                <a:gd name="T0" fmla="*/ 968 w 968"/>
                <a:gd name="T1" fmla="*/ 1371 h 1658"/>
                <a:gd name="T2" fmla="*/ 0 w 968"/>
                <a:gd name="T3" fmla="*/ 1658 h 1658"/>
                <a:gd name="T4" fmla="*/ 0 w 968"/>
                <a:gd name="T5" fmla="*/ 0 h 1658"/>
                <a:gd name="T6" fmla="*/ 968 w 968"/>
                <a:gd name="T7" fmla="*/ 112 h 1658"/>
                <a:gd name="T8" fmla="*/ 968 w 968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658">
                  <a:moveTo>
                    <a:pt x="968" y="1371"/>
                  </a:moveTo>
                  <a:lnTo>
                    <a:pt x="0" y="1658"/>
                  </a:lnTo>
                  <a:lnTo>
                    <a:pt x="0" y="0"/>
                  </a:lnTo>
                  <a:lnTo>
                    <a:pt x="968" y="112"/>
                  </a:lnTo>
                  <a:lnTo>
                    <a:pt x="968" y="1371"/>
                  </a:lnTo>
                  <a:close/>
                </a:path>
              </a:pathLst>
            </a:custGeom>
            <a:solidFill>
              <a:srgbClr val="427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3095" y="2664"/>
              <a:ext cx="912" cy="1658"/>
            </a:xfrm>
            <a:custGeom>
              <a:avLst/>
              <a:gdLst>
                <a:gd name="T0" fmla="*/ 0 w 912"/>
                <a:gd name="T1" fmla="*/ 1371 h 1658"/>
                <a:gd name="T2" fmla="*/ 912 w 912"/>
                <a:gd name="T3" fmla="*/ 1658 h 1658"/>
                <a:gd name="T4" fmla="*/ 912 w 912"/>
                <a:gd name="T5" fmla="*/ 0 h 1658"/>
                <a:gd name="T6" fmla="*/ 8 w 912"/>
                <a:gd name="T7" fmla="*/ 112 h 1658"/>
                <a:gd name="T8" fmla="*/ 0 w 912"/>
                <a:gd name="T9" fmla="*/ 1371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658">
                  <a:moveTo>
                    <a:pt x="0" y="1371"/>
                  </a:moveTo>
                  <a:lnTo>
                    <a:pt x="912" y="1658"/>
                  </a:lnTo>
                  <a:lnTo>
                    <a:pt x="912" y="0"/>
                  </a:lnTo>
                  <a:lnTo>
                    <a:pt x="8" y="112"/>
                  </a:lnTo>
                  <a:lnTo>
                    <a:pt x="0" y="13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190" y="3032"/>
              <a:ext cx="626" cy="880"/>
            </a:xfrm>
            <a:custGeom>
              <a:avLst/>
              <a:gdLst>
                <a:gd name="T0" fmla="*/ 312 w 325"/>
                <a:gd name="T1" fmla="*/ 325 h 457"/>
                <a:gd name="T2" fmla="*/ 259 w 325"/>
                <a:gd name="T3" fmla="*/ 296 h 457"/>
                <a:gd name="T4" fmla="*/ 237 w 325"/>
                <a:gd name="T5" fmla="*/ 285 h 457"/>
                <a:gd name="T6" fmla="*/ 219 w 325"/>
                <a:gd name="T7" fmla="*/ 233 h 457"/>
                <a:gd name="T8" fmla="*/ 237 w 325"/>
                <a:gd name="T9" fmla="*/ 177 h 457"/>
                <a:gd name="T10" fmla="*/ 252 w 325"/>
                <a:gd name="T11" fmla="*/ 142 h 457"/>
                <a:gd name="T12" fmla="*/ 247 w 325"/>
                <a:gd name="T13" fmla="*/ 119 h 457"/>
                <a:gd name="T14" fmla="*/ 247 w 325"/>
                <a:gd name="T15" fmla="*/ 120 h 457"/>
                <a:gd name="T16" fmla="*/ 247 w 325"/>
                <a:gd name="T17" fmla="*/ 119 h 457"/>
                <a:gd name="T18" fmla="*/ 247 w 325"/>
                <a:gd name="T19" fmla="*/ 119 h 457"/>
                <a:gd name="T20" fmla="*/ 247 w 325"/>
                <a:gd name="T21" fmla="*/ 118 h 457"/>
                <a:gd name="T22" fmla="*/ 248 w 325"/>
                <a:gd name="T23" fmla="*/ 111 h 457"/>
                <a:gd name="T24" fmla="*/ 248 w 325"/>
                <a:gd name="T25" fmla="*/ 110 h 457"/>
                <a:gd name="T26" fmla="*/ 248 w 325"/>
                <a:gd name="T27" fmla="*/ 104 h 457"/>
                <a:gd name="T28" fmla="*/ 248 w 325"/>
                <a:gd name="T29" fmla="*/ 104 h 457"/>
                <a:gd name="T30" fmla="*/ 248 w 325"/>
                <a:gd name="T31" fmla="*/ 104 h 457"/>
                <a:gd name="T32" fmla="*/ 248 w 325"/>
                <a:gd name="T33" fmla="*/ 103 h 457"/>
                <a:gd name="T34" fmla="*/ 248 w 325"/>
                <a:gd name="T35" fmla="*/ 103 h 457"/>
                <a:gd name="T36" fmla="*/ 248 w 325"/>
                <a:gd name="T37" fmla="*/ 103 h 457"/>
                <a:gd name="T38" fmla="*/ 248 w 325"/>
                <a:gd name="T39" fmla="*/ 102 h 457"/>
                <a:gd name="T40" fmla="*/ 248 w 325"/>
                <a:gd name="T41" fmla="*/ 102 h 457"/>
                <a:gd name="T42" fmla="*/ 248 w 325"/>
                <a:gd name="T43" fmla="*/ 102 h 457"/>
                <a:gd name="T44" fmla="*/ 246 w 325"/>
                <a:gd name="T45" fmla="*/ 62 h 457"/>
                <a:gd name="T46" fmla="*/ 103 w 325"/>
                <a:gd name="T47" fmla="*/ 62 h 457"/>
                <a:gd name="T48" fmla="*/ 101 w 325"/>
                <a:gd name="T49" fmla="*/ 102 h 457"/>
                <a:gd name="T50" fmla="*/ 101 w 325"/>
                <a:gd name="T51" fmla="*/ 102 h 457"/>
                <a:gd name="T52" fmla="*/ 101 w 325"/>
                <a:gd name="T53" fmla="*/ 102 h 457"/>
                <a:gd name="T54" fmla="*/ 101 w 325"/>
                <a:gd name="T55" fmla="*/ 104 h 457"/>
                <a:gd name="T56" fmla="*/ 101 w 325"/>
                <a:gd name="T57" fmla="*/ 104 h 457"/>
                <a:gd name="T58" fmla="*/ 101 w 325"/>
                <a:gd name="T59" fmla="*/ 104 h 457"/>
                <a:gd name="T60" fmla="*/ 101 w 325"/>
                <a:gd name="T61" fmla="*/ 105 h 457"/>
                <a:gd name="T62" fmla="*/ 101 w 325"/>
                <a:gd name="T63" fmla="*/ 105 h 457"/>
                <a:gd name="T64" fmla="*/ 101 w 325"/>
                <a:gd name="T65" fmla="*/ 105 h 457"/>
                <a:gd name="T66" fmla="*/ 101 w 325"/>
                <a:gd name="T67" fmla="*/ 105 h 457"/>
                <a:gd name="T68" fmla="*/ 103 w 325"/>
                <a:gd name="T69" fmla="*/ 123 h 457"/>
                <a:gd name="T70" fmla="*/ 96 w 325"/>
                <a:gd name="T71" fmla="*/ 142 h 457"/>
                <a:gd name="T72" fmla="*/ 112 w 325"/>
                <a:gd name="T73" fmla="*/ 177 h 457"/>
                <a:gd name="T74" fmla="*/ 130 w 325"/>
                <a:gd name="T75" fmla="*/ 233 h 457"/>
                <a:gd name="T76" fmla="*/ 112 w 325"/>
                <a:gd name="T77" fmla="*/ 296 h 457"/>
                <a:gd name="T78" fmla="*/ 20 w 325"/>
                <a:gd name="T79" fmla="*/ 363 h 457"/>
                <a:gd name="T80" fmla="*/ 5 w 325"/>
                <a:gd name="T81" fmla="*/ 457 h 457"/>
                <a:gd name="T82" fmla="*/ 321 w 325"/>
                <a:gd name="T83" fmla="*/ 387 h 457"/>
                <a:gd name="T84" fmla="*/ 312 w 325"/>
                <a:gd name="T85" fmla="*/ 32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5" h="457">
                  <a:moveTo>
                    <a:pt x="312" y="325"/>
                  </a:moveTo>
                  <a:cubicBezTo>
                    <a:pt x="297" y="311"/>
                    <a:pt x="280" y="308"/>
                    <a:pt x="259" y="296"/>
                  </a:cubicBezTo>
                  <a:cubicBezTo>
                    <a:pt x="237" y="285"/>
                    <a:pt x="237" y="285"/>
                    <a:pt x="237" y="285"/>
                  </a:cubicBezTo>
                  <a:cubicBezTo>
                    <a:pt x="237" y="285"/>
                    <a:pt x="197" y="262"/>
                    <a:pt x="219" y="233"/>
                  </a:cubicBezTo>
                  <a:cubicBezTo>
                    <a:pt x="228" y="221"/>
                    <a:pt x="233" y="200"/>
                    <a:pt x="237" y="177"/>
                  </a:cubicBezTo>
                  <a:cubicBezTo>
                    <a:pt x="242" y="177"/>
                    <a:pt x="249" y="162"/>
                    <a:pt x="252" y="142"/>
                  </a:cubicBezTo>
                  <a:cubicBezTo>
                    <a:pt x="256" y="126"/>
                    <a:pt x="251" y="121"/>
                    <a:pt x="247" y="119"/>
                  </a:cubicBezTo>
                  <a:cubicBezTo>
                    <a:pt x="247" y="119"/>
                    <a:pt x="247" y="120"/>
                    <a:pt x="247" y="120"/>
                  </a:cubicBezTo>
                  <a:cubicBezTo>
                    <a:pt x="247" y="120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19"/>
                    <a:pt x="247" y="118"/>
                    <a:pt x="247" y="118"/>
                  </a:cubicBezTo>
                  <a:cubicBezTo>
                    <a:pt x="247" y="116"/>
                    <a:pt x="247" y="113"/>
                    <a:pt x="248" y="111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08"/>
                    <a:pt x="248" y="106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8" y="104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50" y="85"/>
                    <a:pt x="248" y="70"/>
                    <a:pt x="246" y="62"/>
                  </a:cubicBezTo>
                  <a:cubicBezTo>
                    <a:pt x="233" y="16"/>
                    <a:pt x="133" y="0"/>
                    <a:pt x="103" y="62"/>
                  </a:cubicBezTo>
                  <a:cubicBezTo>
                    <a:pt x="99" y="69"/>
                    <a:pt x="99" y="85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3"/>
                    <a:pt x="101" y="103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2" y="111"/>
                    <a:pt x="102" y="117"/>
                    <a:pt x="103" y="123"/>
                  </a:cubicBezTo>
                  <a:cubicBezTo>
                    <a:pt x="98" y="124"/>
                    <a:pt x="93" y="127"/>
                    <a:pt x="96" y="142"/>
                  </a:cubicBezTo>
                  <a:cubicBezTo>
                    <a:pt x="100" y="162"/>
                    <a:pt x="107" y="177"/>
                    <a:pt x="112" y="177"/>
                  </a:cubicBezTo>
                  <a:cubicBezTo>
                    <a:pt x="115" y="200"/>
                    <a:pt x="121" y="221"/>
                    <a:pt x="130" y="233"/>
                  </a:cubicBezTo>
                  <a:cubicBezTo>
                    <a:pt x="152" y="262"/>
                    <a:pt x="113" y="296"/>
                    <a:pt x="112" y="296"/>
                  </a:cubicBezTo>
                  <a:cubicBezTo>
                    <a:pt x="112" y="296"/>
                    <a:pt x="34" y="348"/>
                    <a:pt x="20" y="363"/>
                  </a:cubicBezTo>
                  <a:cubicBezTo>
                    <a:pt x="0" y="385"/>
                    <a:pt x="5" y="457"/>
                    <a:pt x="5" y="457"/>
                  </a:cubicBezTo>
                  <a:cubicBezTo>
                    <a:pt x="321" y="387"/>
                    <a:pt x="321" y="387"/>
                    <a:pt x="321" y="387"/>
                  </a:cubicBezTo>
                  <a:cubicBezTo>
                    <a:pt x="321" y="387"/>
                    <a:pt x="325" y="338"/>
                    <a:pt x="312" y="3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2637" y="1034"/>
              <a:ext cx="855" cy="3103"/>
            </a:xfrm>
            <a:custGeom>
              <a:avLst/>
              <a:gdLst>
                <a:gd name="T0" fmla="*/ 823 w 855"/>
                <a:gd name="T1" fmla="*/ 0 h 3103"/>
                <a:gd name="T2" fmla="*/ 855 w 855"/>
                <a:gd name="T3" fmla="*/ 0 h 3103"/>
                <a:gd name="T4" fmla="*/ 31 w 855"/>
                <a:gd name="T5" fmla="*/ 3095 h 3103"/>
                <a:gd name="T6" fmla="*/ 0 w 855"/>
                <a:gd name="T7" fmla="*/ 3103 h 3103"/>
                <a:gd name="T8" fmla="*/ 823 w 855"/>
                <a:gd name="T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3103">
                  <a:moveTo>
                    <a:pt x="823" y="0"/>
                  </a:moveTo>
                  <a:lnTo>
                    <a:pt x="855" y="0"/>
                  </a:lnTo>
                  <a:lnTo>
                    <a:pt x="31" y="3095"/>
                  </a:lnTo>
                  <a:lnTo>
                    <a:pt x="0" y="3103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357" y="1290"/>
              <a:ext cx="253" cy="129"/>
            </a:xfrm>
            <a:custGeom>
              <a:avLst/>
              <a:gdLst>
                <a:gd name="T0" fmla="*/ 0 w 253"/>
                <a:gd name="T1" fmla="*/ 129 h 129"/>
                <a:gd name="T2" fmla="*/ 253 w 253"/>
                <a:gd name="T3" fmla="*/ 0 h 129"/>
                <a:gd name="T4" fmla="*/ 249 w 253"/>
                <a:gd name="T5" fmla="*/ 21 h 129"/>
                <a:gd name="T6" fmla="*/ 35 w 253"/>
                <a:gd name="T7" fmla="*/ 127 h 129"/>
                <a:gd name="T8" fmla="*/ 0 w 253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29">
                  <a:moveTo>
                    <a:pt x="0" y="129"/>
                  </a:moveTo>
                  <a:lnTo>
                    <a:pt x="253" y="0"/>
                  </a:lnTo>
                  <a:lnTo>
                    <a:pt x="249" y="21"/>
                  </a:lnTo>
                  <a:lnTo>
                    <a:pt x="35" y="12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3275" y="1602"/>
              <a:ext cx="260" cy="133"/>
            </a:xfrm>
            <a:custGeom>
              <a:avLst/>
              <a:gdLst>
                <a:gd name="T0" fmla="*/ 0 w 260"/>
                <a:gd name="T1" fmla="*/ 131 h 133"/>
                <a:gd name="T2" fmla="*/ 260 w 260"/>
                <a:gd name="T3" fmla="*/ 0 h 133"/>
                <a:gd name="T4" fmla="*/ 254 w 260"/>
                <a:gd name="T5" fmla="*/ 27 h 133"/>
                <a:gd name="T6" fmla="*/ 32 w 260"/>
                <a:gd name="T7" fmla="*/ 133 h 133"/>
                <a:gd name="T8" fmla="*/ 0 w 260"/>
                <a:gd name="T9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33">
                  <a:moveTo>
                    <a:pt x="0" y="131"/>
                  </a:moveTo>
                  <a:lnTo>
                    <a:pt x="260" y="0"/>
                  </a:lnTo>
                  <a:lnTo>
                    <a:pt x="254" y="27"/>
                  </a:lnTo>
                  <a:lnTo>
                    <a:pt x="32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099" y="2322"/>
              <a:ext cx="276" cy="69"/>
            </a:xfrm>
            <a:custGeom>
              <a:avLst/>
              <a:gdLst>
                <a:gd name="T0" fmla="*/ 0 w 276"/>
                <a:gd name="T1" fmla="*/ 67 h 69"/>
                <a:gd name="T2" fmla="*/ 270 w 276"/>
                <a:gd name="T3" fmla="*/ 0 h 69"/>
                <a:gd name="T4" fmla="*/ 276 w 276"/>
                <a:gd name="T5" fmla="*/ 17 h 69"/>
                <a:gd name="T6" fmla="*/ 33 w 276"/>
                <a:gd name="T7" fmla="*/ 69 h 69"/>
                <a:gd name="T8" fmla="*/ 0 w 276"/>
                <a:gd name="T9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69">
                  <a:moveTo>
                    <a:pt x="0" y="67"/>
                  </a:moveTo>
                  <a:lnTo>
                    <a:pt x="270" y="0"/>
                  </a:lnTo>
                  <a:lnTo>
                    <a:pt x="276" y="17"/>
                  </a:lnTo>
                  <a:lnTo>
                    <a:pt x="33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007" y="2697"/>
              <a:ext cx="271" cy="43"/>
            </a:xfrm>
            <a:custGeom>
              <a:avLst/>
              <a:gdLst>
                <a:gd name="T0" fmla="*/ 0 w 271"/>
                <a:gd name="T1" fmla="*/ 41 h 43"/>
                <a:gd name="T2" fmla="*/ 266 w 271"/>
                <a:gd name="T3" fmla="*/ 0 h 43"/>
                <a:gd name="T4" fmla="*/ 271 w 271"/>
                <a:gd name="T5" fmla="*/ 17 h 43"/>
                <a:gd name="T6" fmla="*/ 31 w 271"/>
                <a:gd name="T7" fmla="*/ 43 h 43"/>
                <a:gd name="T8" fmla="*/ 0 w 271"/>
                <a:gd name="T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43">
                  <a:moveTo>
                    <a:pt x="0" y="41"/>
                  </a:moveTo>
                  <a:lnTo>
                    <a:pt x="266" y="0"/>
                  </a:lnTo>
                  <a:lnTo>
                    <a:pt x="271" y="17"/>
                  </a:lnTo>
                  <a:lnTo>
                    <a:pt x="31" y="4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2837" y="3379"/>
              <a:ext cx="278" cy="25"/>
            </a:xfrm>
            <a:custGeom>
              <a:avLst/>
              <a:gdLst>
                <a:gd name="T0" fmla="*/ 0 w 278"/>
                <a:gd name="T1" fmla="*/ 0 h 25"/>
                <a:gd name="T2" fmla="*/ 264 w 278"/>
                <a:gd name="T3" fmla="*/ 25 h 25"/>
                <a:gd name="T4" fmla="*/ 278 w 278"/>
                <a:gd name="T5" fmla="*/ 21 h 25"/>
                <a:gd name="T6" fmla="*/ 31 w 278"/>
                <a:gd name="T7" fmla="*/ 0 h 25"/>
                <a:gd name="T8" fmla="*/ 0 w 27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5">
                  <a:moveTo>
                    <a:pt x="0" y="0"/>
                  </a:moveTo>
                  <a:lnTo>
                    <a:pt x="264" y="25"/>
                  </a:lnTo>
                  <a:lnTo>
                    <a:pt x="278" y="21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9" y="3746"/>
              <a:ext cx="270" cy="54"/>
            </a:xfrm>
            <a:custGeom>
              <a:avLst/>
              <a:gdLst>
                <a:gd name="T0" fmla="*/ 0 w 270"/>
                <a:gd name="T1" fmla="*/ 0 h 54"/>
                <a:gd name="T2" fmla="*/ 266 w 270"/>
                <a:gd name="T3" fmla="*/ 54 h 54"/>
                <a:gd name="T4" fmla="*/ 270 w 270"/>
                <a:gd name="T5" fmla="*/ 45 h 54"/>
                <a:gd name="T6" fmla="*/ 33 w 270"/>
                <a:gd name="T7" fmla="*/ 0 h 54"/>
                <a:gd name="T8" fmla="*/ 0 w 2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54">
                  <a:moveTo>
                    <a:pt x="0" y="0"/>
                  </a:moveTo>
                  <a:lnTo>
                    <a:pt x="266" y="54"/>
                  </a:lnTo>
                  <a:lnTo>
                    <a:pt x="270" y="45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2560" y="845"/>
              <a:ext cx="1233" cy="3423"/>
            </a:xfrm>
            <a:custGeom>
              <a:avLst/>
              <a:gdLst>
                <a:gd name="T0" fmla="*/ 1136 w 1233"/>
                <a:gd name="T1" fmla="*/ 89 h 3423"/>
                <a:gd name="T2" fmla="*/ 1077 w 1233"/>
                <a:gd name="T3" fmla="*/ 337 h 3423"/>
                <a:gd name="T4" fmla="*/ 826 w 1233"/>
                <a:gd name="T5" fmla="*/ 466 h 3423"/>
                <a:gd name="T6" fmla="*/ 900 w 1233"/>
                <a:gd name="T7" fmla="*/ 189 h 3423"/>
                <a:gd name="T8" fmla="*/ 821 w 1233"/>
                <a:gd name="T9" fmla="*/ 266 h 3423"/>
                <a:gd name="T10" fmla="*/ 0 w 1233"/>
                <a:gd name="T11" fmla="*/ 3259 h 3423"/>
                <a:gd name="T12" fmla="*/ 77 w 1233"/>
                <a:gd name="T13" fmla="*/ 3292 h 3423"/>
                <a:gd name="T14" fmla="*/ 158 w 1233"/>
                <a:gd name="T15" fmla="*/ 2990 h 3423"/>
                <a:gd name="T16" fmla="*/ 420 w 1233"/>
                <a:gd name="T17" fmla="*/ 3061 h 3423"/>
                <a:gd name="T18" fmla="*/ 343 w 1233"/>
                <a:gd name="T19" fmla="*/ 3383 h 3423"/>
                <a:gd name="T20" fmla="*/ 455 w 1233"/>
                <a:gd name="T21" fmla="*/ 3423 h 3423"/>
                <a:gd name="T22" fmla="*/ 1233 w 1233"/>
                <a:gd name="T23" fmla="*/ 0 h 3423"/>
                <a:gd name="T24" fmla="*/ 1136 w 1233"/>
                <a:gd name="T25" fmla="*/ 89 h 3423"/>
                <a:gd name="T26" fmla="*/ 1050 w 1233"/>
                <a:gd name="T27" fmla="*/ 445 h 3423"/>
                <a:gd name="T28" fmla="*/ 1002 w 1233"/>
                <a:gd name="T29" fmla="*/ 649 h 3423"/>
                <a:gd name="T30" fmla="*/ 742 w 1233"/>
                <a:gd name="T31" fmla="*/ 782 h 3423"/>
                <a:gd name="T32" fmla="*/ 797 w 1233"/>
                <a:gd name="T33" fmla="*/ 572 h 3423"/>
                <a:gd name="T34" fmla="*/ 1050 w 1233"/>
                <a:gd name="T35" fmla="*/ 445 h 3423"/>
                <a:gd name="T36" fmla="*/ 372 w 1233"/>
                <a:gd name="T37" fmla="*/ 2181 h 3423"/>
                <a:gd name="T38" fmla="*/ 449 w 1233"/>
                <a:gd name="T39" fmla="*/ 1893 h 3423"/>
                <a:gd name="T40" fmla="*/ 709 w 1233"/>
                <a:gd name="T41" fmla="*/ 1860 h 3423"/>
                <a:gd name="T42" fmla="*/ 636 w 1233"/>
                <a:gd name="T43" fmla="*/ 2168 h 3423"/>
                <a:gd name="T44" fmla="*/ 372 w 1233"/>
                <a:gd name="T45" fmla="*/ 2181 h 3423"/>
                <a:gd name="T46" fmla="*/ 611 w 1233"/>
                <a:gd name="T47" fmla="*/ 2272 h 3423"/>
                <a:gd name="T48" fmla="*/ 541 w 1233"/>
                <a:gd name="T49" fmla="*/ 2559 h 3423"/>
                <a:gd name="T50" fmla="*/ 277 w 1233"/>
                <a:gd name="T51" fmla="*/ 2534 h 3423"/>
                <a:gd name="T52" fmla="*/ 349 w 1233"/>
                <a:gd name="T53" fmla="*/ 2270 h 3423"/>
                <a:gd name="T54" fmla="*/ 611 w 1233"/>
                <a:gd name="T55" fmla="*/ 2272 h 3423"/>
                <a:gd name="T56" fmla="*/ 474 w 1233"/>
                <a:gd name="T57" fmla="*/ 1798 h 3423"/>
                <a:gd name="T58" fmla="*/ 541 w 1233"/>
                <a:gd name="T59" fmla="*/ 1544 h 3423"/>
                <a:gd name="T60" fmla="*/ 799 w 1233"/>
                <a:gd name="T61" fmla="*/ 1483 h 3423"/>
                <a:gd name="T62" fmla="*/ 734 w 1233"/>
                <a:gd name="T63" fmla="*/ 1754 h 3423"/>
                <a:gd name="T64" fmla="*/ 474 w 1233"/>
                <a:gd name="T65" fmla="*/ 1798 h 3423"/>
                <a:gd name="T66" fmla="*/ 566 w 1233"/>
                <a:gd name="T67" fmla="*/ 1446 h 3423"/>
                <a:gd name="T68" fmla="*/ 624 w 1233"/>
                <a:gd name="T69" fmla="*/ 1228 h 3423"/>
                <a:gd name="T70" fmla="*/ 884 w 1233"/>
                <a:gd name="T71" fmla="*/ 1136 h 3423"/>
                <a:gd name="T72" fmla="*/ 824 w 1233"/>
                <a:gd name="T73" fmla="*/ 1377 h 3423"/>
                <a:gd name="T74" fmla="*/ 566 w 1233"/>
                <a:gd name="T75" fmla="*/ 1446 h 3423"/>
                <a:gd name="T76" fmla="*/ 653 w 1233"/>
                <a:gd name="T77" fmla="*/ 1121 h 3423"/>
                <a:gd name="T78" fmla="*/ 715 w 1233"/>
                <a:gd name="T79" fmla="*/ 888 h 3423"/>
                <a:gd name="T80" fmla="*/ 975 w 1233"/>
                <a:gd name="T81" fmla="*/ 757 h 3423"/>
                <a:gd name="T82" fmla="*/ 911 w 1233"/>
                <a:gd name="T83" fmla="*/ 1019 h 3423"/>
                <a:gd name="T84" fmla="*/ 653 w 1233"/>
                <a:gd name="T85" fmla="*/ 1121 h 3423"/>
                <a:gd name="T86" fmla="*/ 445 w 1233"/>
                <a:gd name="T87" fmla="*/ 2955 h 3423"/>
                <a:gd name="T88" fmla="*/ 181 w 1233"/>
                <a:gd name="T89" fmla="*/ 2901 h 3423"/>
                <a:gd name="T90" fmla="*/ 252 w 1233"/>
                <a:gd name="T91" fmla="*/ 2634 h 3423"/>
                <a:gd name="T92" fmla="*/ 514 w 1233"/>
                <a:gd name="T93" fmla="*/ 2665 h 3423"/>
                <a:gd name="T94" fmla="*/ 445 w 1233"/>
                <a:gd name="T95" fmla="*/ 2955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3" h="3423">
                  <a:moveTo>
                    <a:pt x="1136" y="89"/>
                  </a:moveTo>
                  <a:lnTo>
                    <a:pt x="1077" y="337"/>
                  </a:lnTo>
                  <a:lnTo>
                    <a:pt x="826" y="466"/>
                  </a:lnTo>
                  <a:lnTo>
                    <a:pt x="900" y="189"/>
                  </a:lnTo>
                  <a:lnTo>
                    <a:pt x="821" y="266"/>
                  </a:lnTo>
                  <a:lnTo>
                    <a:pt x="0" y="3259"/>
                  </a:lnTo>
                  <a:lnTo>
                    <a:pt x="77" y="3292"/>
                  </a:lnTo>
                  <a:lnTo>
                    <a:pt x="158" y="2990"/>
                  </a:lnTo>
                  <a:lnTo>
                    <a:pt x="420" y="3061"/>
                  </a:lnTo>
                  <a:lnTo>
                    <a:pt x="343" y="3383"/>
                  </a:lnTo>
                  <a:lnTo>
                    <a:pt x="455" y="3423"/>
                  </a:lnTo>
                  <a:lnTo>
                    <a:pt x="1233" y="0"/>
                  </a:lnTo>
                  <a:lnTo>
                    <a:pt x="1136" y="89"/>
                  </a:lnTo>
                  <a:close/>
                  <a:moveTo>
                    <a:pt x="1050" y="445"/>
                  </a:moveTo>
                  <a:lnTo>
                    <a:pt x="1002" y="649"/>
                  </a:lnTo>
                  <a:lnTo>
                    <a:pt x="742" y="782"/>
                  </a:lnTo>
                  <a:lnTo>
                    <a:pt x="797" y="572"/>
                  </a:lnTo>
                  <a:lnTo>
                    <a:pt x="1050" y="445"/>
                  </a:lnTo>
                  <a:close/>
                  <a:moveTo>
                    <a:pt x="372" y="2181"/>
                  </a:moveTo>
                  <a:lnTo>
                    <a:pt x="449" y="1893"/>
                  </a:lnTo>
                  <a:lnTo>
                    <a:pt x="709" y="1860"/>
                  </a:lnTo>
                  <a:lnTo>
                    <a:pt x="636" y="2168"/>
                  </a:lnTo>
                  <a:lnTo>
                    <a:pt x="372" y="2181"/>
                  </a:lnTo>
                  <a:close/>
                  <a:moveTo>
                    <a:pt x="611" y="2272"/>
                  </a:moveTo>
                  <a:lnTo>
                    <a:pt x="541" y="2559"/>
                  </a:lnTo>
                  <a:lnTo>
                    <a:pt x="277" y="2534"/>
                  </a:lnTo>
                  <a:lnTo>
                    <a:pt x="349" y="2270"/>
                  </a:lnTo>
                  <a:lnTo>
                    <a:pt x="611" y="2272"/>
                  </a:lnTo>
                  <a:close/>
                  <a:moveTo>
                    <a:pt x="474" y="1798"/>
                  </a:moveTo>
                  <a:lnTo>
                    <a:pt x="541" y="1544"/>
                  </a:lnTo>
                  <a:lnTo>
                    <a:pt x="799" y="1483"/>
                  </a:lnTo>
                  <a:lnTo>
                    <a:pt x="734" y="1754"/>
                  </a:lnTo>
                  <a:lnTo>
                    <a:pt x="474" y="1798"/>
                  </a:lnTo>
                  <a:close/>
                  <a:moveTo>
                    <a:pt x="566" y="1446"/>
                  </a:moveTo>
                  <a:lnTo>
                    <a:pt x="624" y="1228"/>
                  </a:lnTo>
                  <a:lnTo>
                    <a:pt x="884" y="1136"/>
                  </a:lnTo>
                  <a:lnTo>
                    <a:pt x="824" y="1377"/>
                  </a:lnTo>
                  <a:lnTo>
                    <a:pt x="566" y="1446"/>
                  </a:lnTo>
                  <a:close/>
                  <a:moveTo>
                    <a:pt x="653" y="1121"/>
                  </a:moveTo>
                  <a:lnTo>
                    <a:pt x="715" y="888"/>
                  </a:lnTo>
                  <a:lnTo>
                    <a:pt x="975" y="757"/>
                  </a:lnTo>
                  <a:lnTo>
                    <a:pt x="911" y="1019"/>
                  </a:lnTo>
                  <a:lnTo>
                    <a:pt x="653" y="1121"/>
                  </a:lnTo>
                  <a:close/>
                  <a:moveTo>
                    <a:pt x="445" y="2955"/>
                  </a:moveTo>
                  <a:lnTo>
                    <a:pt x="181" y="2901"/>
                  </a:lnTo>
                  <a:lnTo>
                    <a:pt x="252" y="2634"/>
                  </a:lnTo>
                  <a:lnTo>
                    <a:pt x="514" y="2665"/>
                  </a:lnTo>
                  <a:lnTo>
                    <a:pt x="445" y="2955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3015" y="845"/>
              <a:ext cx="809" cy="3423"/>
            </a:xfrm>
            <a:custGeom>
              <a:avLst/>
              <a:gdLst>
                <a:gd name="T0" fmla="*/ 776 w 809"/>
                <a:gd name="T1" fmla="*/ 0 h 3423"/>
                <a:gd name="T2" fmla="*/ 809 w 809"/>
                <a:gd name="T3" fmla="*/ 0 h 3423"/>
                <a:gd name="T4" fmla="*/ 57 w 809"/>
                <a:gd name="T5" fmla="*/ 3410 h 3423"/>
                <a:gd name="T6" fmla="*/ 0 w 809"/>
                <a:gd name="T7" fmla="*/ 3423 h 3423"/>
                <a:gd name="T8" fmla="*/ 776 w 809"/>
                <a:gd name="T9" fmla="*/ 0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3423">
                  <a:moveTo>
                    <a:pt x="776" y="0"/>
                  </a:moveTo>
                  <a:lnTo>
                    <a:pt x="809" y="0"/>
                  </a:lnTo>
                  <a:lnTo>
                    <a:pt x="57" y="3410"/>
                  </a:lnTo>
                  <a:lnTo>
                    <a:pt x="0" y="3423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矩形 38"/>
          <p:cNvSpPr/>
          <p:nvPr/>
        </p:nvSpPr>
        <p:spPr>
          <a:xfrm>
            <a:off x="0" y="1836078"/>
            <a:ext cx="7903924" cy="2494550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63667" y="2793702"/>
            <a:ext cx="4811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謝謝大家聆聽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7EDB85-507F-4B9C-9A52-F036EF5FCEB5}"/>
              </a:ext>
            </a:extLst>
          </p:cNvPr>
          <p:cNvSpPr/>
          <p:nvPr/>
        </p:nvSpPr>
        <p:spPr>
          <a:xfrm>
            <a:off x="5583808" y="453899"/>
            <a:ext cx="339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提高危機意識</a:t>
            </a:r>
          </a:p>
          <a:p>
            <a:pPr algn="ctr"/>
            <a:r>
              <a:rPr lang="zh-TW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預防災害發生</a:t>
            </a:r>
            <a:endParaRPr lang="zh-TW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52B5F2-3E7A-4FBF-8AAE-FF56E304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7707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37626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主要任務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>
            <a:off x="1794542" y="2045406"/>
            <a:ext cx="3888432" cy="66604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286656" y="2194834"/>
            <a:ext cx="28803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校園環境保護</a:t>
            </a:r>
          </a:p>
        </p:txBody>
      </p:sp>
      <p:sp>
        <p:nvSpPr>
          <p:cNvPr id="12" name="Freeform 31"/>
          <p:cNvSpPr/>
          <p:nvPr/>
        </p:nvSpPr>
        <p:spPr>
          <a:xfrm>
            <a:off x="1627441" y="2914439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47"/>
          <p:cNvSpPr/>
          <p:nvPr/>
        </p:nvSpPr>
        <p:spPr>
          <a:xfrm>
            <a:off x="1929153" y="2832397"/>
            <a:ext cx="179536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環境保護相關法</a:t>
            </a:r>
          </a:p>
        </p:txBody>
      </p:sp>
      <p:sp>
        <p:nvSpPr>
          <p:cNvPr id="20" name="六边形 19"/>
          <p:cNvSpPr/>
          <p:nvPr/>
        </p:nvSpPr>
        <p:spPr>
          <a:xfrm>
            <a:off x="6388884" y="2032511"/>
            <a:ext cx="3888432" cy="666047"/>
          </a:xfrm>
          <a:prstGeom prst="hexagon">
            <a:avLst/>
          </a:prstGeom>
          <a:solidFill>
            <a:srgbClr val="42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6962061" y="2161026"/>
            <a:ext cx="288032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實</a:t>
            </a: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試</a:t>
            </a: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驗安全衛生</a:t>
            </a:r>
          </a:p>
        </p:txBody>
      </p:sp>
      <p:sp>
        <p:nvSpPr>
          <p:cNvPr id="22" name="Freeform 31"/>
          <p:cNvSpPr/>
          <p:nvPr/>
        </p:nvSpPr>
        <p:spPr>
          <a:xfrm>
            <a:off x="6451977" y="2895179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4274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47"/>
          <p:cNvSpPr/>
          <p:nvPr/>
        </p:nvSpPr>
        <p:spPr>
          <a:xfrm>
            <a:off x="6774669" y="2801007"/>
            <a:ext cx="179536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職業安全衛生法</a:t>
            </a: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05BD1CD5-87DA-4EB3-B1B0-BC790D917727}"/>
              </a:ext>
            </a:extLst>
          </p:cNvPr>
          <p:cNvGrpSpPr/>
          <p:nvPr/>
        </p:nvGrpSpPr>
        <p:grpSpPr>
          <a:xfrm>
            <a:off x="3186668" y="468821"/>
            <a:ext cx="5631719" cy="1526025"/>
            <a:chOff x="3199793" y="133280"/>
            <a:chExt cx="5631719" cy="1526025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DB07A59D-5559-4689-BDB1-5C43B82E0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793" y="133280"/>
              <a:ext cx="5631719" cy="1390923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ffectLst>
              <a:outerShdw blurRad="177800" dir="13500000" sy="23000" kx="1200000" algn="br" rotWithShape="0">
                <a:prstClr val="black">
                  <a:alpha val="2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B43F5EAF-D329-41D9-BD24-B1086D05E399}"/>
                </a:ext>
              </a:extLst>
            </p:cNvPr>
            <p:cNvSpPr txBox="1"/>
            <p:nvPr/>
          </p:nvSpPr>
          <p:spPr>
            <a:xfrm>
              <a:off x="4221363" y="458976"/>
              <a:ext cx="37476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環境保護暨安全衛生中心</a:t>
              </a:r>
            </a:p>
            <a:p>
              <a:pPr algn="ctr"/>
              <a:r>
                <a:rPr lang="en-US" altLang="zh-TW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TW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環安中心</a:t>
              </a:r>
              <a:r>
                <a:rPr lang="en-US" altLang="zh-TW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)</a:t>
              </a:r>
            </a:p>
            <a:p>
              <a:endPara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CB8EB30-E9BC-4E71-9966-0C7FC288250E}"/>
              </a:ext>
            </a:extLst>
          </p:cNvPr>
          <p:cNvSpPr txBox="1"/>
          <p:nvPr/>
        </p:nvSpPr>
        <p:spPr>
          <a:xfrm>
            <a:off x="1929153" y="3382061"/>
            <a:ext cx="309091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事業廢棄物清理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校園環境稽查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飲用水質管理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列管毒化物申報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1368371-08B0-4965-B95B-F5EF483AAC95}"/>
              </a:ext>
            </a:extLst>
          </p:cNvPr>
          <p:cNvSpPr txBox="1"/>
          <p:nvPr/>
        </p:nvSpPr>
        <p:spPr>
          <a:xfrm>
            <a:off x="6790622" y="3382466"/>
            <a:ext cx="278313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兼任</a:t>
            </a: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教學助理申請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安衛教育訓練辦理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驗場所訪查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職場健康服務</a:t>
            </a:r>
            <a:endParaRPr kumimoji="0"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41F53B6E-08E8-4C22-939D-D40BCFF6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33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50" y="1158657"/>
            <a:ext cx="3806423" cy="5246420"/>
          </a:xfrm>
          <a:prstGeom prst="rect">
            <a:avLst/>
          </a:prstGeom>
        </p:spPr>
      </p:pic>
      <p:sp>
        <p:nvSpPr>
          <p:cNvPr id="13" name="文本框 9"/>
          <p:cNvSpPr txBox="1"/>
          <p:nvPr/>
        </p:nvSpPr>
        <p:spPr>
          <a:xfrm>
            <a:off x="4222998" y="623774"/>
            <a:ext cx="3407849" cy="45699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勞工安全衛生法</a:t>
            </a:r>
            <a:endParaRPr lang="en-US" altLang="zh-TW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vs.</a:t>
            </a:r>
          </a:p>
          <a:p>
            <a:pPr marL="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職業安全衛生法</a:t>
            </a:r>
            <a:endParaRPr lang="en-US" altLang="zh-TW" sz="2400" b="1" u="sng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103/07/03</a:t>
            </a:r>
            <a:r>
              <a:rPr lang="zh-TW" altLang="en-US" sz="20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起修法後</a:t>
            </a:r>
            <a:endParaRPr lang="en-US" altLang="zh-TW" sz="20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1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適用範圍</a:t>
            </a:r>
            <a:r>
              <a:rPr lang="zh-TW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從指定行業擴大到所有行業</a:t>
            </a:r>
            <a:endParaRPr lang="en-US" altLang="zh-TW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1" indent="-3429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000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適用對象</a:t>
            </a:r>
            <a:r>
              <a:rPr lang="zh-TW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由勞工擴大到工作者</a:t>
            </a:r>
          </a:p>
        </p:txBody>
      </p:sp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018F04B-F733-4F20-BF7B-59D749C5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026" name="Picture 2" descr="「職安法」的圖片搜尋結果">
            <a:extLst>
              <a:ext uri="{FF2B5EF4-FFF2-40B4-BE49-F238E27FC236}">
                <a16:creationId xmlns:a16="http://schemas.microsoft.com/office/drawing/2014/main" id="{3278BA43-68C6-4AD2-B6F3-3FEBC8FE6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9"/>
          <a:stretch/>
        </p:blipFill>
        <p:spPr bwMode="auto">
          <a:xfrm>
            <a:off x="1495747" y="1542549"/>
            <a:ext cx="1846354" cy="23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職安法」的圖片搜尋結果">
            <a:extLst>
              <a:ext uri="{FF2B5EF4-FFF2-40B4-BE49-F238E27FC236}">
                <a16:creationId xmlns:a16="http://schemas.microsoft.com/office/drawing/2014/main" id="{92F51265-F3DF-4DDF-8934-C3D35A38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18633"/>
            <a:ext cx="406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9">
            <a:extLst>
              <a:ext uri="{FF2B5EF4-FFF2-40B4-BE49-F238E27FC236}">
                <a16:creationId xmlns:a16="http://schemas.microsoft.com/office/drawing/2014/main" id="{C71109E5-8298-44A8-8979-769E2FEC4A48}"/>
              </a:ext>
            </a:extLst>
          </p:cNvPr>
          <p:cNvSpPr txBox="1"/>
          <p:nvPr/>
        </p:nvSpPr>
        <p:spPr>
          <a:xfrm>
            <a:off x="982638" y="188640"/>
            <a:ext cx="237626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職業安全衛生法</a:t>
            </a:r>
          </a:p>
        </p:txBody>
      </p:sp>
    </p:spTree>
    <p:extLst>
      <p:ext uri="{BB962C8B-B14F-4D97-AF65-F5344CB8AC3E}">
        <p14:creationId xmlns:p14="http://schemas.microsoft.com/office/powerpoint/2010/main" val="9005096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9"/>
          <p:cNvSpPr txBox="1"/>
          <p:nvPr/>
        </p:nvSpPr>
        <p:spPr>
          <a:xfrm>
            <a:off x="982638" y="188640"/>
            <a:ext cx="259228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法令規定應執行工作</a:t>
            </a: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50" y="1158657"/>
            <a:ext cx="3806423" cy="5246420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E35D35FA-F11C-4A86-AF41-7DEE0E0026DB}"/>
              </a:ext>
            </a:extLst>
          </p:cNvPr>
          <p:cNvGrpSpPr/>
          <p:nvPr/>
        </p:nvGrpSpPr>
        <p:grpSpPr>
          <a:xfrm>
            <a:off x="5874012" y="267378"/>
            <a:ext cx="4467765" cy="1987186"/>
            <a:chOff x="5519141" y="414436"/>
            <a:chExt cx="4467765" cy="1987186"/>
          </a:xfrm>
        </p:grpSpPr>
        <p:sp>
          <p:nvSpPr>
            <p:cNvPr id="12" name="六边形 11"/>
            <p:cNvSpPr/>
            <p:nvPr/>
          </p:nvSpPr>
          <p:spPr>
            <a:xfrm>
              <a:off x="5519141" y="414436"/>
              <a:ext cx="4467765" cy="1987186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5951190" y="757851"/>
              <a:ext cx="3772892" cy="130035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algn="ctr"/>
              <a:r>
                <a:rPr lang="zh-TW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本校各場所適用</a:t>
              </a:r>
              <a:r>
                <a:rPr lang="zh-TW" altLang="en-US" sz="2000" b="1" u="sng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職業安全衛生法</a:t>
              </a:r>
              <a:r>
                <a:rPr lang="zh-TW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，工作場所負責人 </a:t>
              </a:r>
              <a:r>
                <a:rPr lang="en-US" altLang="zh-TW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TW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即</a:t>
              </a:r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指導教授</a:t>
              </a:r>
              <a:r>
                <a:rPr lang="en-US" altLang="zh-TW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  <a:r>
                <a:rPr lang="zh-TW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應防止職業災害，保障工作者</a:t>
              </a:r>
              <a:r>
                <a:rPr lang="en-US" altLang="zh-TW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TW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即</a:t>
              </a:r>
              <a:r>
                <a:rPr lang="zh-TW" altLang="en-US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研究人員</a:t>
              </a:r>
              <a:r>
                <a:rPr lang="en-US" altLang="zh-TW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  <a:r>
                <a:rPr lang="zh-TW" altLang="en-US" sz="2000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安全及健康。</a:t>
              </a:r>
            </a:p>
          </p:txBody>
        </p:sp>
      </p:grpSp>
      <p:sp>
        <p:nvSpPr>
          <p:cNvPr id="14" name="Freeform 31"/>
          <p:cNvSpPr/>
          <p:nvPr/>
        </p:nvSpPr>
        <p:spPr>
          <a:xfrm>
            <a:off x="4937968" y="2670615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47"/>
          <p:cNvSpPr/>
          <p:nvPr/>
        </p:nvSpPr>
        <p:spPr>
          <a:xfrm>
            <a:off x="5458821" y="2567337"/>
            <a:ext cx="5541347" cy="3380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各場所應有</a:t>
            </a:r>
            <a:r>
              <a:rPr lang="zh-TW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符合規定之必要安全衛生設備及措施</a:t>
            </a:r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。</a:t>
            </a:r>
          </a:p>
        </p:txBody>
      </p:sp>
      <p:sp>
        <p:nvSpPr>
          <p:cNvPr id="18" name="Freeform 31"/>
          <p:cNvSpPr/>
          <p:nvPr/>
        </p:nvSpPr>
        <p:spPr>
          <a:xfrm>
            <a:off x="4937968" y="3644455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47"/>
          <p:cNvSpPr/>
          <p:nvPr/>
        </p:nvSpPr>
        <p:spPr>
          <a:xfrm>
            <a:off x="5480260" y="3441869"/>
            <a:ext cx="566319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應評估實驗操作所衍生之</a:t>
            </a:r>
            <a:r>
              <a:rPr lang="zh-TW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潛在風險，編列安全衛生防護措施、意外保險等費用，並提供必要防護具</a:t>
            </a:r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2" name="Freeform 31"/>
          <p:cNvSpPr/>
          <p:nvPr/>
        </p:nvSpPr>
        <p:spPr>
          <a:xfrm>
            <a:off x="4934525" y="4570572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 47"/>
          <p:cNvSpPr/>
          <p:nvPr/>
        </p:nvSpPr>
        <p:spPr>
          <a:xfrm>
            <a:off x="5480260" y="4469135"/>
            <a:ext cx="554134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zh-TW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研究操作人員必須熟悉各項安全規定</a:t>
            </a:r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與確認儀器操作環境需在安全狀況下。 </a:t>
            </a:r>
          </a:p>
        </p:txBody>
      </p:sp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51F633-FADC-47AB-BF38-ED490791EC2A}"/>
              </a:ext>
            </a:extLst>
          </p:cNvPr>
          <p:cNvSpPr/>
          <p:nvPr/>
        </p:nvSpPr>
        <p:spPr>
          <a:xfrm>
            <a:off x="1281037" y="2259587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法令規定應執行工作</a:t>
            </a:r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C42D4C9-A348-4B4F-85A5-4EFD40A96019}"/>
              </a:ext>
            </a:extLst>
          </p:cNvPr>
          <p:cNvSpPr/>
          <p:nvPr/>
        </p:nvSpPr>
        <p:spPr>
          <a:xfrm>
            <a:off x="4934525" y="5544412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024A7EB4-9489-4FD2-BE5D-37CE070ADF3F}"/>
              </a:ext>
            </a:extLst>
          </p:cNvPr>
          <p:cNvSpPr/>
          <p:nvPr/>
        </p:nvSpPr>
        <p:spPr>
          <a:xfrm>
            <a:off x="5480260" y="5498377"/>
            <a:ext cx="595268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要求研究操作人員必須穿戴有效的</a:t>
            </a:r>
            <a:r>
              <a:rPr lang="zh-TW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個人防護具或工具</a:t>
            </a:r>
            <a:r>
              <a:rPr lang="zh-TW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3018F04B-F733-4F20-BF7B-59D749C5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548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8" grpId="0" animBg="1"/>
      <p:bldP spid="2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" y="-297194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37626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保護所有工作者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32"/>
          <p:cNvGrpSpPr/>
          <p:nvPr/>
        </p:nvGrpSpPr>
        <p:grpSpPr>
          <a:xfrm>
            <a:off x="380094" y="1410130"/>
            <a:ext cx="874884" cy="3551765"/>
            <a:chOff x="4129088" y="2282825"/>
            <a:chExt cx="531813" cy="2159000"/>
          </a:xfrm>
        </p:grpSpPr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4129088" y="2282825"/>
              <a:ext cx="531813" cy="215900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47" y="36"/>
                </a:cxn>
                <a:cxn ang="0">
                  <a:pos x="154" y="62"/>
                </a:cxn>
                <a:cxn ang="0">
                  <a:pos x="160" y="98"/>
                </a:cxn>
                <a:cxn ang="0">
                  <a:pos x="171" y="133"/>
                </a:cxn>
                <a:cxn ang="0">
                  <a:pos x="178" y="151"/>
                </a:cxn>
                <a:cxn ang="0">
                  <a:pos x="210" y="170"/>
                </a:cxn>
                <a:cxn ang="0">
                  <a:pos x="221" y="238"/>
                </a:cxn>
                <a:cxn ang="0">
                  <a:pos x="214" y="296"/>
                </a:cxn>
                <a:cxn ang="0">
                  <a:pos x="191" y="313"/>
                </a:cxn>
                <a:cxn ang="0">
                  <a:pos x="198" y="371"/>
                </a:cxn>
                <a:cxn ang="0">
                  <a:pos x="206" y="414"/>
                </a:cxn>
                <a:cxn ang="0">
                  <a:pos x="194" y="416"/>
                </a:cxn>
                <a:cxn ang="0">
                  <a:pos x="189" y="474"/>
                </a:cxn>
                <a:cxn ang="0">
                  <a:pos x="172" y="570"/>
                </a:cxn>
                <a:cxn ang="0">
                  <a:pos x="165" y="582"/>
                </a:cxn>
                <a:cxn ang="0">
                  <a:pos x="157" y="582"/>
                </a:cxn>
                <a:cxn ang="0">
                  <a:pos x="155" y="611"/>
                </a:cxn>
                <a:cxn ang="0">
                  <a:pos x="149" y="670"/>
                </a:cxn>
                <a:cxn ang="0">
                  <a:pos x="123" y="764"/>
                </a:cxn>
                <a:cxn ang="0">
                  <a:pos x="141" y="817"/>
                </a:cxn>
                <a:cxn ang="0">
                  <a:pos x="156" y="852"/>
                </a:cxn>
                <a:cxn ang="0">
                  <a:pos x="133" y="854"/>
                </a:cxn>
                <a:cxn ang="0">
                  <a:pos x="122" y="846"/>
                </a:cxn>
                <a:cxn ang="0">
                  <a:pos x="125" y="864"/>
                </a:cxn>
                <a:cxn ang="0">
                  <a:pos x="112" y="905"/>
                </a:cxn>
                <a:cxn ang="0">
                  <a:pos x="107" y="905"/>
                </a:cxn>
                <a:cxn ang="0">
                  <a:pos x="107" y="636"/>
                </a:cxn>
                <a:cxn ang="0">
                  <a:pos x="109" y="621"/>
                </a:cxn>
                <a:cxn ang="0">
                  <a:pos x="109" y="580"/>
                </a:cxn>
                <a:cxn ang="0">
                  <a:pos x="107" y="596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7" y="596"/>
                </a:cxn>
                <a:cxn ang="0">
                  <a:pos x="104" y="611"/>
                </a:cxn>
                <a:cxn ang="0">
                  <a:pos x="105" y="632"/>
                </a:cxn>
                <a:cxn ang="0">
                  <a:pos x="106" y="645"/>
                </a:cxn>
                <a:cxn ang="0">
                  <a:pos x="107" y="636"/>
                </a:cxn>
                <a:cxn ang="0">
                  <a:pos x="107" y="905"/>
                </a:cxn>
                <a:cxn ang="0">
                  <a:pos x="89" y="869"/>
                </a:cxn>
                <a:cxn ang="0">
                  <a:pos x="88" y="831"/>
                </a:cxn>
                <a:cxn ang="0">
                  <a:pos x="81" y="789"/>
                </a:cxn>
                <a:cxn ang="0">
                  <a:pos x="52" y="662"/>
                </a:cxn>
                <a:cxn ang="0">
                  <a:pos x="53" y="606"/>
                </a:cxn>
                <a:cxn ang="0">
                  <a:pos x="50" y="579"/>
                </a:cxn>
                <a:cxn ang="0">
                  <a:pos x="34" y="565"/>
                </a:cxn>
                <a:cxn ang="0">
                  <a:pos x="29" y="465"/>
                </a:cxn>
                <a:cxn ang="0">
                  <a:pos x="31" y="410"/>
                </a:cxn>
                <a:cxn ang="0">
                  <a:pos x="11" y="407"/>
                </a:cxn>
                <a:cxn ang="0">
                  <a:pos x="27" y="360"/>
                </a:cxn>
                <a:cxn ang="0">
                  <a:pos x="30" y="326"/>
                </a:cxn>
                <a:cxn ang="0">
                  <a:pos x="2" y="302"/>
                </a:cxn>
                <a:cxn ang="0">
                  <a:pos x="2" y="234"/>
                </a:cxn>
                <a:cxn ang="0">
                  <a:pos x="7" y="204"/>
                </a:cxn>
                <a:cxn ang="0">
                  <a:pos x="27" y="154"/>
                </a:cxn>
                <a:cxn ang="0">
                  <a:pos x="48" y="145"/>
                </a:cxn>
                <a:cxn ang="0">
                  <a:pos x="50" y="126"/>
                </a:cxn>
                <a:cxn ang="0">
                  <a:pos x="63" y="101"/>
                </a:cxn>
                <a:cxn ang="0">
                  <a:pos x="64" y="64"/>
                </a:cxn>
                <a:cxn ang="0">
                  <a:pos x="106" y="1"/>
                </a:cxn>
              </a:cxnLst>
              <a:rect l="0" t="0" r="r" b="b"/>
              <a:pathLst>
                <a:path w="223" h="905">
                  <a:moveTo>
                    <a:pt x="107" y="1"/>
                  </a:moveTo>
                  <a:cubicBezTo>
                    <a:pt x="127" y="0"/>
                    <a:pt x="143" y="19"/>
                    <a:pt x="147" y="36"/>
                  </a:cubicBezTo>
                  <a:cubicBezTo>
                    <a:pt x="151" y="54"/>
                    <a:pt x="154" y="53"/>
                    <a:pt x="154" y="62"/>
                  </a:cubicBezTo>
                  <a:cubicBezTo>
                    <a:pt x="154" y="72"/>
                    <a:pt x="158" y="83"/>
                    <a:pt x="160" y="98"/>
                  </a:cubicBezTo>
                  <a:cubicBezTo>
                    <a:pt x="162" y="114"/>
                    <a:pt x="163" y="124"/>
                    <a:pt x="171" y="133"/>
                  </a:cubicBezTo>
                  <a:cubicBezTo>
                    <a:pt x="179" y="142"/>
                    <a:pt x="178" y="151"/>
                    <a:pt x="178" y="151"/>
                  </a:cubicBezTo>
                  <a:cubicBezTo>
                    <a:pt x="178" y="151"/>
                    <a:pt x="204" y="153"/>
                    <a:pt x="210" y="170"/>
                  </a:cubicBezTo>
                  <a:cubicBezTo>
                    <a:pt x="217" y="188"/>
                    <a:pt x="218" y="218"/>
                    <a:pt x="221" y="238"/>
                  </a:cubicBezTo>
                  <a:cubicBezTo>
                    <a:pt x="223" y="258"/>
                    <a:pt x="221" y="281"/>
                    <a:pt x="214" y="296"/>
                  </a:cubicBezTo>
                  <a:cubicBezTo>
                    <a:pt x="207" y="311"/>
                    <a:pt x="191" y="313"/>
                    <a:pt x="191" y="313"/>
                  </a:cubicBezTo>
                  <a:cubicBezTo>
                    <a:pt x="191" y="313"/>
                    <a:pt x="189" y="344"/>
                    <a:pt x="198" y="371"/>
                  </a:cubicBezTo>
                  <a:cubicBezTo>
                    <a:pt x="207" y="399"/>
                    <a:pt x="213" y="413"/>
                    <a:pt x="206" y="414"/>
                  </a:cubicBezTo>
                  <a:cubicBezTo>
                    <a:pt x="198" y="416"/>
                    <a:pt x="194" y="416"/>
                    <a:pt x="194" y="416"/>
                  </a:cubicBezTo>
                  <a:cubicBezTo>
                    <a:pt x="194" y="416"/>
                    <a:pt x="194" y="451"/>
                    <a:pt x="189" y="474"/>
                  </a:cubicBezTo>
                  <a:cubicBezTo>
                    <a:pt x="184" y="497"/>
                    <a:pt x="172" y="555"/>
                    <a:pt x="172" y="570"/>
                  </a:cubicBezTo>
                  <a:cubicBezTo>
                    <a:pt x="172" y="584"/>
                    <a:pt x="171" y="582"/>
                    <a:pt x="165" y="582"/>
                  </a:cubicBezTo>
                  <a:cubicBezTo>
                    <a:pt x="160" y="582"/>
                    <a:pt x="157" y="582"/>
                    <a:pt x="157" y="582"/>
                  </a:cubicBezTo>
                  <a:cubicBezTo>
                    <a:pt x="157" y="582"/>
                    <a:pt x="158" y="605"/>
                    <a:pt x="155" y="611"/>
                  </a:cubicBezTo>
                  <a:cubicBezTo>
                    <a:pt x="152" y="616"/>
                    <a:pt x="157" y="642"/>
                    <a:pt x="149" y="670"/>
                  </a:cubicBezTo>
                  <a:cubicBezTo>
                    <a:pt x="140" y="697"/>
                    <a:pt x="123" y="744"/>
                    <a:pt x="123" y="764"/>
                  </a:cubicBezTo>
                  <a:cubicBezTo>
                    <a:pt x="123" y="783"/>
                    <a:pt x="132" y="807"/>
                    <a:pt x="141" y="817"/>
                  </a:cubicBezTo>
                  <a:cubicBezTo>
                    <a:pt x="150" y="827"/>
                    <a:pt x="163" y="847"/>
                    <a:pt x="156" y="852"/>
                  </a:cubicBezTo>
                  <a:cubicBezTo>
                    <a:pt x="149" y="857"/>
                    <a:pt x="139" y="856"/>
                    <a:pt x="133" y="854"/>
                  </a:cubicBezTo>
                  <a:cubicBezTo>
                    <a:pt x="127" y="852"/>
                    <a:pt x="122" y="846"/>
                    <a:pt x="122" y="846"/>
                  </a:cubicBezTo>
                  <a:cubicBezTo>
                    <a:pt x="122" y="846"/>
                    <a:pt x="122" y="856"/>
                    <a:pt x="125" y="864"/>
                  </a:cubicBezTo>
                  <a:cubicBezTo>
                    <a:pt x="128" y="871"/>
                    <a:pt x="125" y="905"/>
                    <a:pt x="112" y="905"/>
                  </a:cubicBezTo>
                  <a:cubicBezTo>
                    <a:pt x="110" y="905"/>
                    <a:pt x="108" y="905"/>
                    <a:pt x="107" y="905"/>
                  </a:cubicBezTo>
                  <a:cubicBezTo>
                    <a:pt x="107" y="636"/>
                    <a:pt x="107" y="636"/>
                    <a:pt x="107" y="636"/>
                  </a:cubicBezTo>
                  <a:cubicBezTo>
                    <a:pt x="107" y="631"/>
                    <a:pt x="108" y="624"/>
                    <a:pt x="109" y="621"/>
                  </a:cubicBezTo>
                  <a:cubicBezTo>
                    <a:pt x="112" y="614"/>
                    <a:pt x="110" y="600"/>
                    <a:pt x="109" y="580"/>
                  </a:cubicBezTo>
                  <a:cubicBezTo>
                    <a:pt x="109" y="580"/>
                    <a:pt x="108" y="588"/>
                    <a:pt x="107" y="596"/>
                  </a:cubicBezTo>
                  <a:lnTo>
                    <a:pt x="107" y="1"/>
                  </a:lnTo>
                  <a:close/>
                  <a:moveTo>
                    <a:pt x="106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596"/>
                    <a:pt x="107" y="596"/>
                    <a:pt x="107" y="596"/>
                  </a:cubicBezTo>
                  <a:cubicBezTo>
                    <a:pt x="106" y="602"/>
                    <a:pt x="105" y="608"/>
                    <a:pt x="104" y="611"/>
                  </a:cubicBezTo>
                  <a:cubicBezTo>
                    <a:pt x="102" y="620"/>
                    <a:pt x="105" y="626"/>
                    <a:pt x="105" y="632"/>
                  </a:cubicBezTo>
                  <a:cubicBezTo>
                    <a:pt x="105" y="637"/>
                    <a:pt x="106" y="645"/>
                    <a:pt x="106" y="645"/>
                  </a:cubicBezTo>
                  <a:cubicBezTo>
                    <a:pt x="106" y="645"/>
                    <a:pt x="106" y="641"/>
                    <a:pt x="107" y="636"/>
                  </a:cubicBezTo>
                  <a:cubicBezTo>
                    <a:pt x="107" y="905"/>
                    <a:pt x="107" y="905"/>
                    <a:pt x="107" y="905"/>
                  </a:cubicBezTo>
                  <a:cubicBezTo>
                    <a:pt x="96" y="901"/>
                    <a:pt x="88" y="888"/>
                    <a:pt x="89" y="869"/>
                  </a:cubicBezTo>
                  <a:cubicBezTo>
                    <a:pt x="89" y="847"/>
                    <a:pt x="84" y="843"/>
                    <a:pt x="88" y="831"/>
                  </a:cubicBezTo>
                  <a:cubicBezTo>
                    <a:pt x="91" y="818"/>
                    <a:pt x="87" y="809"/>
                    <a:pt x="81" y="789"/>
                  </a:cubicBezTo>
                  <a:cubicBezTo>
                    <a:pt x="75" y="769"/>
                    <a:pt x="51" y="684"/>
                    <a:pt x="52" y="662"/>
                  </a:cubicBezTo>
                  <a:cubicBezTo>
                    <a:pt x="53" y="640"/>
                    <a:pt x="56" y="621"/>
                    <a:pt x="53" y="606"/>
                  </a:cubicBezTo>
                  <a:cubicBezTo>
                    <a:pt x="51" y="592"/>
                    <a:pt x="50" y="579"/>
                    <a:pt x="50" y="579"/>
                  </a:cubicBezTo>
                  <a:cubicBezTo>
                    <a:pt x="50" y="579"/>
                    <a:pt x="34" y="586"/>
                    <a:pt x="34" y="565"/>
                  </a:cubicBezTo>
                  <a:cubicBezTo>
                    <a:pt x="34" y="544"/>
                    <a:pt x="31" y="483"/>
                    <a:pt x="29" y="465"/>
                  </a:cubicBezTo>
                  <a:cubicBezTo>
                    <a:pt x="28" y="446"/>
                    <a:pt x="31" y="410"/>
                    <a:pt x="31" y="410"/>
                  </a:cubicBezTo>
                  <a:cubicBezTo>
                    <a:pt x="31" y="410"/>
                    <a:pt x="16" y="409"/>
                    <a:pt x="11" y="407"/>
                  </a:cubicBezTo>
                  <a:cubicBezTo>
                    <a:pt x="6" y="405"/>
                    <a:pt x="24" y="373"/>
                    <a:pt x="27" y="360"/>
                  </a:cubicBezTo>
                  <a:cubicBezTo>
                    <a:pt x="31" y="348"/>
                    <a:pt x="30" y="326"/>
                    <a:pt x="30" y="326"/>
                  </a:cubicBezTo>
                  <a:cubicBezTo>
                    <a:pt x="30" y="326"/>
                    <a:pt x="3" y="325"/>
                    <a:pt x="2" y="302"/>
                  </a:cubicBezTo>
                  <a:cubicBezTo>
                    <a:pt x="1" y="279"/>
                    <a:pt x="0" y="247"/>
                    <a:pt x="2" y="234"/>
                  </a:cubicBezTo>
                  <a:cubicBezTo>
                    <a:pt x="4" y="220"/>
                    <a:pt x="5" y="222"/>
                    <a:pt x="7" y="204"/>
                  </a:cubicBezTo>
                  <a:cubicBezTo>
                    <a:pt x="9" y="186"/>
                    <a:pt x="18" y="155"/>
                    <a:pt x="27" y="154"/>
                  </a:cubicBezTo>
                  <a:cubicBezTo>
                    <a:pt x="36" y="153"/>
                    <a:pt x="48" y="145"/>
                    <a:pt x="48" y="145"/>
                  </a:cubicBezTo>
                  <a:cubicBezTo>
                    <a:pt x="48" y="145"/>
                    <a:pt x="39" y="135"/>
                    <a:pt x="50" y="126"/>
                  </a:cubicBezTo>
                  <a:cubicBezTo>
                    <a:pt x="61" y="117"/>
                    <a:pt x="68" y="113"/>
                    <a:pt x="63" y="101"/>
                  </a:cubicBezTo>
                  <a:cubicBezTo>
                    <a:pt x="58" y="89"/>
                    <a:pt x="61" y="80"/>
                    <a:pt x="64" y="64"/>
                  </a:cubicBezTo>
                  <a:cubicBezTo>
                    <a:pt x="67" y="49"/>
                    <a:pt x="75" y="1"/>
                    <a:pt x="106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343401" y="2589213"/>
              <a:ext cx="127000" cy="2444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24"/>
                </a:cxn>
                <a:cxn ang="0">
                  <a:pos x="24" y="72"/>
                </a:cxn>
                <a:cxn ang="0">
                  <a:pos x="33" y="52"/>
                </a:cxn>
                <a:cxn ang="0">
                  <a:pos x="37" y="28"/>
                </a:cxn>
                <a:cxn ang="0">
                  <a:pos x="52" y="0"/>
                </a:cxn>
                <a:cxn ang="0">
                  <a:pos x="53" y="19"/>
                </a:cxn>
                <a:cxn ang="0">
                  <a:pos x="38" y="65"/>
                </a:cxn>
                <a:cxn ang="0">
                  <a:pos x="25" y="97"/>
                </a:cxn>
                <a:cxn ang="0">
                  <a:pos x="13" y="67"/>
                </a:cxn>
                <a:cxn ang="0">
                  <a:pos x="1" y="3"/>
                </a:cxn>
              </a:cxnLst>
              <a:rect l="0" t="0" r="r" b="b"/>
              <a:pathLst>
                <a:path w="53" h="103">
                  <a:moveTo>
                    <a:pt x="1" y="3"/>
                  </a:moveTo>
                  <a:cubicBezTo>
                    <a:pt x="1" y="3"/>
                    <a:pt x="15" y="15"/>
                    <a:pt x="15" y="24"/>
                  </a:cubicBezTo>
                  <a:cubicBezTo>
                    <a:pt x="15" y="33"/>
                    <a:pt x="21" y="63"/>
                    <a:pt x="24" y="72"/>
                  </a:cubicBezTo>
                  <a:cubicBezTo>
                    <a:pt x="27" y="82"/>
                    <a:pt x="28" y="61"/>
                    <a:pt x="33" y="52"/>
                  </a:cubicBezTo>
                  <a:cubicBezTo>
                    <a:pt x="38" y="43"/>
                    <a:pt x="40" y="35"/>
                    <a:pt x="37" y="28"/>
                  </a:cubicBezTo>
                  <a:cubicBezTo>
                    <a:pt x="35" y="21"/>
                    <a:pt x="45" y="18"/>
                    <a:pt x="52" y="0"/>
                  </a:cubicBezTo>
                  <a:cubicBezTo>
                    <a:pt x="53" y="7"/>
                    <a:pt x="53" y="12"/>
                    <a:pt x="53" y="19"/>
                  </a:cubicBezTo>
                  <a:cubicBezTo>
                    <a:pt x="52" y="26"/>
                    <a:pt x="41" y="58"/>
                    <a:pt x="38" y="65"/>
                  </a:cubicBezTo>
                  <a:cubicBezTo>
                    <a:pt x="35" y="71"/>
                    <a:pt x="26" y="91"/>
                    <a:pt x="25" y="97"/>
                  </a:cubicBezTo>
                  <a:cubicBezTo>
                    <a:pt x="25" y="103"/>
                    <a:pt x="17" y="86"/>
                    <a:pt x="13" y="67"/>
                  </a:cubicBezTo>
                  <a:cubicBezTo>
                    <a:pt x="8" y="48"/>
                    <a:pt x="0" y="2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279901" y="2927350"/>
              <a:ext cx="23813" cy="5238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19"/>
                </a:cxn>
                <a:cxn ang="0">
                  <a:pos x="7" y="22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7" y="22"/>
                    <a:pt x="9" y="16"/>
                    <a:pt x="9" y="9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5"/>
                    <a:pt x="0" y="19"/>
                  </a:cubicBezTo>
                  <a:cubicBezTo>
                    <a:pt x="3" y="22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456113" y="3035300"/>
              <a:ext cx="26988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0"/>
                    <a:pt x="1" y="14"/>
                    <a:pt x="1" y="18"/>
                  </a:cubicBezTo>
                  <a:cubicBezTo>
                    <a:pt x="0" y="23"/>
                    <a:pt x="11" y="18"/>
                    <a:pt x="11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33"/>
          <p:cNvGrpSpPr/>
          <p:nvPr/>
        </p:nvGrpSpPr>
        <p:grpSpPr>
          <a:xfrm>
            <a:off x="1404783" y="1410130"/>
            <a:ext cx="1020474" cy="3503900"/>
            <a:chOff x="4948238" y="2751138"/>
            <a:chExt cx="585788" cy="2011362"/>
          </a:xfrm>
        </p:grpSpPr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948238" y="2751138"/>
              <a:ext cx="585788" cy="201136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solidFill>
              <a:srgbClr val="4274B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111751" y="3011488"/>
              <a:ext cx="146050" cy="111125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61" y="27"/>
                </a:cxn>
                <a:cxn ang="0">
                  <a:pos x="58" y="47"/>
                </a:cxn>
                <a:cxn ang="0">
                  <a:pos x="45" y="27"/>
                </a:cxn>
                <a:cxn ang="0">
                  <a:pos x="35" y="35"/>
                </a:cxn>
                <a:cxn ang="0">
                  <a:pos x="33" y="44"/>
                </a:cxn>
                <a:cxn ang="0">
                  <a:pos x="0" y="7"/>
                </a:cxn>
                <a:cxn ang="0">
                  <a:pos x="5" y="0"/>
                </a:cxn>
                <a:cxn ang="0">
                  <a:pos x="44" y="26"/>
                </a:cxn>
                <a:cxn ang="0">
                  <a:pos x="57" y="21"/>
                </a:cxn>
              </a:cxnLst>
              <a:rect l="0" t="0" r="r" b="b"/>
              <a:pathLst>
                <a:path w="61" h="47">
                  <a:moveTo>
                    <a:pt x="57" y="21"/>
                  </a:moveTo>
                  <a:cubicBezTo>
                    <a:pt x="58" y="23"/>
                    <a:pt x="59" y="25"/>
                    <a:pt x="61" y="27"/>
                  </a:cubicBezTo>
                  <a:cubicBezTo>
                    <a:pt x="59" y="34"/>
                    <a:pt x="58" y="41"/>
                    <a:pt x="58" y="47"/>
                  </a:cubicBezTo>
                  <a:cubicBezTo>
                    <a:pt x="49" y="41"/>
                    <a:pt x="53" y="28"/>
                    <a:pt x="45" y="27"/>
                  </a:cubicBezTo>
                  <a:cubicBezTo>
                    <a:pt x="37" y="26"/>
                    <a:pt x="36" y="30"/>
                    <a:pt x="35" y="35"/>
                  </a:cubicBezTo>
                  <a:cubicBezTo>
                    <a:pt x="34" y="40"/>
                    <a:pt x="33" y="44"/>
                    <a:pt x="33" y="44"/>
                  </a:cubicBezTo>
                  <a:cubicBezTo>
                    <a:pt x="33" y="44"/>
                    <a:pt x="7" y="17"/>
                    <a:pt x="0" y="7"/>
                  </a:cubicBezTo>
                  <a:cubicBezTo>
                    <a:pt x="3" y="6"/>
                    <a:pt x="4" y="4"/>
                    <a:pt x="5" y="0"/>
                  </a:cubicBezTo>
                  <a:cubicBezTo>
                    <a:pt x="13" y="9"/>
                    <a:pt x="34" y="26"/>
                    <a:pt x="44" y="26"/>
                  </a:cubicBezTo>
                  <a:cubicBezTo>
                    <a:pt x="49" y="26"/>
                    <a:pt x="53" y="24"/>
                    <a:pt x="57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5262563" y="3311525"/>
              <a:ext cx="66675" cy="8413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0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24" y="35"/>
                </a:cxn>
                <a:cxn ang="0">
                  <a:pos x="25" y="16"/>
                </a:cxn>
                <a:cxn ang="0">
                  <a:pos x="15" y="1"/>
                </a:cxn>
              </a:cxnLst>
              <a:rect l="0" t="0" r="r" b="b"/>
              <a:pathLst>
                <a:path w="28" h="35">
                  <a:moveTo>
                    <a:pt x="1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9"/>
                    <a:pt x="13" y="19"/>
                  </a:cubicBezTo>
                  <a:cubicBezTo>
                    <a:pt x="13" y="28"/>
                    <a:pt x="13" y="33"/>
                    <a:pt x="1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8" y="26"/>
                    <a:pt x="25" y="16"/>
                  </a:cubicBezTo>
                  <a:cubicBezTo>
                    <a:pt x="21" y="7"/>
                    <a:pt x="18" y="4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300663" y="3514725"/>
              <a:ext cx="25400" cy="730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11" y="29"/>
                </a:cxn>
                <a:cxn ang="0">
                  <a:pos x="3" y="0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3" y="0"/>
                    <a:pt x="1" y="18"/>
                    <a:pt x="0" y="23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8" y="1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 Placeholder 3"/>
          <p:cNvSpPr txBox="1">
            <a:spLocks/>
          </p:cNvSpPr>
          <p:nvPr/>
        </p:nvSpPr>
        <p:spPr>
          <a:xfrm>
            <a:off x="2159524" y="747698"/>
            <a:ext cx="5823928" cy="129266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依據 “</a:t>
            </a:r>
            <a:r>
              <a:rPr lang="zh-TW" altLang="en-US" sz="20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職業安全衛生教育訓練規則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lvl="0" algn="l">
              <a:spcBef>
                <a:spcPct val="20000"/>
              </a:spcBef>
              <a:defRPr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條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雇主對於新雇勞工或在職勞工於變更工作前，應使其接受適於各該工作必要之一般安全衛生教育訓練。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>
          <a:xfrm>
            <a:off x="3572441" y="2068503"/>
            <a:ext cx="5642570" cy="307777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本校所屬人員均須參加環安中心之安全衛生訓練。</a:t>
            </a: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3595536" y="2432030"/>
            <a:ext cx="6031257" cy="178510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職業安全衛生教育訓練規則</a:t>
            </a:r>
          </a:p>
          <a:p>
            <a:pPr marL="342900" lvl="0" indent="-34290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各級管理、指揮、監督之業務主管</a:t>
            </a:r>
          </a:p>
          <a:p>
            <a:pPr marL="342900" lvl="0" indent="-34290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職業安全衛生委員會成員</a:t>
            </a:r>
          </a:p>
          <a:p>
            <a:pPr marL="342900" lvl="0" indent="-34290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一般勞工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工作者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lvl="0" algn="l">
              <a:spcBef>
                <a:spcPct val="20000"/>
              </a:spcBef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每三年至少三小時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7B9B9FF6-2F09-41B7-B645-0E6B419AC2C2}"/>
              </a:ext>
            </a:extLst>
          </p:cNvPr>
          <p:cNvSpPr txBox="1"/>
          <p:nvPr/>
        </p:nvSpPr>
        <p:spPr>
          <a:xfrm>
            <a:off x="8079449" y="62409"/>
            <a:ext cx="4020276" cy="1785104"/>
          </a:xfrm>
          <a:prstGeom prst="rect">
            <a:avLst/>
          </a:prstGeom>
          <a:gradFill rotWithShape="1">
            <a:gsLst>
              <a:gs pos="0">
                <a:srgbClr val="EED500">
                  <a:lumMod val="157000"/>
                  <a:satMod val="101000"/>
                </a:srgbClr>
              </a:gs>
              <a:gs pos="50000">
                <a:srgbClr val="EED500">
                  <a:lumMod val="137000"/>
                  <a:satMod val="103000"/>
                </a:srgbClr>
              </a:gs>
              <a:gs pos="100000">
                <a:srgbClr val="EED500">
                  <a:lumMod val="115000"/>
                  <a:satMod val="109000"/>
                </a:srgbClr>
              </a:gs>
            </a:gsLst>
            <a:lin ang="5400000" scaled="0"/>
          </a:gradFill>
          <a:ln w="6350" cap="flat" cmpd="sng" algn="ctr">
            <a:solidFill>
              <a:srgbClr val="EED5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職業安全衛生管理辦法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第二類事業 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具中度風險者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–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本校實驗室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微軟正黑體" panose="020B0604030504040204" pitchFamily="34" charset="-120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第三類事業 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具低度風險者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–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本校研究室</a:t>
            </a:r>
            <a:r>
              <a:rPr kumimoji="0" lang="en-US" altLang="zh-TW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/>
                <a:ea typeface="微軟正黑體" panose="020B0604030504040204" pitchFamily="34" charset="-120"/>
                <a:cs typeface="+mn-cs"/>
              </a:rPr>
              <a:t>辦公室</a:t>
            </a:r>
          </a:p>
        </p:txBody>
      </p:sp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E0FE6B24-6DB1-4DCE-A720-CDA0CF58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CF291E9D-EED1-4A0E-BEFA-705C89293ADC}"/>
              </a:ext>
            </a:extLst>
          </p:cNvPr>
          <p:cNvSpPr txBox="1">
            <a:spLocks/>
          </p:cNvSpPr>
          <p:nvPr/>
        </p:nvSpPr>
        <p:spPr>
          <a:xfrm>
            <a:off x="3572441" y="4725144"/>
            <a:ext cx="3147742" cy="92333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新進人員安全衛生教育訓練 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國立中興大學職業安全衛生教育訓練管理要點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5F5F6E3-7D95-4E5E-BA25-C3DF00A1D809}"/>
              </a:ext>
            </a:extLst>
          </p:cNvPr>
          <p:cNvSpPr txBox="1"/>
          <p:nvPr/>
        </p:nvSpPr>
        <p:spPr>
          <a:xfrm>
            <a:off x="6722226" y="4238390"/>
            <a:ext cx="2656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工作場所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實驗場所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化學性實驗場所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生物性實驗場所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機械性實驗場所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輻射性實驗場所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其他特殊性實驗場所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室內空間場所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AB92EC42-3A6F-44D8-902F-AF3AE34209EE}"/>
              </a:ext>
            </a:extLst>
          </p:cNvPr>
          <p:cNvSpPr/>
          <p:nvPr/>
        </p:nvSpPr>
        <p:spPr>
          <a:xfrm>
            <a:off x="9373265" y="4262752"/>
            <a:ext cx="109305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職安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59CF5CAB-04EA-456C-B359-5494DFCE5FB4}"/>
              </a:ext>
            </a:extLst>
          </p:cNvPr>
          <p:cNvSpPr/>
          <p:nvPr/>
        </p:nvSpPr>
        <p:spPr>
          <a:xfrm>
            <a:off x="10641916" y="5010488"/>
            <a:ext cx="109305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化學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05BDC896-DBCD-4E53-9CD0-5213459EF41D}"/>
              </a:ext>
            </a:extLst>
          </p:cNvPr>
          <p:cNvSpPr/>
          <p:nvPr/>
        </p:nvSpPr>
        <p:spPr>
          <a:xfrm>
            <a:off x="10641916" y="4261987"/>
            <a:ext cx="109305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機電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35CBA3FB-B535-4BD1-9D5E-10368A1E8D36}"/>
              </a:ext>
            </a:extLst>
          </p:cNvPr>
          <p:cNvSpPr/>
          <p:nvPr/>
        </p:nvSpPr>
        <p:spPr>
          <a:xfrm>
            <a:off x="9380608" y="5010488"/>
            <a:ext cx="109305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生物</a:t>
            </a: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3E3ADBB7-C57C-4EFF-8A0D-275B2EE72771}"/>
              </a:ext>
            </a:extLst>
          </p:cNvPr>
          <p:cNvSpPr/>
          <p:nvPr/>
        </p:nvSpPr>
        <p:spPr>
          <a:xfrm>
            <a:off x="9373264" y="5730632"/>
            <a:ext cx="1098355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輻射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17940E-58BF-41C6-87AA-4D8FEF87EFBA}"/>
              </a:ext>
            </a:extLst>
          </p:cNvPr>
          <p:cNvSpPr/>
          <p:nvPr/>
        </p:nvSpPr>
        <p:spPr>
          <a:xfrm>
            <a:off x="10513679" y="5842456"/>
            <a:ext cx="1275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生物科技發展中心辦理</a:t>
            </a:r>
          </a:p>
        </p:txBody>
      </p:sp>
      <p:cxnSp>
        <p:nvCxnSpPr>
          <p:cNvPr id="36" name="接點: 肘形 35">
            <a:extLst>
              <a:ext uri="{FF2B5EF4-FFF2-40B4-BE49-F238E27FC236}">
                <a16:creationId xmlns:a16="http://schemas.microsoft.com/office/drawing/2014/main" id="{4DB851A7-E125-4ECC-8343-F0B7C33DEBC7}"/>
              </a:ext>
            </a:extLst>
          </p:cNvPr>
          <p:cNvCxnSpPr>
            <a:stCxn id="34" idx="2"/>
          </p:cNvCxnSpPr>
          <p:nvPr/>
        </p:nvCxnSpPr>
        <p:spPr>
          <a:xfrm rot="16200000" flipH="1">
            <a:off x="10711294" y="5517844"/>
            <a:ext cx="74632" cy="1652336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88834747-8C0E-42EF-9139-AC501A2E062E}"/>
              </a:ext>
            </a:extLst>
          </p:cNvPr>
          <p:cNvSpPr/>
          <p:nvPr/>
        </p:nvSpPr>
        <p:spPr>
          <a:xfrm>
            <a:off x="9976569" y="3806437"/>
            <a:ext cx="122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訓練課程</a:t>
            </a:r>
            <a:endParaRPr lang="zh-TW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94726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32900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職業災害處理</a:t>
            </a: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10F4A3E6-65F5-4535-B5C8-4D02701DE06D}"/>
              </a:ext>
            </a:extLst>
          </p:cNvPr>
          <p:cNvGrpSpPr/>
          <p:nvPr/>
        </p:nvGrpSpPr>
        <p:grpSpPr>
          <a:xfrm>
            <a:off x="1641872" y="863529"/>
            <a:ext cx="8929107" cy="5316533"/>
            <a:chOff x="395535" y="1179294"/>
            <a:chExt cx="8929107" cy="5316533"/>
          </a:xfrm>
        </p:grpSpPr>
        <p:sp>
          <p:nvSpPr>
            <p:cNvPr id="106" name="Rectangle 58">
              <a:extLst>
                <a:ext uri="{FF2B5EF4-FFF2-40B4-BE49-F238E27FC236}">
                  <a16:creationId xmlns:a16="http://schemas.microsoft.com/office/drawing/2014/main" id="{93B654BF-2D0B-4258-BD41-2EBE2CBFE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03" y="6129114"/>
              <a:ext cx="2241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rgbClr val="CC0000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lang="zh-TW" altLang="en-US" sz="18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自由刑、拘役、罰金</a:t>
              </a:r>
            </a:p>
          </p:txBody>
        </p:sp>
        <p:grpSp>
          <p:nvGrpSpPr>
            <p:cNvPr id="107" name="群組 106">
              <a:extLst>
                <a:ext uri="{FF2B5EF4-FFF2-40B4-BE49-F238E27FC236}">
                  <a16:creationId xmlns:a16="http://schemas.microsoft.com/office/drawing/2014/main" id="{C803E0D8-EEDF-47A0-ADF4-AAD105C4F3DF}"/>
                </a:ext>
              </a:extLst>
            </p:cNvPr>
            <p:cNvGrpSpPr/>
            <p:nvPr/>
          </p:nvGrpSpPr>
          <p:grpSpPr>
            <a:xfrm>
              <a:off x="395535" y="1179294"/>
              <a:ext cx="8929107" cy="5130026"/>
              <a:chOff x="395535" y="1179294"/>
              <a:chExt cx="8929107" cy="5130026"/>
            </a:xfrm>
          </p:grpSpPr>
          <p:sp>
            <p:nvSpPr>
              <p:cNvPr id="108" name="Line 10">
                <a:extLst>
                  <a:ext uri="{FF2B5EF4-FFF2-40B4-BE49-F238E27FC236}">
                    <a16:creationId xmlns:a16="http://schemas.microsoft.com/office/drawing/2014/main" id="{8C7F9F41-5517-4E34-8C30-37C401FB1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6984" y="1854081"/>
                <a:ext cx="6655892" cy="25093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09" name="Line 11">
                <a:extLst>
                  <a:ext uri="{FF2B5EF4-FFF2-40B4-BE49-F238E27FC236}">
                    <a16:creationId xmlns:a16="http://schemas.microsoft.com/office/drawing/2014/main" id="{E1472A5F-E1AC-489A-B82D-48B6E1227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5696" y="1881554"/>
                <a:ext cx="0" cy="395270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0" name="Line 12">
                <a:extLst>
                  <a:ext uri="{FF2B5EF4-FFF2-40B4-BE49-F238E27FC236}">
                    <a16:creationId xmlns:a16="http://schemas.microsoft.com/office/drawing/2014/main" id="{98F7BB5E-FCDB-4457-8025-AEBBC9E2E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6886" y="1664042"/>
                <a:ext cx="0" cy="617839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1" name="Line 13">
                <a:extLst>
                  <a:ext uri="{FF2B5EF4-FFF2-40B4-BE49-F238E27FC236}">
                    <a16:creationId xmlns:a16="http://schemas.microsoft.com/office/drawing/2014/main" id="{5052099A-D46B-4AEC-8428-7E4CB01D2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5481" y="1853610"/>
                <a:ext cx="1588" cy="432000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2" name="Line 14">
                <a:extLst>
                  <a:ext uri="{FF2B5EF4-FFF2-40B4-BE49-F238E27FC236}">
                    <a16:creationId xmlns:a16="http://schemas.microsoft.com/office/drawing/2014/main" id="{D5092E9D-7F64-4920-AB55-F80284D17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6985" y="2661563"/>
                <a:ext cx="1588" cy="458787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3" name="Line 15">
                <a:extLst>
                  <a:ext uri="{FF2B5EF4-FFF2-40B4-BE49-F238E27FC236}">
                    <a16:creationId xmlns:a16="http://schemas.microsoft.com/office/drawing/2014/main" id="{C8391F2E-B1B5-431F-8CC6-24DD0BA15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5174" y="3114989"/>
                <a:ext cx="1518591" cy="3775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4" name="Line 16">
                <a:extLst>
                  <a:ext uri="{FF2B5EF4-FFF2-40B4-BE49-F238E27FC236}">
                    <a16:creationId xmlns:a16="http://schemas.microsoft.com/office/drawing/2014/main" id="{EEBAAB3D-9698-48E8-A1B6-BED2B0901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4984" y="3118764"/>
                <a:ext cx="10237" cy="518740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5" name="Line 17">
                <a:extLst>
                  <a:ext uri="{FF2B5EF4-FFF2-40B4-BE49-F238E27FC236}">
                    <a16:creationId xmlns:a16="http://schemas.microsoft.com/office/drawing/2014/main" id="{0DB0308A-B9F3-4572-9081-6F2E64D79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8985" y="3118763"/>
                <a:ext cx="1588" cy="534987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6" name="Line 18">
                <a:extLst>
                  <a:ext uri="{FF2B5EF4-FFF2-40B4-BE49-F238E27FC236}">
                    <a16:creationId xmlns:a16="http://schemas.microsoft.com/office/drawing/2014/main" id="{B03C462B-FDF5-4B00-898E-5F73E2FF4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564" y="2689830"/>
                <a:ext cx="0" cy="427805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7" name="Line 19">
                <a:extLst>
                  <a:ext uri="{FF2B5EF4-FFF2-40B4-BE49-F238E27FC236}">
                    <a16:creationId xmlns:a16="http://schemas.microsoft.com/office/drawing/2014/main" id="{4D65A0FD-BD06-48BB-8B50-306624FA0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0573" y="4123696"/>
                <a:ext cx="0" cy="263182"/>
              </a:xfrm>
              <a:prstGeom prst="line">
                <a:avLst/>
              </a:prstGeom>
              <a:noFill/>
              <a:ln w="381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8" name="Line 20">
                <a:extLst>
                  <a:ext uri="{FF2B5EF4-FFF2-40B4-BE49-F238E27FC236}">
                    <a16:creationId xmlns:a16="http://schemas.microsoft.com/office/drawing/2014/main" id="{BFDE98F7-E962-43A9-802A-679017098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9622" y="4386877"/>
                <a:ext cx="1307988" cy="0"/>
              </a:xfrm>
              <a:prstGeom prst="line">
                <a:avLst/>
              </a:prstGeom>
              <a:noFill/>
              <a:ln w="381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9" name="AutoShape 22">
                <a:extLst>
                  <a:ext uri="{FF2B5EF4-FFF2-40B4-BE49-F238E27FC236}">
                    <a16:creationId xmlns:a16="http://schemas.microsoft.com/office/drawing/2014/main" id="{B552C1AF-60B8-4245-A5D3-A5F17AFE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535" y="3658513"/>
                <a:ext cx="1331913" cy="600075"/>
              </a:xfrm>
              <a:prstGeom prst="parallelogram">
                <a:avLst>
                  <a:gd name="adj" fmla="val 55479"/>
                </a:avLst>
              </a:prstGeom>
              <a:noFill/>
              <a:ln w="38100" cmpd="dbl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0" name="AutoShape 23">
                <a:extLst>
                  <a:ext uri="{FF2B5EF4-FFF2-40B4-BE49-F238E27FC236}">
                    <a16:creationId xmlns:a16="http://schemas.microsoft.com/office/drawing/2014/main" id="{2F968977-0212-4C47-87A9-1D643F044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735" y="3658513"/>
                <a:ext cx="1331913" cy="452437"/>
              </a:xfrm>
              <a:prstGeom prst="parallelogram">
                <a:avLst>
                  <a:gd name="adj" fmla="val 55479"/>
                </a:avLst>
              </a:prstGeom>
              <a:noFill/>
              <a:ln w="57150" cmpd="thickThin">
                <a:solidFill>
                  <a:srgbClr val="0C279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1" name="Rectangle 26">
                <a:extLst>
                  <a:ext uri="{FF2B5EF4-FFF2-40B4-BE49-F238E27FC236}">
                    <a16:creationId xmlns:a16="http://schemas.microsoft.com/office/drawing/2014/main" id="{27292633-5637-4C38-90FE-983D4CD03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160" y="3445391"/>
                <a:ext cx="641350" cy="64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endParaRPr lang="en-US" altLang="zh-TW" sz="1800" i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r>
                  <a:rPr lang="zh-TW" altLang="en-US" sz="18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刑法</a:t>
                </a:r>
              </a:p>
            </p:txBody>
          </p:sp>
          <p:sp>
            <p:nvSpPr>
              <p:cNvPr id="122" name="Rectangle 27">
                <a:extLst>
                  <a:ext uri="{FF2B5EF4-FFF2-40B4-BE49-F238E27FC236}">
                    <a16:creationId xmlns:a16="http://schemas.microsoft.com/office/drawing/2014/main" id="{134FD940-BE53-4F8E-A9E3-7C8D77FE5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38" y="3631021"/>
                <a:ext cx="1211870" cy="646973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TW" altLang="en-US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職業安全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zh-TW" altLang="en-US" sz="2000" i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衛生法</a:t>
                </a:r>
              </a:p>
            </p:txBody>
          </p:sp>
          <p:sp>
            <p:nvSpPr>
              <p:cNvPr id="123" name="Line 28">
                <a:extLst>
                  <a:ext uri="{FF2B5EF4-FFF2-40B4-BE49-F238E27FC236}">
                    <a16:creationId xmlns:a16="http://schemas.microsoft.com/office/drawing/2014/main" id="{BAE3522D-14CF-48E1-8CDB-3C93688A3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523" y="2720300"/>
                <a:ext cx="1588" cy="554038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4" name="Line 29">
                <a:extLst>
                  <a:ext uri="{FF2B5EF4-FFF2-40B4-BE49-F238E27FC236}">
                    <a16:creationId xmlns:a16="http://schemas.microsoft.com/office/drawing/2014/main" id="{F6128287-86E6-4E03-9504-CE9B3E47A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182" y="3271163"/>
                <a:ext cx="1116000" cy="1587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5" name="Line 30">
                <a:extLst>
                  <a:ext uri="{FF2B5EF4-FFF2-40B4-BE49-F238E27FC236}">
                    <a16:creationId xmlns:a16="http://schemas.microsoft.com/office/drawing/2014/main" id="{02D2C675-AD7C-470D-8D1D-E66E0AD2E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183" y="3271163"/>
                <a:ext cx="1588" cy="382587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6" name="Line 31">
                <a:extLst>
                  <a:ext uri="{FF2B5EF4-FFF2-40B4-BE49-F238E27FC236}">
                    <a16:creationId xmlns:a16="http://schemas.microsoft.com/office/drawing/2014/main" id="{B0F634F2-F463-4786-BB16-0C07E4DFE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7591" y="3271163"/>
                <a:ext cx="1588" cy="382587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7" name="Oval 32">
                <a:extLst>
                  <a:ext uri="{FF2B5EF4-FFF2-40B4-BE49-F238E27FC236}">
                    <a16:creationId xmlns:a16="http://schemas.microsoft.com/office/drawing/2014/main" id="{9C9026D1-BB37-4E56-AAE0-500BBC437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6502" y="3664842"/>
                <a:ext cx="509588" cy="828675"/>
              </a:xfrm>
              <a:prstGeom prst="ellipse">
                <a:avLst/>
              </a:prstGeom>
              <a:noFill/>
              <a:ln w="12700">
                <a:solidFill>
                  <a:srgbClr val="0C27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8" name="Oval 33">
                <a:extLst>
                  <a:ext uri="{FF2B5EF4-FFF2-40B4-BE49-F238E27FC236}">
                    <a16:creationId xmlns:a16="http://schemas.microsoft.com/office/drawing/2014/main" id="{80BD9392-EFCF-4576-935E-8E4EC27B3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3777" y="3645813"/>
                <a:ext cx="509588" cy="828675"/>
              </a:xfrm>
              <a:prstGeom prst="ellipse">
                <a:avLst/>
              </a:prstGeom>
              <a:noFill/>
              <a:ln w="12700">
                <a:solidFill>
                  <a:srgbClr val="0C27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29" name="Line 34">
                <a:extLst>
                  <a:ext uri="{FF2B5EF4-FFF2-40B4-BE49-F238E27FC236}">
                    <a16:creationId xmlns:a16="http://schemas.microsoft.com/office/drawing/2014/main" id="{41E09007-E97E-4F9C-B785-F121A7DA7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681" y="3120350"/>
                <a:ext cx="1561150" cy="0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0" name="Line 35">
                <a:extLst>
                  <a:ext uri="{FF2B5EF4-FFF2-40B4-BE49-F238E27FC236}">
                    <a16:creationId xmlns:a16="http://schemas.microsoft.com/office/drawing/2014/main" id="{2DBCC1BC-ABBA-4CE6-AA98-E248CC42D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3440" y="3118763"/>
                <a:ext cx="0" cy="268431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1" name="Line 36">
                <a:extLst>
                  <a:ext uri="{FF2B5EF4-FFF2-40B4-BE49-F238E27FC236}">
                    <a16:creationId xmlns:a16="http://schemas.microsoft.com/office/drawing/2014/main" id="{AC0CB2A2-B6A3-48A9-980A-B625403C2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4176" y="3118763"/>
                <a:ext cx="1588" cy="458787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2" name="Rectangle 37">
                <a:extLst>
                  <a:ext uri="{FF2B5EF4-FFF2-40B4-BE49-F238E27FC236}">
                    <a16:creationId xmlns:a16="http://schemas.microsoft.com/office/drawing/2014/main" id="{03F52071-3654-4AAB-BB17-C20FD901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110" y="4679024"/>
                <a:ext cx="1108075" cy="376238"/>
              </a:xfrm>
              <a:prstGeom prst="rect">
                <a:avLst/>
              </a:prstGeom>
              <a:noFill/>
              <a:ln w="28575">
                <a:solidFill>
                  <a:srgbClr val="0C279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33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業務過失</a:t>
                </a:r>
              </a:p>
            </p:txBody>
          </p:sp>
          <p:sp>
            <p:nvSpPr>
              <p:cNvPr id="133" name="Rectangle 38">
                <a:extLst>
                  <a:ext uri="{FF2B5EF4-FFF2-40B4-BE49-F238E27FC236}">
                    <a16:creationId xmlns:a16="http://schemas.microsoft.com/office/drawing/2014/main" id="{011D181E-AE08-4596-A453-E005FB4F8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0763" y="4679024"/>
                <a:ext cx="1108075" cy="376238"/>
              </a:xfrm>
              <a:prstGeom prst="rect">
                <a:avLst/>
              </a:prstGeom>
              <a:noFill/>
              <a:ln w="28575">
                <a:solidFill>
                  <a:srgbClr val="0C279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33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公共危險</a:t>
                </a:r>
                <a:endParaRPr lang="zh-TW" altLang="en-US" sz="1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4" name="Rectangle 39">
                <a:extLst>
                  <a:ext uri="{FF2B5EF4-FFF2-40B4-BE49-F238E27FC236}">
                    <a16:creationId xmlns:a16="http://schemas.microsoft.com/office/drawing/2014/main" id="{5CDE1AAD-AE60-4ADE-8A05-FEEC9910D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635" y="2277387"/>
                <a:ext cx="1209675" cy="4064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刑事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責任</a:t>
                </a:r>
              </a:p>
            </p:txBody>
          </p:sp>
          <p:sp>
            <p:nvSpPr>
              <p:cNvPr id="135" name="Rectangle 40">
                <a:extLst>
                  <a:ext uri="{FF2B5EF4-FFF2-40B4-BE49-F238E27FC236}">
                    <a16:creationId xmlns:a16="http://schemas.microsoft.com/office/drawing/2014/main" id="{1ABE4E40-A515-4F39-B17A-BCC0E74B2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1011" y="2277387"/>
                <a:ext cx="1209675" cy="4064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民事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責任</a:t>
                </a:r>
              </a:p>
            </p:txBody>
          </p:sp>
          <p:sp>
            <p:nvSpPr>
              <p:cNvPr id="136" name="Rectangle 41">
                <a:extLst>
                  <a:ext uri="{FF2B5EF4-FFF2-40B4-BE49-F238E27FC236}">
                    <a16:creationId xmlns:a16="http://schemas.microsoft.com/office/drawing/2014/main" id="{F542DCB8-F06A-484F-B326-E519DE114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7666" y="2277387"/>
                <a:ext cx="1209675" cy="406400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行政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責任</a:t>
                </a:r>
              </a:p>
            </p:txBody>
          </p:sp>
          <p:sp>
            <p:nvSpPr>
              <p:cNvPr id="137" name="Rectangle 42">
                <a:extLst>
                  <a:ext uri="{FF2B5EF4-FFF2-40B4-BE49-F238E27FC236}">
                    <a16:creationId xmlns:a16="http://schemas.microsoft.com/office/drawing/2014/main" id="{C637197C-F81C-4706-B69F-1B852ECF9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7743" y="3763258"/>
                <a:ext cx="462947" cy="554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停工</a:t>
                </a:r>
              </a:p>
            </p:txBody>
          </p:sp>
          <p:sp>
            <p:nvSpPr>
              <p:cNvPr id="138" name="Rectangle 43">
                <a:extLst>
                  <a:ext uri="{FF2B5EF4-FFF2-40B4-BE49-F238E27FC236}">
                    <a16:creationId xmlns:a16="http://schemas.microsoft.com/office/drawing/2014/main" id="{EC8C3431-66B4-4647-A3E5-013F73E42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4038" y="3786677"/>
                <a:ext cx="462947" cy="554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罰鍰</a:t>
                </a:r>
              </a:p>
            </p:txBody>
          </p:sp>
          <p:sp>
            <p:nvSpPr>
              <p:cNvPr id="139" name="AutoShape 44">
                <a:extLst>
                  <a:ext uri="{FF2B5EF4-FFF2-40B4-BE49-F238E27FC236}">
                    <a16:creationId xmlns:a16="http://schemas.microsoft.com/office/drawing/2014/main" id="{D48DF7D4-6187-416C-B39E-3FA070F3B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4726" y="3582313"/>
                <a:ext cx="1406525" cy="600075"/>
              </a:xfrm>
              <a:prstGeom prst="octagon">
                <a:avLst>
                  <a:gd name="adj" fmla="val 29282"/>
                </a:avLst>
              </a:prstGeom>
              <a:noFill/>
              <a:ln w="12700">
                <a:solidFill>
                  <a:srgbClr val="0C279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0" name="Rectangle 45">
                <a:extLst>
                  <a:ext uri="{FF2B5EF4-FFF2-40B4-BE49-F238E27FC236}">
                    <a16:creationId xmlns:a16="http://schemas.microsoft.com/office/drawing/2014/main" id="{88EAA25F-3440-492A-83A5-432867B71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0197" y="3399750"/>
                <a:ext cx="1108075" cy="376238"/>
              </a:xfrm>
              <a:prstGeom prst="rect">
                <a:avLst/>
              </a:prstGeom>
              <a:noFill/>
              <a:ln w="28575">
                <a:solidFill>
                  <a:srgbClr val="0C279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solidFill>
                      <a:srgbClr val="FF33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災害補償</a:t>
                </a:r>
              </a:p>
            </p:txBody>
          </p:sp>
          <p:sp>
            <p:nvSpPr>
              <p:cNvPr id="141" name="Rectangle 46">
                <a:extLst>
                  <a:ext uri="{FF2B5EF4-FFF2-40B4-BE49-F238E27FC236}">
                    <a16:creationId xmlns:a16="http://schemas.microsoft.com/office/drawing/2014/main" id="{DED72E68-424C-4505-A993-17C4B8173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9026" y="3691850"/>
                <a:ext cx="127952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損害賠償</a:t>
                </a:r>
              </a:p>
            </p:txBody>
          </p:sp>
          <p:sp>
            <p:nvSpPr>
              <p:cNvPr id="142" name="Rectangle 47">
                <a:extLst>
                  <a:ext uri="{FF2B5EF4-FFF2-40B4-BE49-F238E27FC236}">
                    <a16:creationId xmlns:a16="http://schemas.microsoft.com/office/drawing/2014/main" id="{397BFBB0-5A87-4634-B260-0213AEFBD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490" y="4257024"/>
                <a:ext cx="1570943" cy="36997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保險</a:t>
                </a:r>
                <a:r>
                  <a:rPr lang="en-US" altLang="zh-TW" sz="1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</a:t>
                </a:r>
                <a:r>
                  <a:rPr lang="zh-TW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非自負</a:t>
                </a:r>
                <a:r>
                  <a:rPr lang="en-US" altLang="zh-TW" sz="1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)</a:t>
                </a:r>
                <a:endParaRPr lang="zh-TW" altLang="en-US" sz="1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3" name="Rectangle 48">
                <a:extLst>
                  <a:ext uri="{FF2B5EF4-FFF2-40B4-BE49-F238E27FC236}">
                    <a16:creationId xmlns:a16="http://schemas.microsoft.com/office/drawing/2014/main" id="{B4662D0D-F458-4CD9-A333-6DA93EDDB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6926" y="4420513"/>
                <a:ext cx="1108075" cy="3698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4" name="Rectangle 49">
                <a:extLst>
                  <a:ext uri="{FF2B5EF4-FFF2-40B4-BE49-F238E27FC236}">
                    <a16:creationId xmlns:a16="http://schemas.microsoft.com/office/drawing/2014/main" id="{A36B472A-4757-4097-8E12-BF984CB6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027" y="4761080"/>
                <a:ext cx="1704975" cy="369887"/>
              </a:xfrm>
              <a:prstGeom prst="rect">
                <a:avLst/>
              </a:prstGeom>
              <a:noFill/>
              <a:ln w="12700">
                <a:solidFill>
                  <a:srgbClr val="0C279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524C82F1-7EB3-4A04-8C6A-9BBDEE206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5462" y="4930497"/>
                <a:ext cx="288000" cy="1587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1D406845-0E81-460E-92B2-0C18FCB85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3440" y="4617064"/>
                <a:ext cx="1588" cy="324000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7" name="Rectangle 52">
                <a:extLst>
                  <a:ext uri="{FF2B5EF4-FFF2-40B4-BE49-F238E27FC236}">
                    <a16:creationId xmlns:a16="http://schemas.microsoft.com/office/drawing/2014/main" id="{40394CE4-345A-4212-BEFA-BA5C9AD38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019" y="4761080"/>
                <a:ext cx="1801775" cy="36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負責人補足差額</a:t>
                </a:r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8FB34D11-DF0C-4BD5-992C-DDC57C111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3440" y="3790331"/>
                <a:ext cx="1588" cy="468000"/>
              </a:xfrm>
              <a:prstGeom prst="line">
                <a:avLst/>
              </a:prstGeom>
              <a:noFill/>
              <a:ln w="127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9" name="Arc 55">
                <a:extLst>
                  <a:ext uri="{FF2B5EF4-FFF2-40B4-BE49-F238E27FC236}">
                    <a16:creationId xmlns:a16="http://schemas.microsoft.com/office/drawing/2014/main" id="{392248C3-550E-460D-91C2-F2DD89322876}"/>
                  </a:ext>
                </a:extLst>
              </p:cNvPr>
              <p:cNvSpPr>
                <a:spLocks/>
              </p:cNvSpPr>
              <p:nvPr/>
            </p:nvSpPr>
            <p:spPr bwMode="auto">
              <a:xfrm rot="2444340" flipV="1">
                <a:off x="4475069" y="3706417"/>
                <a:ext cx="1284257" cy="604407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C279C"/>
                </a:solidFill>
                <a:prstDash val="sysDash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0" name="Arc 59">
                <a:extLst>
                  <a:ext uri="{FF2B5EF4-FFF2-40B4-BE49-F238E27FC236}">
                    <a16:creationId xmlns:a16="http://schemas.microsoft.com/office/drawing/2014/main" id="{3ADFC287-8868-4735-AD65-DB3743E11CC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7599">
                <a:off x="704488" y="4389137"/>
                <a:ext cx="635570" cy="1664083"/>
              </a:xfrm>
              <a:custGeom>
                <a:avLst/>
                <a:gdLst>
                  <a:gd name="T0" fmla="*/ 2147483647 w 21600"/>
                  <a:gd name="T1" fmla="*/ 2147483647 h 22540"/>
                  <a:gd name="T2" fmla="*/ 2147483647 w 21600"/>
                  <a:gd name="T3" fmla="*/ 0 h 22540"/>
                  <a:gd name="T4" fmla="*/ 2147483647 w 21600"/>
                  <a:gd name="T5" fmla="*/ 2147483647 h 225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540"/>
                  <a:gd name="T11" fmla="*/ 21600 w 21600"/>
                  <a:gd name="T12" fmla="*/ 22540 h 225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540" fill="none" extrusionOk="0">
                    <a:moveTo>
                      <a:pt x="20" y="22539"/>
                    </a:moveTo>
                    <a:cubicBezTo>
                      <a:pt x="6" y="22226"/>
                      <a:pt x="0" y="21913"/>
                      <a:pt x="0" y="21600"/>
                    </a:cubicBezTo>
                    <a:cubicBezTo>
                      <a:pt x="-1" y="9692"/>
                      <a:pt x="9636" y="30"/>
                      <a:pt x="21544" y="0"/>
                    </a:cubicBezTo>
                  </a:path>
                  <a:path w="21600" h="22540" stroke="0" extrusionOk="0">
                    <a:moveTo>
                      <a:pt x="20" y="22539"/>
                    </a:moveTo>
                    <a:cubicBezTo>
                      <a:pt x="6" y="22226"/>
                      <a:pt x="0" y="21913"/>
                      <a:pt x="0" y="21600"/>
                    </a:cubicBezTo>
                    <a:cubicBezTo>
                      <a:pt x="-1" y="9692"/>
                      <a:pt x="9636" y="30"/>
                      <a:pt x="21544" y="0"/>
                    </a:cubicBezTo>
                    <a:lnTo>
                      <a:pt x="21600" y="21600"/>
                    </a:lnTo>
                    <a:lnTo>
                      <a:pt x="20" y="22539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C279C"/>
                </a:solidFill>
                <a:prstDash val="sysDash"/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1" name="Arc 60">
                <a:extLst>
                  <a:ext uri="{FF2B5EF4-FFF2-40B4-BE49-F238E27FC236}">
                    <a16:creationId xmlns:a16="http://schemas.microsoft.com/office/drawing/2014/main" id="{79A1C8AF-321F-4DC1-8AF1-4EB960A19B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5961799" flipV="1">
                <a:off x="2485935" y="5226486"/>
                <a:ext cx="1014461" cy="740974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0 h 21600"/>
                  <a:gd name="T4" fmla="*/ 2147483647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82"/>
                      <a:pt x="9652" y="16"/>
                      <a:pt x="21570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82"/>
                      <a:pt x="9652" y="16"/>
                      <a:pt x="21570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C279C"/>
                </a:solidFill>
                <a:prstDash val="sysDash"/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2" name="Arc 61">
                <a:extLst>
                  <a:ext uri="{FF2B5EF4-FFF2-40B4-BE49-F238E27FC236}">
                    <a16:creationId xmlns:a16="http://schemas.microsoft.com/office/drawing/2014/main" id="{6BCA3D9A-E84A-444E-AEEF-57FB32CABA1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005471">
                <a:off x="1081359" y="4958166"/>
                <a:ext cx="614827" cy="1070564"/>
              </a:xfrm>
              <a:custGeom>
                <a:avLst/>
                <a:gdLst>
                  <a:gd name="T0" fmla="*/ 2147483647 w 21600"/>
                  <a:gd name="T1" fmla="*/ 2147483647 h 28407"/>
                  <a:gd name="T2" fmla="*/ 2147483647 w 21600"/>
                  <a:gd name="T3" fmla="*/ 0 h 28407"/>
                  <a:gd name="T4" fmla="*/ 2147483647 w 21600"/>
                  <a:gd name="T5" fmla="*/ 2147483647 h 2840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8407"/>
                  <a:gd name="T11" fmla="*/ 21600 w 21600"/>
                  <a:gd name="T12" fmla="*/ 28407 h 284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8407" fill="none" extrusionOk="0">
                    <a:moveTo>
                      <a:pt x="1100" y="28407"/>
                    </a:moveTo>
                    <a:cubicBezTo>
                      <a:pt x="371" y="26211"/>
                      <a:pt x="0" y="23913"/>
                      <a:pt x="0" y="21600"/>
                    </a:cubicBezTo>
                    <a:cubicBezTo>
                      <a:pt x="-1" y="9714"/>
                      <a:pt x="9602" y="61"/>
                      <a:pt x="21488" y="0"/>
                    </a:cubicBezTo>
                  </a:path>
                  <a:path w="21600" h="28407" stroke="0" extrusionOk="0">
                    <a:moveTo>
                      <a:pt x="1100" y="28407"/>
                    </a:moveTo>
                    <a:cubicBezTo>
                      <a:pt x="371" y="26211"/>
                      <a:pt x="0" y="23913"/>
                      <a:pt x="0" y="21600"/>
                    </a:cubicBezTo>
                    <a:cubicBezTo>
                      <a:pt x="-1" y="9714"/>
                      <a:pt x="9602" y="61"/>
                      <a:pt x="21488" y="0"/>
                    </a:cubicBezTo>
                    <a:lnTo>
                      <a:pt x="21600" y="21600"/>
                    </a:lnTo>
                    <a:lnTo>
                      <a:pt x="1100" y="28407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C279C"/>
                </a:solidFill>
                <a:prstDash val="sysDash"/>
                <a:round/>
                <a:headEnd type="stealth" w="med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3" name="Rectangle 63">
                <a:extLst>
                  <a:ext uri="{FF2B5EF4-FFF2-40B4-BE49-F238E27FC236}">
                    <a16:creationId xmlns:a16="http://schemas.microsoft.com/office/drawing/2014/main" id="{EB371B87-5247-44FE-A732-417C8AF56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810" y="1179294"/>
                <a:ext cx="459613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CC0000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職業安全衛生法</a:t>
                </a:r>
                <a:r>
                  <a:rPr lang="en-US" altLang="zh-TW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-</a:t>
                </a:r>
                <a:r>
                  <a:rPr lang="zh-TW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工作場所負責人</a:t>
                </a:r>
              </a:p>
            </p:txBody>
          </p:sp>
          <p:sp>
            <p:nvSpPr>
              <p:cNvPr id="154" name="Arc 55">
                <a:extLst>
                  <a:ext uri="{FF2B5EF4-FFF2-40B4-BE49-F238E27FC236}">
                    <a16:creationId xmlns:a16="http://schemas.microsoft.com/office/drawing/2014/main" id="{3D61B04F-3D71-4ABD-9EE7-695B2468E48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314725" y="4182388"/>
                <a:ext cx="639175" cy="319582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C279C"/>
                </a:solidFill>
                <a:prstDash val="sysDash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5" name="Arc 55">
                <a:extLst>
                  <a:ext uri="{FF2B5EF4-FFF2-40B4-BE49-F238E27FC236}">
                    <a16:creationId xmlns:a16="http://schemas.microsoft.com/office/drawing/2014/main" id="{DF545994-0F57-4852-9B79-6A48E4A4FE0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236391" flipV="1">
                <a:off x="5818153" y="4196919"/>
                <a:ext cx="314708" cy="576076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0C279C"/>
                </a:solidFill>
                <a:prstDash val="sysDash"/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6" name="Line 19">
                <a:extLst>
                  <a:ext uri="{FF2B5EF4-FFF2-40B4-BE49-F238E27FC236}">
                    <a16:creationId xmlns:a16="http://schemas.microsoft.com/office/drawing/2014/main" id="{B068363B-4107-4111-9FEA-33DD58D23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6816" y="4386876"/>
                <a:ext cx="1588" cy="288000"/>
              </a:xfrm>
              <a:prstGeom prst="line">
                <a:avLst/>
              </a:prstGeom>
              <a:noFill/>
              <a:ln w="381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7" name="Line 19">
                <a:extLst>
                  <a:ext uri="{FF2B5EF4-FFF2-40B4-BE49-F238E27FC236}">
                    <a16:creationId xmlns:a16="http://schemas.microsoft.com/office/drawing/2014/main" id="{B7E91181-2CFB-4800-A035-482917342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559" y="4385288"/>
                <a:ext cx="1588" cy="288000"/>
              </a:xfrm>
              <a:prstGeom prst="line">
                <a:avLst/>
              </a:prstGeom>
              <a:noFill/>
              <a:ln w="38100">
                <a:solidFill>
                  <a:srgbClr val="0C279C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8" name="直線圖說文字 2 11">
                <a:extLst>
                  <a:ext uri="{FF2B5EF4-FFF2-40B4-BE49-F238E27FC236}">
                    <a16:creationId xmlns:a16="http://schemas.microsoft.com/office/drawing/2014/main" id="{9E393EBF-C22F-4F8A-B036-20C0E3E46C0B}"/>
                  </a:ext>
                </a:extLst>
              </p:cNvPr>
              <p:cNvSpPr/>
              <p:nvPr/>
            </p:nvSpPr>
            <p:spPr>
              <a:xfrm>
                <a:off x="3516667" y="5985320"/>
                <a:ext cx="2268000" cy="324000"/>
              </a:xfrm>
              <a:prstGeom prst="borderCallout2">
                <a:avLst>
                  <a:gd name="adj1" fmla="val 52721"/>
                  <a:gd name="adj2" fmla="val -867"/>
                  <a:gd name="adj3" fmla="val 52721"/>
                  <a:gd name="adj4" fmla="val -11441"/>
                  <a:gd name="adj5" fmla="val -284814"/>
                  <a:gd name="adj6" fmla="val -11045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無契約關係之第三人</a:t>
                </a:r>
              </a:p>
            </p:txBody>
          </p:sp>
          <p:sp>
            <p:nvSpPr>
              <p:cNvPr id="159" name="直線圖說文字 1 10">
                <a:extLst>
                  <a:ext uri="{FF2B5EF4-FFF2-40B4-BE49-F238E27FC236}">
                    <a16:creationId xmlns:a16="http://schemas.microsoft.com/office/drawing/2014/main" id="{84D2AEDF-EAC4-4B41-A8B6-640902FFA62E}"/>
                  </a:ext>
                </a:extLst>
              </p:cNvPr>
              <p:cNvSpPr/>
              <p:nvPr/>
            </p:nvSpPr>
            <p:spPr>
              <a:xfrm>
                <a:off x="1450527" y="5247406"/>
                <a:ext cx="4320000" cy="612648"/>
              </a:xfrm>
              <a:prstGeom prst="borderCallout1">
                <a:avLst>
                  <a:gd name="adj1" fmla="val 581"/>
                  <a:gd name="adj2" fmla="val 12522"/>
                  <a:gd name="adj3" fmla="val -32152"/>
                  <a:gd name="adj4" fmla="val 1255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TW" altLang="en-US" b="1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隨作業活動所衍生，於勞動上一切必要行為及其附隨行為而具有相當因果關係者</a:t>
                </a:r>
              </a:p>
            </p:txBody>
          </p:sp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2DAF40B5-81C9-4686-8C2C-F6442C13E5BA}"/>
                  </a:ext>
                </a:extLst>
              </p:cNvPr>
              <p:cNvSpPr txBox="1"/>
              <p:nvPr/>
            </p:nvSpPr>
            <p:spPr>
              <a:xfrm>
                <a:off x="7737045" y="4576328"/>
                <a:ext cx="461665" cy="1015663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實驗場所</a:t>
                </a:r>
              </a:p>
            </p:txBody>
          </p:sp>
          <p:sp>
            <p:nvSpPr>
              <p:cNvPr id="161" name="文字方塊 160">
                <a:extLst>
                  <a:ext uri="{FF2B5EF4-FFF2-40B4-BE49-F238E27FC236}">
                    <a16:creationId xmlns:a16="http://schemas.microsoft.com/office/drawing/2014/main" id="{28614B9C-24BC-40A7-952F-0F4E99BED0C1}"/>
                  </a:ext>
                </a:extLst>
              </p:cNvPr>
              <p:cNvSpPr txBox="1"/>
              <p:nvPr/>
            </p:nvSpPr>
            <p:spPr>
              <a:xfrm>
                <a:off x="8862977" y="4583598"/>
                <a:ext cx="461665" cy="1015663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TW" altLang="en-US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實驗設備</a:t>
                </a:r>
              </a:p>
            </p:txBody>
          </p:sp>
        </p:grpSp>
      </p:grp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E2993B5C-13FE-4A52-8BBE-44D03BFB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44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497312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引以借鏡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校外案例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肘形连接符 10"/>
          <p:cNvCxnSpPr>
            <a:cxnSpLocks/>
            <a:stCxn id="34" idx="10"/>
          </p:cNvCxnSpPr>
          <p:nvPr/>
        </p:nvCxnSpPr>
        <p:spPr>
          <a:xfrm flipH="1" flipV="1">
            <a:off x="4198532" y="1087498"/>
            <a:ext cx="1193485" cy="716308"/>
          </a:xfrm>
          <a:prstGeom prst="bentConnector3">
            <a:avLst>
              <a:gd name="adj1" fmla="val -155502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/>
          </p:cNvSpPr>
          <p:nvPr/>
        </p:nvSpPr>
        <p:spPr bwMode="auto">
          <a:xfrm>
            <a:off x="3883112" y="3613489"/>
            <a:ext cx="1607574" cy="144941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 lim="800000"/>
            <a:headEnd/>
            <a:tailEnd/>
          </a:ln>
          <a:effectLst>
            <a:outerShdw blurRad="1778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4849587" y="1774214"/>
            <a:ext cx="2169719" cy="195624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 lim="800000"/>
            <a:headEnd/>
            <a:tailEnd/>
          </a:ln>
          <a:effectLst>
            <a:outerShdw blurRad="1778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6719880" y="3116505"/>
            <a:ext cx="1607574" cy="144941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 lim="800000"/>
            <a:headEnd/>
            <a:tailEnd/>
          </a:ln>
          <a:effectLst>
            <a:outerShdw blurRad="1778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cxnSp>
        <p:nvCxnSpPr>
          <p:cNvPr id="56" name="肘形连接符 55"/>
          <p:cNvCxnSpPr/>
          <p:nvPr/>
        </p:nvCxnSpPr>
        <p:spPr>
          <a:xfrm rot="10800000">
            <a:off x="3000323" y="3970286"/>
            <a:ext cx="792088" cy="370270"/>
          </a:xfrm>
          <a:prstGeom prst="bent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251319" y="392493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嘉義縣某國中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-12915" y="4266167"/>
            <a:ext cx="4162039" cy="23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嘉義縣劉姓等學生參加科展，在洪姓指導老師離開實驗室空檔取用未上鎖藥品櫃中的磷，並混和氯酸鉀、葡萄糖，結果發生劇烈燃燒，造成劉的臉、頸部與雙手二度灼傷。劉母認為洪姓老師未盡監督之責提告，洪坦承疏失，嘉義地院昨天依業務過失罪將他</a:t>
            </a:r>
            <a:r>
              <a:rPr lang="zh-TW" altLang="en-US" sz="1600" dirty="0">
                <a:solidFill>
                  <a:srgbClr val="FF0000"/>
                </a:solidFill>
                <a:sym typeface="微软雅黑" pitchFamily="34" charset="-122"/>
              </a:rPr>
              <a:t>判處</a:t>
            </a:r>
            <a:r>
              <a:rPr lang="en-US" altLang="zh-TW" sz="1600" dirty="0">
                <a:solidFill>
                  <a:srgbClr val="FF0000"/>
                </a:solidFill>
                <a:sym typeface="微软雅黑" pitchFamily="34" charset="-122"/>
              </a:rPr>
              <a:t>3</a:t>
            </a:r>
            <a:r>
              <a:rPr lang="zh-TW" altLang="en-US" sz="1600" dirty="0">
                <a:solidFill>
                  <a:srgbClr val="FF0000"/>
                </a:solidFill>
                <a:sym typeface="微软雅黑" pitchFamily="34" charset="-122"/>
              </a:rPr>
              <a:t>個月徒刑，得易科罰金每天</a:t>
            </a:r>
            <a:r>
              <a:rPr lang="en-US" altLang="zh-TW" sz="1600" dirty="0">
                <a:solidFill>
                  <a:srgbClr val="FF0000"/>
                </a:solidFill>
                <a:sym typeface="微软雅黑" pitchFamily="34" charset="-122"/>
              </a:rPr>
              <a:t>1000</a:t>
            </a:r>
            <a:r>
              <a:rPr lang="zh-TW" altLang="en-US" sz="1600" dirty="0">
                <a:solidFill>
                  <a:srgbClr val="FF0000"/>
                </a:solidFill>
                <a:sym typeface="微软雅黑" pitchFamily="34" charset="-122"/>
              </a:rPr>
              <a:t>元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…..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594579" y="718174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成大化工系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597762" y="1168497"/>
            <a:ext cx="4062817" cy="19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….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化工系三樓實驗室有人在清理實驗室裡的廢棄物，將固態鋅倒入裝有用過的實驗試紙、濾紙等固態廢棄物內，因廢棄物內還殘留有各式化學物質，突然間就冒出了濃濃白煙；鋅的化學性質活潑，按理</a:t>
            </a:r>
            <a:r>
              <a:rPr lang="zh-TW" altLang="en-US" sz="1600" dirty="0">
                <a:solidFill>
                  <a:srgbClr val="FF0000"/>
                </a:solidFill>
                <a:sym typeface="微软雅黑" pitchFamily="34" charset="-122"/>
              </a:rPr>
              <a:t>不可以與其他化學物質混在一起，都是大意才發生意外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微软雅黑" pitchFamily="34" charset="-122"/>
            </a:endParaRPr>
          </a:p>
        </p:txBody>
      </p:sp>
      <p:cxnSp>
        <p:nvCxnSpPr>
          <p:cNvPr id="66" name="肘形连接符 65"/>
          <p:cNvCxnSpPr/>
          <p:nvPr/>
        </p:nvCxnSpPr>
        <p:spPr>
          <a:xfrm flipV="1">
            <a:off x="7569911" y="2767019"/>
            <a:ext cx="1061644" cy="216024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8759502" y="560957"/>
            <a:ext cx="1800475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台南市南寧高中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8705470" y="1012041"/>
            <a:ext cx="3269279" cy="42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台南市南寧高中傳出校園意外，校長李俊賢下午以</a:t>
            </a:r>
            <a:r>
              <a:rPr lang="zh-TW" altLang="en-US" sz="1600" dirty="0">
                <a:solidFill>
                  <a:srgbClr val="FF0000"/>
                </a:solidFill>
                <a:sym typeface="微软雅黑" pitchFamily="34" charset="-122"/>
              </a:rPr>
              <a:t>化學藥劑在疏通洗手檯水管時，不慎遭到強烈化學藥劑噴灑，造成臉部、脖子及眼部灼傷，噴濺而出的藥劑也波及鄰近學生，造成八人送醫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，目前確定傷者沒有生命危險，仍住院接受治療。</a:t>
            </a: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校方表示，學校洗手檯因為水管阻塞不通，本身是化學老師的校長李俊賢唯恐發生意外，決定自己動手通水管，沒想到真的發生意外，除了校長之外，另有一名老師及六位學生受波及，共計八人送醫治療。</a:t>
            </a: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6BCC72C6-CDDC-4223-881C-F1EEE398E063}"/>
              </a:ext>
            </a:extLst>
          </p:cNvPr>
          <p:cNvSpPr txBox="1"/>
          <p:nvPr/>
        </p:nvSpPr>
        <p:spPr>
          <a:xfrm>
            <a:off x="5185045" y="2319188"/>
            <a:ext cx="15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廢棄物處理不當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2FFC4653-9939-4008-9ABA-FD37E63C0C86}"/>
              </a:ext>
            </a:extLst>
          </p:cNvPr>
          <p:cNvSpPr txBox="1"/>
          <p:nvPr/>
        </p:nvSpPr>
        <p:spPr>
          <a:xfrm>
            <a:off x="2147760" y="3169067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2014.5.14-</a:t>
            </a:r>
            <a:r>
              <a:rPr lang="zh-TW" altLang="en-US" sz="1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自由時報電子報</a:t>
            </a: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54317214-8436-4404-947B-839B8ECD1C8A}"/>
              </a:ext>
            </a:extLst>
          </p:cNvPr>
          <p:cNvSpPr txBox="1"/>
          <p:nvPr/>
        </p:nvSpPr>
        <p:spPr>
          <a:xfrm>
            <a:off x="4127873" y="4015028"/>
            <a:ext cx="111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督促不週被判刑</a:t>
            </a: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71FAF251-0455-4FB1-8146-6D947AB829FF}"/>
              </a:ext>
            </a:extLst>
          </p:cNvPr>
          <p:cNvSpPr txBox="1"/>
          <p:nvPr/>
        </p:nvSpPr>
        <p:spPr>
          <a:xfrm>
            <a:off x="3649074" y="6235629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2013.8.16-</a:t>
            </a:r>
            <a:r>
              <a:rPr lang="zh-TW" altLang="en-US" sz="1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聯合新聞網</a:t>
            </a: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DA8342B8-EA07-4E85-A853-337B126261A3}"/>
              </a:ext>
            </a:extLst>
          </p:cNvPr>
          <p:cNvSpPr txBox="1"/>
          <p:nvPr/>
        </p:nvSpPr>
        <p:spPr>
          <a:xfrm>
            <a:off x="7147412" y="3480665"/>
            <a:ext cx="96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防護設備不足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FC29897F-8C0E-4B36-87F7-5CA07D3032E5}"/>
              </a:ext>
            </a:extLst>
          </p:cNvPr>
          <p:cNvSpPr txBox="1"/>
          <p:nvPr/>
        </p:nvSpPr>
        <p:spPr>
          <a:xfrm>
            <a:off x="10379256" y="5223766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2013.9.5-</a:t>
            </a:r>
            <a:r>
              <a:rPr lang="zh-TW" altLang="en-US" sz="12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中國時報</a:t>
            </a: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A04B3416-8C5A-4DAE-9A4A-73E83DF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27221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255388" cy="3770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引以借鏡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校內案例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4E0B25F-1046-42E9-B433-0D0542DA045C}"/>
              </a:ext>
            </a:extLst>
          </p:cNvPr>
          <p:cNvGrpSpPr/>
          <p:nvPr/>
        </p:nvGrpSpPr>
        <p:grpSpPr>
          <a:xfrm>
            <a:off x="6306661" y="973466"/>
            <a:ext cx="983263" cy="1004200"/>
            <a:chOff x="6096000" y="1597800"/>
            <a:chExt cx="651909" cy="651909"/>
          </a:xfrm>
        </p:grpSpPr>
        <p:sp>
          <p:nvSpPr>
            <p:cNvPr id="10" name="Oval 4"/>
            <p:cNvSpPr/>
            <p:nvPr/>
          </p:nvSpPr>
          <p:spPr>
            <a:xfrm>
              <a:off x="6156141" y="1660493"/>
              <a:ext cx="531628" cy="53162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</a:rPr>
                <a:t>2015/04/30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Arc 5"/>
            <p:cNvSpPr/>
            <p:nvPr/>
          </p:nvSpPr>
          <p:spPr>
            <a:xfrm>
              <a:off x="6096000" y="1597800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8"/>
          <p:cNvSpPr/>
          <p:nvPr/>
        </p:nvSpPr>
        <p:spPr>
          <a:xfrm>
            <a:off x="1219200" y="4419011"/>
            <a:ext cx="818707" cy="818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</a:rPr>
              <a:t>2013/05/10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926EE21-326F-44AA-BDDE-8843245F30DF}"/>
              </a:ext>
            </a:extLst>
          </p:cNvPr>
          <p:cNvGrpSpPr/>
          <p:nvPr/>
        </p:nvGrpSpPr>
        <p:grpSpPr>
          <a:xfrm>
            <a:off x="2296194" y="2242088"/>
            <a:ext cx="941832" cy="941832"/>
            <a:chOff x="2394560" y="2646936"/>
            <a:chExt cx="941832" cy="941832"/>
          </a:xfrm>
        </p:grpSpPr>
        <p:sp>
          <p:nvSpPr>
            <p:cNvPr id="13" name="Oval 7"/>
            <p:cNvSpPr/>
            <p:nvPr/>
          </p:nvSpPr>
          <p:spPr>
            <a:xfrm>
              <a:off x="2456123" y="2708499"/>
              <a:ext cx="818707" cy="8187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</a:rPr>
                <a:t>2013/06/18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Arc 11"/>
            <p:cNvSpPr/>
            <p:nvPr/>
          </p:nvSpPr>
          <p:spPr>
            <a:xfrm>
              <a:off x="2394560" y="2646936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1881" y="3836795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化學系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實驗異常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513" y="1841507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化學系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化學爆炸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3591" y="524824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化學系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氣爆事件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28" name="Curved Connector 30"/>
          <p:cNvCxnSpPr>
            <a:cxnSpLocks/>
          </p:cNvCxnSpPr>
          <p:nvPr/>
        </p:nvCxnSpPr>
        <p:spPr>
          <a:xfrm rot="5400000" flipH="1" flipV="1">
            <a:off x="1657243" y="3647034"/>
            <a:ext cx="1482694" cy="73704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31"/>
          <p:cNvSpPr/>
          <p:nvPr/>
        </p:nvSpPr>
        <p:spPr>
          <a:xfrm>
            <a:off x="3221665" y="1389454"/>
            <a:ext cx="3303322" cy="1382841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5">
            <a:extLst>
              <a:ext uri="{FF2B5EF4-FFF2-40B4-BE49-F238E27FC236}">
                <a16:creationId xmlns:a16="http://schemas.microsoft.com/office/drawing/2014/main" id="{4715BCB7-CC23-4A08-806F-EBD8668B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11" y="4097997"/>
            <a:ext cx="4159376" cy="23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D5013DCF-934F-4C46-B8D7-4551B5A77F7E}"/>
              </a:ext>
            </a:extLst>
          </p:cNvPr>
          <p:cNvSpPr/>
          <p:nvPr/>
        </p:nvSpPr>
        <p:spPr>
          <a:xfrm>
            <a:off x="6481730" y="4188286"/>
            <a:ext cx="4985463" cy="22467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教育部災害調查報告建議：</a:t>
            </a:r>
            <a:endParaRPr lang="en-US" altLang="zh-TW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33400" indent="-533400" eaLnBrk="1" hangingPunct="1">
              <a:spcBef>
                <a:spcPts val="600"/>
              </a:spcBef>
              <a:defRPr/>
            </a:pP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實驗操作前要求操作人員須研續相關文獻報告、工作安全分析等風險評估作業，確實</a:t>
            </a:r>
            <a:r>
              <a:rPr lang="zh-TW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瞭解實驗作業程序與應有危害預防措施。</a:t>
            </a:r>
          </a:p>
          <a:p>
            <a:pPr marL="533400" indent="-533400" eaLnBrk="1" hangingPunct="1">
              <a:spcBef>
                <a:spcPts val="600"/>
              </a:spcBef>
              <a:defRPr/>
            </a:pP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操作具有爆炸性之潛在危害實驗，須有明確操作流程及防護設備，並應</a:t>
            </a:r>
            <a:r>
              <a:rPr lang="zh-TW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禁止無關人員進入實驗區與警告提示。</a:t>
            </a:r>
          </a:p>
          <a:p>
            <a:pPr marL="533400" indent="-533400" eaLnBrk="1" hangingPunct="1">
              <a:spcBef>
                <a:spcPts val="600"/>
              </a:spcBef>
              <a:defRPr/>
            </a:pP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列入實驗場所新進人員教育訓練教案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另</a:t>
            </a:r>
            <a:r>
              <a:rPr lang="zh-TW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對顯著風險之場所列管並加強輔導作業。 </a:t>
            </a:r>
          </a:p>
          <a:p>
            <a:pPr marL="533400" indent="-533400" eaLnBrk="1" hangingPunct="1">
              <a:spcBef>
                <a:spcPts val="600"/>
              </a:spcBef>
              <a:defRPr/>
            </a:pP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對顯著風險之實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試</a:t>
            </a:r>
            <a:r>
              <a:rPr lang="en-US" altLang="zh-TW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驗場所，依研究需求不定期評估其潛在危害，適時修訂該</a:t>
            </a:r>
            <a:r>
              <a:rPr lang="zh-TW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實驗場所之勞工安全衛生工作守則，要求實驗操作人員確實遵守。</a:t>
            </a: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361F831E-8779-4844-B301-FF7CBAC20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75" y="382946"/>
            <a:ext cx="1907600" cy="3218135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C040A3BB-2621-4531-8784-CC18EA5D6F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14" y="2030244"/>
            <a:ext cx="2774086" cy="1849390"/>
          </a:xfrm>
          <a:prstGeom prst="rect">
            <a:avLst/>
          </a:prstGeom>
        </p:spPr>
      </p:pic>
      <p:sp>
        <p:nvSpPr>
          <p:cNvPr id="23" name="Rectangle 23"/>
          <p:cNvSpPr/>
          <p:nvPr/>
        </p:nvSpPr>
        <p:spPr>
          <a:xfrm>
            <a:off x="7357788" y="995675"/>
            <a:ext cx="2988858" cy="3108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校方表示，初步了解爆炸原因為化學實驗室</a:t>
            </a:r>
            <a:r>
              <a:rPr lang="zh-TW" altLang="en-US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瓦斯鋼瓶暖機氣爆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，幸好當時儀器室內沒有人，因此無人傷亡。</a:t>
            </a:r>
            <a:endParaRPr lang="en-US" altLang="zh-TW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理學院院長李茂榮表示，助教中午進入實驗室，為下午上課測試飲料鈉含量的火焰光度計暖機，離開後不久實驗室就炸了，爆炸威力之強烈，連</a:t>
            </a:r>
            <a:r>
              <a:rPr lang="zh-TW" altLang="en-US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冷氣機都從高處墜落地面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目擊的臧同學用手機拍下照片，表示大樓不斷冒出黑煙，二樓實驗室有兩扇窗戶碎裂，</a:t>
            </a:r>
            <a:r>
              <a:rPr lang="zh-TW" altLang="en-US" sz="1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當下爆炸的巨大威力造成整棟大樓搖晃</a:t>
            </a:r>
            <a:r>
              <a:rPr lang="zh-TW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，「大家以為發生地震，嚇得衝出室外！」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3E19B7D-187B-41D9-8C77-8191866F48F7}"/>
              </a:ext>
            </a:extLst>
          </p:cNvPr>
          <p:cNvSpPr/>
          <p:nvPr/>
        </p:nvSpPr>
        <p:spPr>
          <a:xfrm>
            <a:off x="10253975" y="2872494"/>
            <a:ext cx="2002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2015/04/30 </a:t>
            </a:r>
            <a:r>
              <a:rPr lang="zh-TW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綜合報導</a:t>
            </a:r>
            <a:endParaRPr lang="en-US" altLang="zh-TW" sz="14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4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中華電視新聞 </a:t>
            </a:r>
          </a:p>
        </p:txBody>
      </p:sp>
      <p:sp>
        <p:nvSpPr>
          <p:cNvPr id="48" name="投影片編號版面配置區 47">
            <a:extLst>
              <a:ext uri="{FF2B5EF4-FFF2-40B4-BE49-F238E27FC236}">
                <a16:creationId xmlns:a16="http://schemas.microsoft.com/office/drawing/2014/main" id="{EE352E8C-B5B4-41FD-8AF6-931E76BF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0775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1213232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" y="0"/>
            <a:ext cx="12192001" cy="68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5"/>
          <p:cNvSpPr/>
          <p:nvPr/>
        </p:nvSpPr>
        <p:spPr>
          <a:xfrm>
            <a:off x="9976569" y="6493142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" fmla="*/ 55821 w 982405"/>
              <a:gd name="connsiteY0" fmla="*/ 0 h 144680"/>
              <a:gd name="connsiteX1" fmla="*/ 982405 w 982405"/>
              <a:gd name="connsiteY1" fmla="*/ 0 h 144680"/>
              <a:gd name="connsiteX2" fmla="*/ 982405 w 982405"/>
              <a:gd name="connsiteY2" fmla="*/ 118098 h 144680"/>
              <a:gd name="connsiteX3" fmla="*/ 0 w 982405"/>
              <a:gd name="connsiteY3" fmla="*/ 144680 h 144680"/>
              <a:gd name="connsiteX4" fmla="*/ 55821 w 982405"/>
              <a:gd name="connsiteY4" fmla="*/ 0 h 144680"/>
              <a:gd name="connsiteX0" fmla="*/ 55821 w 998354"/>
              <a:gd name="connsiteY0" fmla="*/ 0 h 147338"/>
              <a:gd name="connsiteX1" fmla="*/ 982405 w 998354"/>
              <a:gd name="connsiteY1" fmla="*/ 0 h 147338"/>
              <a:gd name="connsiteX2" fmla="*/ 998354 w 998354"/>
              <a:gd name="connsiteY2" fmla="*/ 147338 h 147338"/>
              <a:gd name="connsiteX3" fmla="*/ 0 w 998354"/>
              <a:gd name="connsiteY3" fmla="*/ 144680 h 147338"/>
              <a:gd name="connsiteX4" fmla="*/ 55821 w 998354"/>
              <a:gd name="connsiteY4" fmla="*/ 0 h 147338"/>
              <a:gd name="connsiteX0" fmla="*/ 84307 w 1026840"/>
              <a:gd name="connsiteY0" fmla="*/ 0 h 150534"/>
              <a:gd name="connsiteX1" fmla="*/ 1010891 w 1026840"/>
              <a:gd name="connsiteY1" fmla="*/ 0 h 150534"/>
              <a:gd name="connsiteX2" fmla="*/ 1026840 w 1026840"/>
              <a:gd name="connsiteY2" fmla="*/ 147338 h 150534"/>
              <a:gd name="connsiteX3" fmla="*/ 0 w 1026840"/>
              <a:gd name="connsiteY3" fmla="*/ 150534 h 150534"/>
              <a:gd name="connsiteX4" fmla="*/ 84307 w 1026840"/>
              <a:gd name="connsiteY4" fmla="*/ 0 h 150534"/>
              <a:gd name="connsiteX0" fmla="*/ 84307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84307 w 1021143"/>
              <a:gd name="connsiteY4" fmla="*/ 0 h 153193"/>
              <a:gd name="connsiteX0" fmla="*/ 92853 w 1021143"/>
              <a:gd name="connsiteY0" fmla="*/ 0 h 153193"/>
              <a:gd name="connsiteX1" fmla="*/ 1010891 w 1021143"/>
              <a:gd name="connsiteY1" fmla="*/ 0 h 153193"/>
              <a:gd name="connsiteX2" fmla="*/ 1021143 w 1021143"/>
              <a:gd name="connsiteY2" fmla="*/ 153193 h 153193"/>
              <a:gd name="connsiteX3" fmla="*/ 0 w 1021143"/>
              <a:gd name="connsiteY3" fmla="*/ 150534 h 153193"/>
              <a:gd name="connsiteX4" fmla="*/ 92853 w 1021143"/>
              <a:gd name="connsiteY4" fmla="*/ 0 h 153193"/>
              <a:gd name="connsiteX0" fmla="*/ 90004 w 1018294"/>
              <a:gd name="connsiteY0" fmla="*/ 0 h 153193"/>
              <a:gd name="connsiteX1" fmla="*/ 1008042 w 1018294"/>
              <a:gd name="connsiteY1" fmla="*/ 0 h 153193"/>
              <a:gd name="connsiteX2" fmla="*/ 1018294 w 1018294"/>
              <a:gd name="connsiteY2" fmla="*/ 153193 h 153193"/>
              <a:gd name="connsiteX3" fmla="*/ 0 w 1018294"/>
              <a:gd name="connsiteY3" fmla="*/ 142728 h 153193"/>
              <a:gd name="connsiteX4" fmla="*/ 90004 w 1018294"/>
              <a:gd name="connsiteY4" fmla="*/ 0 h 1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982638" y="188640"/>
            <a:ext cx="2274838" cy="3770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引以借鏡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校內案例</a:t>
            </a:r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38"/>
          <p:cNvSpPr/>
          <p:nvPr/>
        </p:nvSpPr>
        <p:spPr>
          <a:xfrm>
            <a:off x="-385514" y="188640"/>
            <a:ext cx="1321614" cy="417113"/>
          </a:xfrm>
          <a:custGeom>
            <a:avLst/>
            <a:gdLst>
              <a:gd name="connsiteX0" fmla="*/ 0 w 7234098"/>
              <a:gd name="connsiteY0" fmla="*/ 0 h 2494550"/>
              <a:gd name="connsiteX1" fmla="*/ 7234098 w 7234098"/>
              <a:gd name="connsiteY1" fmla="*/ 0 h 2494550"/>
              <a:gd name="connsiteX2" fmla="*/ 7234098 w 7234098"/>
              <a:gd name="connsiteY2" fmla="*/ 2494550 h 2494550"/>
              <a:gd name="connsiteX3" fmla="*/ 0 w 7234098"/>
              <a:gd name="connsiteY3" fmla="*/ 2494550 h 2494550"/>
              <a:gd name="connsiteX4" fmla="*/ 0 w 7234098"/>
              <a:gd name="connsiteY4" fmla="*/ 0 h 2494550"/>
              <a:gd name="connsiteX0" fmla="*/ 0 w 7909959"/>
              <a:gd name="connsiteY0" fmla="*/ 13252 h 2507802"/>
              <a:gd name="connsiteX1" fmla="*/ 7909959 w 7909959"/>
              <a:gd name="connsiteY1" fmla="*/ 0 h 2507802"/>
              <a:gd name="connsiteX2" fmla="*/ 7234098 w 7909959"/>
              <a:gd name="connsiteY2" fmla="*/ 2507802 h 2507802"/>
              <a:gd name="connsiteX3" fmla="*/ 0 w 7909959"/>
              <a:gd name="connsiteY3" fmla="*/ 2507802 h 2507802"/>
              <a:gd name="connsiteX4" fmla="*/ 0 w 7909959"/>
              <a:gd name="connsiteY4" fmla="*/ 13252 h 2507802"/>
              <a:gd name="connsiteX0" fmla="*/ 0 w 7903924"/>
              <a:gd name="connsiteY0" fmla="*/ 0 h 2494550"/>
              <a:gd name="connsiteX1" fmla="*/ 7903924 w 7903924"/>
              <a:gd name="connsiteY1" fmla="*/ 1837 h 2494550"/>
              <a:gd name="connsiteX2" fmla="*/ 7234098 w 7903924"/>
              <a:gd name="connsiteY2" fmla="*/ 2494550 h 2494550"/>
              <a:gd name="connsiteX3" fmla="*/ 0 w 7903924"/>
              <a:gd name="connsiteY3" fmla="*/ 2494550 h 2494550"/>
              <a:gd name="connsiteX4" fmla="*/ 0 w 7903924"/>
              <a:gd name="connsiteY4" fmla="*/ 0 h 249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924" h="2494550">
                <a:moveTo>
                  <a:pt x="0" y="0"/>
                </a:moveTo>
                <a:lnTo>
                  <a:pt x="7903924" y="1837"/>
                </a:lnTo>
                <a:lnTo>
                  <a:pt x="7234098" y="2494550"/>
                </a:lnTo>
                <a:lnTo>
                  <a:pt x="0" y="2494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F4E0B25F-1046-42E9-B433-0D0542DA045C}"/>
              </a:ext>
            </a:extLst>
          </p:cNvPr>
          <p:cNvGrpSpPr/>
          <p:nvPr/>
        </p:nvGrpSpPr>
        <p:grpSpPr>
          <a:xfrm>
            <a:off x="6579277" y="905425"/>
            <a:ext cx="983263" cy="1004200"/>
            <a:chOff x="6096000" y="1597800"/>
            <a:chExt cx="651909" cy="651909"/>
          </a:xfrm>
        </p:grpSpPr>
        <p:sp>
          <p:nvSpPr>
            <p:cNvPr id="10" name="Oval 4"/>
            <p:cNvSpPr/>
            <p:nvPr/>
          </p:nvSpPr>
          <p:spPr>
            <a:xfrm>
              <a:off x="6156141" y="1660493"/>
              <a:ext cx="531628" cy="53162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</a:rPr>
                <a:t>2015/12/23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Arc 5"/>
            <p:cNvSpPr/>
            <p:nvPr/>
          </p:nvSpPr>
          <p:spPr>
            <a:xfrm>
              <a:off x="6096000" y="1597800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8"/>
          <p:cNvSpPr/>
          <p:nvPr/>
        </p:nvSpPr>
        <p:spPr>
          <a:xfrm>
            <a:off x="1219200" y="4419011"/>
            <a:ext cx="818707" cy="8187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chemeClr val="bg1">
                    <a:lumMod val="95000"/>
                  </a:schemeClr>
                </a:solidFill>
              </a:rPr>
              <a:t>2015/09/23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926EE21-326F-44AA-BDDE-8843245F30DF}"/>
              </a:ext>
            </a:extLst>
          </p:cNvPr>
          <p:cNvGrpSpPr/>
          <p:nvPr/>
        </p:nvGrpSpPr>
        <p:grpSpPr>
          <a:xfrm>
            <a:off x="2296194" y="2242088"/>
            <a:ext cx="941832" cy="941832"/>
            <a:chOff x="2394560" y="2646936"/>
            <a:chExt cx="941832" cy="941832"/>
          </a:xfrm>
        </p:grpSpPr>
        <p:sp>
          <p:nvSpPr>
            <p:cNvPr id="13" name="Oval 7"/>
            <p:cNvSpPr/>
            <p:nvPr/>
          </p:nvSpPr>
          <p:spPr>
            <a:xfrm>
              <a:off x="2456123" y="2708499"/>
              <a:ext cx="818707" cy="8187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bg1">
                      <a:lumMod val="95000"/>
                    </a:schemeClr>
                  </a:solidFill>
                </a:rPr>
                <a:t>2015/10/21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Arc 11"/>
            <p:cNvSpPr/>
            <p:nvPr/>
          </p:nvSpPr>
          <p:spPr>
            <a:xfrm>
              <a:off x="2394560" y="2646936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1881" y="383679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動物科學系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羊舍失火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5286" y="380188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環境工程系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實驗室火災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cxnSp>
        <p:nvCxnSpPr>
          <p:cNvPr id="28" name="Curved Connector 30"/>
          <p:cNvCxnSpPr>
            <a:cxnSpLocks/>
          </p:cNvCxnSpPr>
          <p:nvPr/>
        </p:nvCxnSpPr>
        <p:spPr>
          <a:xfrm rot="5400000" flipH="1" flipV="1">
            <a:off x="1657243" y="3647034"/>
            <a:ext cx="1482694" cy="73704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圖片 36">
            <a:extLst>
              <a:ext uri="{FF2B5EF4-FFF2-40B4-BE49-F238E27FC236}">
                <a16:creationId xmlns:a16="http://schemas.microsoft.com/office/drawing/2014/main" id="{154B4933-05C8-4E4D-A965-1D9295EE4A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0"/>
          <a:stretch/>
        </p:blipFill>
        <p:spPr>
          <a:xfrm>
            <a:off x="3223602" y="565606"/>
            <a:ext cx="3042044" cy="3177080"/>
          </a:xfrm>
          <a:prstGeom prst="rect">
            <a:avLst/>
          </a:prstGeom>
        </p:spPr>
      </p:pic>
      <p:pic>
        <p:nvPicPr>
          <p:cNvPr id="31" name="內容版面配置區 7">
            <a:extLst>
              <a:ext uri="{FF2B5EF4-FFF2-40B4-BE49-F238E27FC236}">
                <a16:creationId xmlns:a16="http://schemas.microsoft.com/office/drawing/2014/main" id="{36A8A951-01AC-4249-9683-910CE1C9E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76" y="4261053"/>
            <a:ext cx="3849638" cy="2166365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9BD0E903-E710-4636-ACA7-B786B5C98C2F}"/>
              </a:ext>
            </a:extLst>
          </p:cNvPr>
          <p:cNvSpPr txBox="1"/>
          <p:nvPr/>
        </p:nvSpPr>
        <p:spPr>
          <a:xfrm>
            <a:off x="227312" y="5492051"/>
            <a:ext cx="217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調查原因</a:t>
            </a:r>
            <a:r>
              <a:rPr lang="en-US" altLang="zh-TW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疑似線路老舊，造成電線走火引發火災</a:t>
            </a:r>
            <a:r>
              <a:rPr lang="zh-TW" altLang="zh-TW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TW" altLang="en-US" sz="1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E10763A-AE31-4A8B-AFA7-AA4F5798562C}"/>
              </a:ext>
            </a:extLst>
          </p:cNvPr>
          <p:cNvSpPr txBox="1"/>
          <p:nvPr/>
        </p:nvSpPr>
        <p:spPr>
          <a:xfrm>
            <a:off x="3270469" y="2781309"/>
            <a:ext cx="3557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檢討改進</a:t>
            </a:r>
            <a:r>
              <a:rPr lang="en-US" altLang="zh-TW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1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同學未依照標準作業程序施作，已請指導老師加強教育訓練部分，並將操作步驟詳細列出後公布。</a:t>
            </a:r>
            <a:endParaRPr lang="en-US" altLang="zh-TW" sz="1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Freeform 31"/>
          <p:cNvSpPr/>
          <p:nvPr/>
        </p:nvSpPr>
        <p:spPr>
          <a:xfrm>
            <a:off x="3221665" y="1340768"/>
            <a:ext cx="3357612" cy="1431527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6487" y="1695547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電機工程系</a:t>
            </a: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</a:t>
            </a:r>
            <a:r>
              <a:rPr lang="zh-TW" altLang="en-US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學生電灼傷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866AD98-B3A0-4F44-8EFD-46AE01524A43}"/>
              </a:ext>
            </a:extLst>
          </p:cNvPr>
          <p:cNvSpPr/>
          <p:nvPr/>
        </p:nvSpPr>
        <p:spPr>
          <a:xfrm>
            <a:off x="7607374" y="5508374"/>
            <a:ext cx="3210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調查原因</a:t>
            </a:r>
            <a:r>
              <a:rPr lang="en-US" altLang="zh-TW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r>
              <a:rPr lang="zh-TW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疑似桌上型小型攪拌器設備老舊，導致電線走火而引發火災。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F9FB8B9D-10D6-410A-9925-305B331BF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12" y="3155647"/>
            <a:ext cx="3288365" cy="2466274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D94A1029-CD08-4686-BFEB-D275FFC5C5BE}"/>
              </a:ext>
            </a:extLst>
          </p:cNvPr>
          <p:cNvSpPr/>
          <p:nvPr/>
        </p:nvSpPr>
        <p:spPr>
          <a:xfrm>
            <a:off x="7641888" y="941503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中興大學實驗室清晨火警 無人傷亡</a:t>
            </a:r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中興大學的土木環工大樓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樓實驗室，今天清晨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點突然傳出火警，校警發現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樓冒出火光後立即通報消防局，經大里、中區、大誠消防分隊出動消防車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輛、消防人員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32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人前往搶救，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點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分撲滅火勢，幸無人傷亡。</a:t>
            </a:r>
            <a:endParaRPr lang="en-US" altLang="zh-TW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經清查損失，主要是</a:t>
            </a:r>
            <a:r>
              <a:rPr lang="zh-TW" altLang="en-US" sz="1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實驗桌上的設備燒毀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，損失約</a:t>
            </a:r>
            <a:r>
              <a:rPr lang="en-US" altLang="zh-TW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TW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萬元，至於火災是否與設備老舊有關，確實起火原因必須等消防局鑑定火場後釐清。</a:t>
            </a:r>
          </a:p>
        </p:txBody>
      </p:sp>
      <p:pic>
        <p:nvPicPr>
          <p:cNvPr id="47" name="內容版面配置區 3">
            <a:extLst>
              <a:ext uri="{FF2B5EF4-FFF2-40B4-BE49-F238E27FC236}">
                <a16:creationId xmlns:a16="http://schemas.microsoft.com/office/drawing/2014/main" id="{843C935F-B0EC-4FBA-98F1-B5A148AB8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67" y="3508694"/>
            <a:ext cx="2561872" cy="1921404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9A1E62A4-4074-4028-BCEB-2AE3B0350A10}"/>
              </a:ext>
            </a:extLst>
          </p:cNvPr>
          <p:cNvSpPr/>
          <p:nvPr/>
        </p:nvSpPr>
        <p:spPr>
          <a:xfrm>
            <a:off x="9693808" y="5353551"/>
            <a:ext cx="2064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2015</a:t>
            </a:r>
            <a:r>
              <a:rPr lang="zh-TW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</a:t>
            </a:r>
            <a:r>
              <a:rPr lang="zh-TW" altLang="en-US" sz="1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中時即時</a:t>
            </a:r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0B156ACE-EEC3-45A6-B095-176F4D72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C277-0F5F-4CFE-A345-BA92287D49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83704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1623</Words>
  <Application>Microsoft Office PowerPoint</Application>
  <PresentationFormat>自訂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Impact MT Std</vt:lpstr>
      <vt:lpstr>Microsoft JhengHei UI</vt:lpstr>
      <vt:lpstr>微软雅黑</vt:lpstr>
      <vt:lpstr>微软雅黑</vt:lpstr>
      <vt:lpstr>Open Sans</vt:lpstr>
      <vt:lpstr>宋体</vt:lpstr>
      <vt:lpstr>微軟正黑體</vt:lpstr>
      <vt:lpstr>新細明體</vt:lpstr>
      <vt:lpstr>Arial</vt:lpstr>
      <vt:lpstr>Calibri</vt:lpstr>
      <vt:lpstr>Franklin Gothic Medium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35</cp:revision>
  <dcterms:created xsi:type="dcterms:W3CDTF">2016-05-04T11:42:25Z</dcterms:created>
  <dcterms:modified xsi:type="dcterms:W3CDTF">2021-02-16T04:50:55Z</dcterms:modified>
</cp:coreProperties>
</file>