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1"/>
  </p:notesMasterIdLst>
  <p:handoutMasterIdLst>
    <p:handoutMasterId r:id="rId42"/>
  </p:handoutMasterIdLst>
  <p:sldIdLst>
    <p:sldId id="347" r:id="rId2"/>
    <p:sldId id="266" r:id="rId3"/>
    <p:sldId id="295" r:id="rId4"/>
    <p:sldId id="349" r:id="rId5"/>
    <p:sldId id="340" r:id="rId6"/>
    <p:sldId id="350" r:id="rId7"/>
    <p:sldId id="352" r:id="rId8"/>
    <p:sldId id="376" r:id="rId9"/>
    <p:sldId id="378" r:id="rId10"/>
    <p:sldId id="377" r:id="rId11"/>
    <p:sldId id="379" r:id="rId12"/>
    <p:sldId id="380" r:id="rId13"/>
    <p:sldId id="356" r:id="rId14"/>
    <p:sldId id="357" r:id="rId15"/>
    <p:sldId id="359" r:id="rId16"/>
    <p:sldId id="360" r:id="rId17"/>
    <p:sldId id="388" r:id="rId18"/>
    <p:sldId id="384" r:id="rId19"/>
    <p:sldId id="389" r:id="rId20"/>
    <p:sldId id="391" r:id="rId21"/>
    <p:sldId id="354" r:id="rId22"/>
    <p:sldId id="355" r:id="rId23"/>
    <p:sldId id="334" r:id="rId24"/>
    <p:sldId id="324" r:id="rId25"/>
    <p:sldId id="364" r:id="rId26"/>
    <p:sldId id="365" r:id="rId27"/>
    <p:sldId id="366" r:id="rId28"/>
    <p:sldId id="367" r:id="rId29"/>
    <p:sldId id="372" r:id="rId30"/>
    <p:sldId id="390" r:id="rId31"/>
    <p:sldId id="328" r:id="rId32"/>
    <p:sldId id="326" r:id="rId33"/>
    <p:sldId id="327" r:id="rId34"/>
    <p:sldId id="325" r:id="rId35"/>
    <p:sldId id="399" r:id="rId36"/>
    <p:sldId id="329" r:id="rId37"/>
    <p:sldId id="330" r:id="rId38"/>
    <p:sldId id="331" r:id="rId39"/>
    <p:sldId id="321" r:id="rId40"/>
  </p:sldIdLst>
  <p:sldSz cx="12190413" cy="6859588"/>
  <p:notesSz cx="7099300" cy="10234613"/>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FF9900"/>
    <a:srgbClr val="006600"/>
    <a:srgbClr val="EDC9D3"/>
    <a:srgbClr val="DEF8CC"/>
    <a:srgbClr val="009999"/>
    <a:srgbClr val="CC6600"/>
    <a:srgbClr val="CCFFFF"/>
    <a:srgbClr val="D8E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2892" autoAdjust="0"/>
  </p:normalViewPr>
  <p:slideViewPr>
    <p:cSldViewPr snapToGrid="0" showGuides="1">
      <p:cViewPr varScale="1">
        <p:scale>
          <a:sx n="80" d="100"/>
          <a:sy n="80" d="100"/>
        </p:scale>
        <p:origin x="917" y="77"/>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88"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F0EBC-8340-41FD-8D48-221C63F70EB0}" type="doc">
      <dgm:prSet loTypeId="urn:microsoft.com/office/officeart/2005/8/layout/chevron1" loCatId="process" qsTypeId="urn:microsoft.com/office/officeart/2005/8/quickstyle/3d2" qsCatId="3D" csTypeId="urn:microsoft.com/office/officeart/2005/8/colors/colorful1" csCatId="colorful" phldr="1"/>
      <dgm:spPr/>
      <dgm:t>
        <a:bodyPr/>
        <a:lstStyle/>
        <a:p>
          <a:endParaRPr lang="zh-TW" altLang="en-US"/>
        </a:p>
      </dgm:t>
    </dgm:pt>
    <dgm:pt modelId="{F5D57A4D-63BB-403A-974A-52BCDB9369B4}">
      <dgm:prSet custT="1"/>
      <dgm:spPr/>
      <dgm:t>
        <a:bodyPr/>
        <a:lstStyle/>
        <a:p>
          <a:pPr rtl="0"/>
          <a:r>
            <a:rPr kumimoji="1" lang="zh-TW" sz="2400" b="0" u="none" dirty="0">
              <a:latin typeface="華康正顏楷體W5" panose="03000509000000000000" pitchFamily="65" charset="-120"/>
              <a:ea typeface="華康正顏楷體W5" panose="03000509000000000000" pitchFamily="65" charset="-120"/>
            </a:rPr>
            <a:t>成立於民國</a:t>
          </a:r>
          <a:r>
            <a:rPr kumimoji="1" lang="en-US" sz="2400" b="0" u="none" dirty="0">
              <a:latin typeface="華康正顏楷體W5" panose="03000509000000000000" pitchFamily="65" charset="-120"/>
              <a:ea typeface="華康正顏楷體W5" panose="03000509000000000000" pitchFamily="65" charset="-120"/>
            </a:rPr>
            <a:t>87</a:t>
          </a:r>
          <a:r>
            <a:rPr kumimoji="1" lang="zh-TW" sz="2400" b="0" u="none" dirty="0">
              <a:latin typeface="華康正顏楷體W5" panose="03000509000000000000" pitchFamily="65" charset="-120"/>
              <a:ea typeface="華康正顏楷體W5" panose="03000509000000000000" pitchFamily="65" charset="-120"/>
            </a:rPr>
            <a:t>年，負責推動校務發展及校務研究、學術發展及交流合作、研究計畫行政協助及貴重儀器管理服務等業務。</a:t>
          </a:r>
          <a:endParaRPr lang="zh-TW" sz="2400" b="0" u="none" dirty="0">
            <a:latin typeface="華康正顏楷體W5" panose="03000509000000000000" pitchFamily="65" charset="-120"/>
            <a:ea typeface="華康正顏楷體W5" panose="03000509000000000000" pitchFamily="65" charset="-120"/>
          </a:endParaRPr>
        </a:p>
      </dgm:t>
    </dgm:pt>
    <dgm:pt modelId="{D75F81F8-B3D9-4CC6-A36D-7AD80068E52A}" type="parTrans" cxnId="{7ECA0A01-BD9F-4F3C-9AEA-5981D11D2607}">
      <dgm:prSet/>
      <dgm:spPr/>
      <dgm:t>
        <a:bodyPr/>
        <a:lstStyle/>
        <a:p>
          <a:endParaRPr lang="zh-TW" altLang="en-US"/>
        </a:p>
      </dgm:t>
    </dgm:pt>
    <dgm:pt modelId="{EF54CF49-832A-4EAD-9770-539C67FB131A}" type="sibTrans" cxnId="{7ECA0A01-BD9F-4F3C-9AEA-5981D11D2607}">
      <dgm:prSet/>
      <dgm:spPr/>
      <dgm:t>
        <a:bodyPr/>
        <a:lstStyle/>
        <a:p>
          <a:endParaRPr lang="zh-TW" altLang="en-US"/>
        </a:p>
      </dgm:t>
    </dgm:pt>
    <dgm:pt modelId="{F3BA519E-6D50-4CE1-AB88-461A26AAC49F}" type="pres">
      <dgm:prSet presAssocID="{74CF0EBC-8340-41FD-8D48-221C63F70EB0}" presName="Name0" presStyleCnt="0">
        <dgm:presLayoutVars>
          <dgm:dir/>
          <dgm:animLvl val="lvl"/>
          <dgm:resizeHandles val="exact"/>
        </dgm:presLayoutVars>
      </dgm:prSet>
      <dgm:spPr/>
    </dgm:pt>
    <dgm:pt modelId="{5B919B43-3A55-4805-8827-937B9627AA10}" type="pres">
      <dgm:prSet presAssocID="{F5D57A4D-63BB-403A-974A-52BCDB9369B4}" presName="parTxOnly" presStyleLbl="node1" presStyleIdx="0" presStyleCnt="1" custScaleY="58662" custLinFactNeighborX="-484" custLinFactNeighborY="-7196">
        <dgm:presLayoutVars>
          <dgm:chMax val="0"/>
          <dgm:chPref val="0"/>
          <dgm:bulletEnabled val="1"/>
        </dgm:presLayoutVars>
      </dgm:prSet>
      <dgm:spPr/>
    </dgm:pt>
  </dgm:ptLst>
  <dgm:cxnLst>
    <dgm:cxn modelId="{7ECA0A01-BD9F-4F3C-9AEA-5981D11D2607}" srcId="{74CF0EBC-8340-41FD-8D48-221C63F70EB0}" destId="{F5D57A4D-63BB-403A-974A-52BCDB9369B4}" srcOrd="0" destOrd="0" parTransId="{D75F81F8-B3D9-4CC6-A36D-7AD80068E52A}" sibTransId="{EF54CF49-832A-4EAD-9770-539C67FB131A}"/>
    <dgm:cxn modelId="{4DE23E5C-27B8-4296-B435-60FC250AAB9C}" type="presOf" srcId="{F5D57A4D-63BB-403A-974A-52BCDB9369B4}" destId="{5B919B43-3A55-4805-8827-937B9627AA10}" srcOrd="0" destOrd="0" presId="urn:microsoft.com/office/officeart/2005/8/layout/chevron1"/>
    <dgm:cxn modelId="{58EE94B4-7E51-4BB1-B3A7-B8CAF5B50C72}" type="presOf" srcId="{74CF0EBC-8340-41FD-8D48-221C63F70EB0}" destId="{F3BA519E-6D50-4CE1-AB88-461A26AAC49F}" srcOrd="0" destOrd="0" presId="urn:microsoft.com/office/officeart/2005/8/layout/chevron1"/>
    <dgm:cxn modelId="{B474C2C5-D11B-404B-BB6C-2122B082DB39}" type="presParOf" srcId="{F3BA519E-6D50-4CE1-AB88-461A26AAC49F}" destId="{5B919B43-3A55-4805-8827-937B9627AA10}"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D9DAA-8B3D-42B2-9C00-13592FDED0AF}" type="doc">
      <dgm:prSet loTypeId="urn:microsoft.com/office/officeart/2008/layout/NameandTitleOrganizationalChart" loCatId="hierarchy" qsTypeId="urn:microsoft.com/office/officeart/2005/8/quickstyle/simple1" qsCatId="simple" csTypeId="urn:microsoft.com/office/officeart/2005/8/colors/colorful4" csCatId="colorful" phldr="1"/>
      <dgm:spPr/>
      <dgm:t>
        <a:bodyPr/>
        <a:lstStyle/>
        <a:p>
          <a:endParaRPr lang="zh-TW" altLang="en-US"/>
        </a:p>
      </dgm:t>
    </dgm:pt>
    <dgm:pt modelId="{D4AE47E1-EA9F-4C6C-894D-B08EC45DEB18}" type="asst">
      <dgm:prSet phldrT="[文字]" custT="1"/>
      <dgm:spPr/>
      <dgm:t>
        <a:bodyPr/>
        <a:lstStyle/>
        <a:p>
          <a:r>
            <a:rPr lang="zh-TW" altLang="en-US" sz="2800" dirty="0">
              <a:latin typeface="華康正顏楷體W5" panose="03000509000000000000" pitchFamily="65" charset="-120"/>
              <a:ea typeface="華康正顏楷體W5" panose="03000509000000000000" pitchFamily="65" charset="-120"/>
            </a:rPr>
            <a:t>研發會議</a:t>
          </a:r>
        </a:p>
      </dgm:t>
    </dgm:pt>
    <dgm:pt modelId="{7629F395-A476-49C6-A24C-B1B25CE88CDE}" type="parTrans" cxnId="{82418F0B-1A3C-4F74-805D-DF86ED8E4D51}">
      <dgm:prSet/>
      <dgm:spPr/>
      <dgm:t>
        <a:bodyPr/>
        <a:lstStyle/>
        <a:p>
          <a:endParaRPr lang="zh-TW" altLang="en-US" sz="2000"/>
        </a:p>
      </dgm:t>
    </dgm:pt>
    <dgm:pt modelId="{2677544E-6E17-4EC9-91EB-0A23704B701D}" type="sibTrans" cxnId="{82418F0B-1A3C-4F74-805D-DF86ED8E4D51}">
      <dgm:prSet custT="1"/>
      <dgm:spPr/>
      <dgm:t>
        <a:bodyPr/>
        <a:lstStyle/>
        <a:p>
          <a:pPr algn="ctr"/>
          <a:r>
            <a:rPr lang="en-US" altLang="en-US" sz="2000" dirty="0">
              <a:latin typeface="華康正顏楷體W5" panose="03000509000000000000" pitchFamily="65" charset="-120"/>
              <a:ea typeface="華康正顏楷體W5" panose="03000509000000000000" pitchFamily="65" charset="-120"/>
            </a:rPr>
            <a:t>(10</a:t>
          </a:r>
          <a:r>
            <a:rPr lang="zh-TW" altLang="en-US" sz="2000" dirty="0">
              <a:latin typeface="華康正顏楷體W5" panose="03000509000000000000" pitchFamily="65" charset="-120"/>
              <a:ea typeface="華康正顏楷體W5" panose="03000509000000000000" pitchFamily="65" charset="-120"/>
            </a:rPr>
            <a:t>月</a:t>
          </a:r>
          <a:r>
            <a:rPr lang="en-US" altLang="en-US" sz="2000" dirty="0">
              <a:latin typeface="華康正顏楷體W5" panose="03000509000000000000" pitchFamily="65" charset="-120"/>
              <a:ea typeface="華康正顏楷體W5" panose="03000509000000000000" pitchFamily="65" charset="-120"/>
            </a:rPr>
            <a:t>/3</a:t>
          </a:r>
          <a:r>
            <a:rPr lang="zh-TW" altLang="en-US" sz="2000" dirty="0">
              <a:latin typeface="華康正顏楷體W5" panose="03000509000000000000" pitchFamily="65" charset="-120"/>
              <a:ea typeface="華康正顏楷體W5" panose="03000509000000000000" pitchFamily="65" charset="-120"/>
            </a:rPr>
            <a:t>月</a:t>
          </a:r>
          <a:r>
            <a:rPr lang="en-US" altLang="en-US" sz="2000" dirty="0">
              <a:latin typeface="華康正顏楷體W5" panose="03000509000000000000" pitchFamily="65" charset="-120"/>
              <a:ea typeface="華康正顏楷體W5" panose="03000509000000000000" pitchFamily="65" charset="-120"/>
            </a:rPr>
            <a:t>)</a:t>
          </a:r>
          <a:endParaRPr lang="zh-TW" altLang="en-US" sz="2000" dirty="0">
            <a:latin typeface="華康正顏楷體W5" panose="03000509000000000000" pitchFamily="65" charset="-120"/>
            <a:ea typeface="華康正顏楷體W5" panose="03000509000000000000" pitchFamily="65" charset="-120"/>
          </a:endParaRPr>
        </a:p>
      </dgm:t>
    </dgm:pt>
    <dgm:pt modelId="{E03D3B89-4850-4498-8E14-E864915A1490}">
      <dgm:prSet phldrT="[文字]" custT="1"/>
      <dgm:spPr/>
      <dgm:t>
        <a:bodyPr/>
        <a:lstStyle/>
        <a:p>
          <a:pPr>
            <a:lnSpc>
              <a:spcPct val="150000"/>
            </a:lnSpc>
            <a:spcBef>
              <a:spcPts val="1200"/>
            </a:spcBef>
          </a:pPr>
          <a:r>
            <a:rPr lang="zh-TW" altLang="zh-TW" sz="2400" b="1" dirty="0">
              <a:latin typeface="華康正顏楷體W5" panose="03000509000000000000" pitchFamily="65" charset="-120"/>
              <a:ea typeface="華康正顏楷體W5" panose="03000509000000000000" pitchFamily="65" charset="-120"/>
            </a:rPr>
            <a:t>校務發展中心</a:t>
          </a:r>
        </a:p>
      </dgm:t>
    </dgm:pt>
    <dgm:pt modelId="{3F0164DD-E99E-4152-BDD4-174CD8A319AE}" type="parTrans" cxnId="{461879DD-EADC-4202-9478-B7ED6E48C9E9}">
      <dgm:prSet/>
      <dgm:spPr/>
      <dgm:t>
        <a:bodyPr/>
        <a:lstStyle/>
        <a:p>
          <a:endParaRPr lang="zh-TW" altLang="en-US" sz="2000"/>
        </a:p>
      </dgm:t>
    </dgm:pt>
    <dgm:pt modelId="{85FE1D20-BE80-4644-95B1-E2FF79443691}" type="sibTrans" cxnId="{461879DD-EADC-4202-9478-B7ED6E48C9E9}">
      <dgm:prSet custT="1"/>
      <dgm:spPr/>
      <dgm:t>
        <a:bodyPr/>
        <a:lstStyle/>
        <a:p>
          <a:pPr algn="ctr"/>
          <a:r>
            <a:rPr lang="zh-TW" altLang="en-US" sz="2000" u="sng" dirty="0">
              <a:solidFill>
                <a:srgbClr val="FF0066"/>
              </a:solidFill>
              <a:latin typeface="華康正顏楷體W5" panose="03000509000000000000" pitchFamily="65" charset="-120"/>
              <a:ea typeface="華康正顏楷體W5" panose="03000509000000000000" pitchFamily="65" charset="-120"/>
            </a:rPr>
            <a:t>邱明斌主任</a:t>
          </a:r>
        </a:p>
        <a:p>
          <a:pPr algn="ctr"/>
          <a:r>
            <a:rPr lang="zh-TW" altLang="en-US" sz="1800" dirty="0">
              <a:latin typeface="華康正顏楷體W5" panose="03000509000000000000" pitchFamily="65" charset="-120"/>
              <a:ea typeface="華康正顏楷體W5" panose="03000509000000000000" pitchFamily="65" charset="-120"/>
            </a:rPr>
            <a:t>博士級研究員</a:t>
          </a:r>
          <a:r>
            <a:rPr lang="en-US" altLang="en-US" sz="1800" dirty="0">
              <a:latin typeface="華康正顏楷體W5" panose="03000509000000000000" pitchFamily="65" charset="-120"/>
              <a:ea typeface="華康正顏楷體W5" panose="03000509000000000000" pitchFamily="65" charset="-120"/>
            </a:rPr>
            <a:t>1</a:t>
          </a:r>
          <a:r>
            <a:rPr lang="zh-TW" altLang="en-US" sz="1800" dirty="0">
              <a:latin typeface="華康正顏楷體W5" panose="03000509000000000000" pitchFamily="65" charset="-120"/>
              <a:ea typeface="華康正顏楷體W5" panose="03000509000000000000" pitchFamily="65" charset="-120"/>
            </a:rPr>
            <a:t>人</a:t>
          </a:r>
        </a:p>
        <a:p>
          <a:pPr algn="ctr"/>
          <a:r>
            <a:rPr lang="zh-TW" altLang="en-US" sz="1800" dirty="0">
              <a:latin typeface="華康正顏楷體W5" panose="03000509000000000000" pitchFamily="65" charset="-120"/>
              <a:ea typeface="華康正顏楷體W5" panose="03000509000000000000" pitchFamily="65" charset="-120"/>
            </a:rPr>
            <a:t>行政人員</a:t>
          </a:r>
          <a:r>
            <a:rPr lang="en-US" altLang="en-US" sz="1800" dirty="0">
              <a:latin typeface="華康正顏楷體W5" panose="03000509000000000000" pitchFamily="65" charset="-120"/>
              <a:ea typeface="華康正顏楷體W5" panose="03000509000000000000" pitchFamily="65" charset="-120"/>
            </a:rPr>
            <a:t>3</a:t>
          </a:r>
          <a:r>
            <a:rPr lang="zh-TW" altLang="en-US" sz="1800" dirty="0">
              <a:latin typeface="華康正顏楷體W5" panose="03000509000000000000" pitchFamily="65" charset="-120"/>
              <a:ea typeface="華康正顏楷體W5" panose="03000509000000000000" pitchFamily="65" charset="-120"/>
            </a:rPr>
            <a:t>人</a:t>
          </a:r>
          <a:endParaRPr lang="en-US" altLang="zh-TW" sz="1800" dirty="0">
            <a:latin typeface="華康正顏楷體W5" panose="03000509000000000000" pitchFamily="65" charset="-120"/>
            <a:ea typeface="華康正顏楷體W5" panose="03000509000000000000" pitchFamily="65" charset="-120"/>
          </a:endParaRPr>
        </a:p>
        <a:p>
          <a:pPr algn="ctr"/>
          <a:r>
            <a:rPr lang="zh-TW" altLang="en-US" sz="1800" dirty="0">
              <a:latin typeface="華康正顏楷體W5" panose="03000509000000000000" pitchFamily="65" charset="-120"/>
              <a:ea typeface="華康正顏楷體W5" panose="03000509000000000000" pitchFamily="65" charset="-120"/>
            </a:rPr>
            <a:t>專任助理</a:t>
          </a:r>
          <a:r>
            <a:rPr lang="en-US" altLang="zh-TW" sz="1800" dirty="0">
              <a:latin typeface="華康正顏楷體W5" panose="03000509000000000000" pitchFamily="65" charset="-120"/>
              <a:ea typeface="華康正顏楷體W5" panose="03000509000000000000" pitchFamily="65" charset="-120"/>
            </a:rPr>
            <a:t>2</a:t>
          </a:r>
          <a:r>
            <a:rPr lang="zh-TW" altLang="en-US" sz="1800" dirty="0">
              <a:latin typeface="華康正顏楷體W5" panose="03000509000000000000" pitchFamily="65" charset="-120"/>
              <a:ea typeface="華康正顏楷體W5" panose="03000509000000000000" pitchFamily="65" charset="-120"/>
            </a:rPr>
            <a:t>人</a:t>
          </a:r>
        </a:p>
      </dgm:t>
    </dgm:pt>
    <dgm:pt modelId="{2700DFFA-FD7F-418E-84B9-C7901A3ABC40}">
      <dgm:prSet phldrT="[文字]" custT="1"/>
      <dgm:spPr/>
      <dgm:t>
        <a:bodyPr/>
        <a:lstStyle/>
        <a:p>
          <a:pPr>
            <a:lnSpc>
              <a:spcPct val="150000"/>
            </a:lnSpc>
          </a:pPr>
          <a:r>
            <a:rPr lang="zh-TW" altLang="en-US" sz="2400" b="1" dirty="0">
              <a:latin typeface="華康正顏楷體W5" panose="03000509000000000000" pitchFamily="65" charset="-120"/>
              <a:ea typeface="華康正顏楷體W5" panose="03000509000000000000" pitchFamily="65" charset="-120"/>
            </a:rPr>
            <a:t>學術發展組</a:t>
          </a:r>
        </a:p>
      </dgm:t>
    </dgm:pt>
    <dgm:pt modelId="{AFD59784-4332-4A1E-9F94-6309B8511202}" type="parTrans" cxnId="{331E961D-BA67-4CC0-9DAB-E63141EE0D5C}">
      <dgm:prSet/>
      <dgm:spPr/>
      <dgm:t>
        <a:bodyPr/>
        <a:lstStyle/>
        <a:p>
          <a:endParaRPr lang="zh-TW" altLang="en-US" sz="2000"/>
        </a:p>
      </dgm:t>
    </dgm:pt>
    <dgm:pt modelId="{8C8E5234-2E3C-4B39-BFD2-0E7B2345D90F}" type="sibTrans" cxnId="{331E961D-BA67-4CC0-9DAB-E63141EE0D5C}">
      <dgm:prSet custT="1"/>
      <dgm:spPr/>
      <dgm:t>
        <a:bodyPr/>
        <a:lstStyle/>
        <a:p>
          <a:pPr algn="ctr"/>
          <a:r>
            <a:rPr lang="zh-TW" altLang="en-US" sz="2000" u="sng" dirty="0">
              <a:solidFill>
                <a:srgbClr val="FF0066"/>
              </a:solidFill>
              <a:latin typeface="華康正顏楷體W5" panose="03000509000000000000" pitchFamily="65" charset="-120"/>
              <a:ea typeface="華康正顏楷體W5" panose="03000509000000000000" pitchFamily="65" charset="-120"/>
            </a:rPr>
            <a:t>蔣恩沛組長</a:t>
          </a:r>
        </a:p>
        <a:p>
          <a:pPr algn="ctr"/>
          <a:r>
            <a:rPr lang="zh-TW" altLang="en-US" sz="2000" dirty="0">
              <a:latin typeface="華康正顏楷體W5" panose="03000509000000000000" pitchFamily="65" charset="-120"/>
              <a:ea typeface="華康正顏楷體W5" panose="03000509000000000000" pitchFamily="65" charset="-120"/>
            </a:rPr>
            <a:t>行政人員</a:t>
          </a:r>
          <a:r>
            <a:rPr lang="en-US" altLang="en-US" sz="2000" dirty="0">
              <a:latin typeface="華康正顏楷體W5" panose="03000509000000000000" pitchFamily="65" charset="-120"/>
              <a:ea typeface="華康正顏楷體W5" panose="03000509000000000000" pitchFamily="65" charset="-120"/>
            </a:rPr>
            <a:t>4</a:t>
          </a:r>
          <a:r>
            <a:rPr lang="zh-TW" altLang="en-US" sz="2000" dirty="0">
              <a:latin typeface="華康正顏楷體W5" panose="03000509000000000000" pitchFamily="65" charset="-120"/>
              <a:ea typeface="華康正顏楷體W5" panose="03000509000000000000" pitchFamily="65" charset="-120"/>
            </a:rPr>
            <a:t>人</a:t>
          </a:r>
        </a:p>
      </dgm:t>
    </dgm:pt>
    <dgm:pt modelId="{B9361A02-30FC-485C-84BD-E378057D1285}">
      <dgm:prSet phldrT="[文字]" custT="1"/>
      <dgm:spPr/>
      <dgm:t>
        <a:bodyPr/>
        <a:lstStyle/>
        <a:p>
          <a:pPr>
            <a:lnSpc>
              <a:spcPct val="150000"/>
            </a:lnSpc>
          </a:pPr>
          <a:r>
            <a:rPr lang="zh-TW" altLang="en-US" sz="2400" b="1" dirty="0">
              <a:latin typeface="華康正顏楷體W5" panose="03000509000000000000" pitchFamily="65" charset="-120"/>
              <a:ea typeface="華康正顏楷體W5" panose="03000509000000000000" pitchFamily="65" charset="-120"/>
            </a:rPr>
            <a:t>計畫業務組</a:t>
          </a:r>
        </a:p>
      </dgm:t>
    </dgm:pt>
    <dgm:pt modelId="{2445FB7F-BB00-42ED-86A9-973834052662}" type="parTrans" cxnId="{F4074FBA-D15A-4CEA-90CD-F552B301C14C}">
      <dgm:prSet/>
      <dgm:spPr/>
      <dgm:t>
        <a:bodyPr/>
        <a:lstStyle/>
        <a:p>
          <a:endParaRPr lang="zh-TW" altLang="en-US" sz="2000"/>
        </a:p>
      </dgm:t>
    </dgm:pt>
    <dgm:pt modelId="{53F9363A-91BB-42A5-B398-908CB66B5071}" type="sibTrans" cxnId="{F4074FBA-D15A-4CEA-90CD-F552B301C14C}">
      <dgm:prSet custT="1"/>
      <dgm:spPr/>
      <dgm:t>
        <a:bodyPr/>
        <a:lstStyle/>
        <a:p>
          <a:pPr algn="ctr"/>
          <a:r>
            <a:rPr lang="zh-TW" altLang="en-US" sz="2000" u="sng" dirty="0">
              <a:solidFill>
                <a:srgbClr val="FF0066"/>
              </a:solidFill>
              <a:latin typeface="華康正顏楷體W5" panose="03000509000000000000" pitchFamily="65" charset="-120"/>
              <a:ea typeface="華康正顏楷體W5" panose="03000509000000000000" pitchFamily="65" charset="-120"/>
            </a:rPr>
            <a:t>李思禹組長</a:t>
          </a:r>
        </a:p>
        <a:p>
          <a:pPr algn="ctr"/>
          <a:r>
            <a:rPr lang="zh-TW" altLang="en-US" sz="2000" dirty="0">
              <a:latin typeface="華康正顏楷體W5" panose="03000509000000000000" pitchFamily="65" charset="-120"/>
              <a:ea typeface="華康正顏楷體W5" panose="03000509000000000000" pitchFamily="65" charset="-120"/>
            </a:rPr>
            <a:t>行政人員</a:t>
          </a:r>
          <a:r>
            <a:rPr lang="en-US" altLang="en-US" sz="2000" dirty="0">
              <a:latin typeface="華康正顏楷體W5" panose="03000509000000000000" pitchFamily="65" charset="-120"/>
              <a:ea typeface="華康正顏楷體W5" panose="03000509000000000000" pitchFamily="65" charset="-120"/>
            </a:rPr>
            <a:t>5</a:t>
          </a:r>
          <a:r>
            <a:rPr lang="zh-TW" altLang="en-US" sz="2000" dirty="0">
              <a:latin typeface="華康正顏楷體W5" panose="03000509000000000000" pitchFamily="65" charset="-120"/>
              <a:ea typeface="華康正顏楷體W5" panose="03000509000000000000" pitchFamily="65" charset="-120"/>
            </a:rPr>
            <a:t>人</a:t>
          </a:r>
        </a:p>
      </dgm:t>
    </dgm:pt>
    <dgm:pt modelId="{6AD024C6-B08D-4A2E-8A94-19182E6B758B}">
      <dgm:prSet custT="1"/>
      <dgm:spPr/>
      <dgm:t>
        <a:bodyPr/>
        <a:lstStyle/>
        <a:p>
          <a:pPr>
            <a:lnSpc>
              <a:spcPct val="150000"/>
            </a:lnSpc>
          </a:pPr>
          <a:r>
            <a:rPr lang="zh-TW" altLang="en-US" sz="2400" b="1" dirty="0">
              <a:latin typeface="華康正顏楷體W5" panose="03000509000000000000" pitchFamily="65" charset="-120"/>
              <a:ea typeface="華康正顏楷體W5" panose="03000509000000000000" pitchFamily="65" charset="-120"/>
            </a:rPr>
            <a:t>貴重儀器中心</a:t>
          </a:r>
        </a:p>
      </dgm:t>
    </dgm:pt>
    <dgm:pt modelId="{2CD9C474-1D2E-4A7A-85A1-356DA00463A0}" type="parTrans" cxnId="{90972844-8F7A-4ADD-921D-C31BD02CCF82}">
      <dgm:prSet/>
      <dgm:spPr/>
      <dgm:t>
        <a:bodyPr/>
        <a:lstStyle/>
        <a:p>
          <a:endParaRPr lang="zh-TW" altLang="en-US" sz="2000"/>
        </a:p>
      </dgm:t>
    </dgm:pt>
    <dgm:pt modelId="{3789FD9D-DDC2-4825-B7A3-42AF43C7B56C}" type="sibTrans" cxnId="{90972844-8F7A-4ADD-921D-C31BD02CCF82}">
      <dgm:prSet custT="1"/>
      <dgm:spPr/>
      <dgm:t>
        <a:bodyPr/>
        <a:lstStyle/>
        <a:p>
          <a:pPr algn="ctr">
            <a:lnSpc>
              <a:spcPct val="90000"/>
            </a:lnSpc>
          </a:pPr>
          <a:r>
            <a:rPr lang="zh-TW" altLang="en-US" sz="2000" u="sng" dirty="0">
              <a:solidFill>
                <a:srgbClr val="FF0066"/>
              </a:solidFill>
              <a:latin typeface="華康正顏楷體W5" panose="03000509000000000000" pitchFamily="65" charset="-120"/>
              <a:ea typeface="華康正顏楷體W5" panose="03000509000000000000" pitchFamily="65" charset="-120"/>
            </a:rPr>
            <a:t>葉鎮宇主任</a:t>
          </a:r>
        </a:p>
        <a:p>
          <a:pPr algn="ctr">
            <a:lnSpc>
              <a:spcPts val="1200"/>
            </a:lnSpc>
          </a:pPr>
          <a:r>
            <a:rPr lang="zh-TW" altLang="en-US" sz="2000" dirty="0">
              <a:latin typeface="華康正顏楷體W5" panose="03000509000000000000" pitchFamily="65" charset="-120"/>
              <a:ea typeface="華康正顏楷體W5" panose="03000509000000000000" pitchFamily="65" charset="-120"/>
            </a:rPr>
            <a:t>博士級研究員</a:t>
          </a:r>
          <a:r>
            <a:rPr lang="en-US" altLang="zh-TW" sz="2000">
              <a:latin typeface="華康正顏楷體W5" panose="03000509000000000000" pitchFamily="65" charset="-120"/>
              <a:ea typeface="華康正顏楷體W5" panose="03000509000000000000" pitchFamily="65" charset="-120"/>
            </a:rPr>
            <a:t>3</a:t>
          </a:r>
          <a:r>
            <a:rPr lang="zh-TW" altLang="en-US" sz="2000">
              <a:latin typeface="華康正顏楷體W5" panose="03000509000000000000" pitchFamily="65" charset="-120"/>
              <a:ea typeface="華康正顏楷體W5" panose="03000509000000000000" pitchFamily="65" charset="-120"/>
            </a:rPr>
            <a:t>人</a:t>
          </a:r>
          <a:endParaRPr lang="zh-TW" altLang="en-US" sz="2000" dirty="0">
            <a:latin typeface="華康正顏楷體W5" panose="03000509000000000000" pitchFamily="65" charset="-120"/>
            <a:ea typeface="華康正顏楷體W5" panose="03000509000000000000" pitchFamily="65" charset="-120"/>
          </a:endParaRPr>
        </a:p>
        <a:p>
          <a:pPr algn="ctr">
            <a:lnSpc>
              <a:spcPts val="1200"/>
            </a:lnSpc>
          </a:pPr>
          <a:r>
            <a:rPr lang="zh-TW" altLang="en-US" sz="2000" dirty="0">
              <a:latin typeface="華康正顏楷體W5" panose="03000509000000000000" pitchFamily="65" charset="-120"/>
              <a:ea typeface="華康正顏楷體W5" panose="03000509000000000000" pitchFamily="65" charset="-120"/>
            </a:rPr>
            <a:t>技術師</a:t>
          </a:r>
          <a:r>
            <a:rPr lang="en-US" altLang="en-US" sz="2000" dirty="0">
              <a:latin typeface="華康正顏楷體W5" panose="03000509000000000000" pitchFamily="65" charset="-120"/>
              <a:ea typeface="華康正顏楷體W5" panose="03000509000000000000" pitchFamily="65" charset="-120"/>
            </a:rPr>
            <a:t>1</a:t>
          </a:r>
          <a:r>
            <a:rPr lang="zh-TW" altLang="en-US" sz="2000" dirty="0">
              <a:latin typeface="華康正顏楷體W5" panose="03000509000000000000" pitchFamily="65" charset="-120"/>
              <a:ea typeface="華康正顏楷體W5" panose="03000509000000000000" pitchFamily="65" charset="-120"/>
            </a:rPr>
            <a:t>人</a:t>
          </a:r>
        </a:p>
        <a:p>
          <a:pPr algn="ctr">
            <a:lnSpc>
              <a:spcPts val="1200"/>
            </a:lnSpc>
          </a:pPr>
          <a:r>
            <a:rPr lang="zh-TW" altLang="en-US" sz="2000" dirty="0">
              <a:latin typeface="華康正顏楷體W5" panose="03000509000000000000" pitchFamily="65" charset="-120"/>
              <a:ea typeface="華康正顏楷體W5" panose="03000509000000000000" pitchFamily="65" charset="-120"/>
            </a:rPr>
            <a:t>專任助理</a:t>
          </a:r>
          <a:r>
            <a:rPr lang="en-US" altLang="en-US" sz="2000" dirty="0">
              <a:latin typeface="華康正顏楷體W5" panose="03000509000000000000" pitchFamily="65" charset="-120"/>
              <a:ea typeface="華康正顏楷體W5" panose="03000509000000000000" pitchFamily="65" charset="-120"/>
            </a:rPr>
            <a:t>1</a:t>
          </a:r>
          <a:r>
            <a:rPr lang="zh-TW" altLang="en-US" sz="2000" dirty="0">
              <a:latin typeface="華康正顏楷體W5" panose="03000509000000000000" pitchFamily="65" charset="-120"/>
              <a:ea typeface="華康正顏楷體W5" panose="03000509000000000000" pitchFamily="65" charset="-120"/>
            </a:rPr>
            <a:t>人</a:t>
          </a:r>
        </a:p>
        <a:p>
          <a:pPr algn="ctr">
            <a:lnSpc>
              <a:spcPts val="1200"/>
            </a:lnSpc>
          </a:pPr>
          <a:r>
            <a:rPr lang="zh-TW" altLang="en-US" sz="2000" dirty="0">
              <a:latin typeface="華康正顏楷體W5" panose="03000509000000000000" pitchFamily="65" charset="-120"/>
              <a:ea typeface="華康正顏楷體W5" panose="03000509000000000000" pitchFamily="65" charset="-120"/>
            </a:rPr>
            <a:t>技術員</a:t>
          </a:r>
          <a:r>
            <a:rPr lang="en-US" altLang="en-US" sz="2000" dirty="0">
              <a:latin typeface="華康正顏楷體W5" panose="03000509000000000000" pitchFamily="65" charset="-120"/>
              <a:ea typeface="華康正顏楷體W5" panose="03000509000000000000" pitchFamily="65" charset="-120"/>
            </a:rPr>
            <a:t>12</a:t>
          </a:r>
          <a:r>
            <a:rPr lang="zh-TW" altLang="en-US" sz="2000" dirty="0">
              <a:latin typeface="華康正顏楷體W5" panose="03000509000000000000" pitchFamily="65" charset="-120"/>
              <a:ea typeface="華康正顏楷體W5" panose="03000509000000000000" pitchFamily="65" charset="-120"/>
            </a:rPr>
            <a:t>人</a:t>
          </a:r>
        </a:p>
      </dgm:t>
    </dgm:pt>
    <dgm:pt modelId="{71A14885-AC86-47F5-A46A-DF0B77A6DC54}">
      <dgm:prSet phldrT="[文字]" custT="1"/>
      <dgm:spPr/>
      <dgm:t>
        <a:bodyPr vert="horz"/>
        <a:lstStyle/>
        <a:p>
          <a:pPr>
            <a:lnSpc>
              <a:spcPct val="150000"/>
            </a:lnSpc>
            <a:spcBef>
              <a:spcPts val="3000"/>
            </a:spcBef>
            <a:spcAft>
              <a:spcPts val="0"/>
            </a:spcAft>
          </a:pPr>
          <a:r>
            <a:rPr lang="zh-TW" altLang="en-US" sz="2800" dirty="0">
              <a:solidFill>
                <a:schemeClr val="bg1"/>
              </a:solidFill>
              <a:latin typeface="華康正顏楷體W5" panose="03000509000000000000" pitchFamily="65" charset="-120"/>
              <a:ea typeface="華康正顏楷體W5" panose="03000509000000000000" pitchFamily="65" charset="-120"/>
            </a:rPr>
            <a:t>研究發展處</a:t>
          </a:r>
        </a:p>
      </dgm:t>
    </dgm:pt>
    <dgm:pt modelId="{1203C789-AE41-437D-BFF6-FB8C41574307}" type="sibTrans" cxnId="{9D821A8D-2284-4D05-9EB7-37D526736A38}">
      <dgm:prSet custT="1"/>
      <dgm:spPr/>
      <dgm:t>
        <a:bodyPr/>
        <a:lstStyle/>
        <a:p>
          <a:pPr algn="ctr">
            <a:lnSpc>
              <a:spcPts val="2000"/>
            </a:lnSpc>
          </a:pPr>
          <a:r>
            <a:rPr lang="zh-TW" altLang="en-US" sz="2200" u="sng" dirty="0">
              <a:latin typeface="華康正顏楷體W5" panose="03000509000000000000" pitchFamily="65" charset="-120"/>
              <a:ea typeface="華康正顏楷體W5" panose="03000509000000000000" pitchFamily="65" charset="-120"/>
            </a:rPr>
            <a:t>周濟眾研發長</a:t>
          </a:r>
        </a:p>
        <a:p>
          <a:pPr algn="ctr">
            <a:lnSpc>
              <a:spcPts val="2000"/>
            </a:lnSpc>
          </a:pPr>
          <a:r>
            <a:rPr lang="zh-TW" altLang="en-US" sz="2200" u="sng" dirty="0">
              <a:latin typeface="華康正顏楷體W5" panose="03000509000000000000" pitchFamily="65" charset="-120"/>
              <a:ea typeface="華康正顏楷體W5" panose="03000509000000000000" pitchFamily="65" charset="-120"/>
            </a:rPr>
            <a:t>蔡清池副研發長</a:t>
          </a:r>
        </a:p>
        <a:p>
          <a:pPr algn="ctr">
            <a:lnSpc>
              <a:spcPts val="2000"/>
            </a:lnSpc>
          </a:pPr>
          <a:r>
            <a:rPr lang="zh-TW" altLang="en-US" sz="2200" u="sng" dirty="0">
              <a:latin typeface="華康正顏楷體W5" panose="03000509000000000000" pitchFamily="65" charset="-120"/>
              <a:ea typeface="華康正顏楷體W5" panose="03000509000000000000" pitchFamily="65" charset="-120"/>
            </a:rPr>
            <a:t>李玉玲秘書</a:t>
          </a:r>
        </a:p>
        <a:p>
          <a:pPr algn="ctr">
            <a:lnSpc>
              <a:spcPts val="2000"/>
            </a:lnSpc>
          </a:pPr>
          <a:r>
            <a:rPr lang="zh-TW" altLang="en-US" sz="2200" u="sng" dirty="0">
              <a:latin typeface="華康正顏楷體W5" panose="03000509000000000000" pitchFamily="65" charset="-120"/>
              <a:ea typeface="華康正顏楷體W5" panose="03000509000000000000" pitchFamily="65" charset="-120"/>
            </a:rPr>
            <a:t>行政人員</a:t>
          </a:r>
          <a:r>
            <a:rPr lang="en-US" altLang="zh-TW" sz="2200" u="sng" dirty="0">
              <a:latin typeface="華康正顏楷體W5" panose="03000509000000000000" pitchFamily="65" charset="-120"/>
              <a:ea typeface="華康正顏楷體W5" panose="03000509000000000000" pitchFamily="65" charset="-120"/>
            </a:rPr>
            <a:t>2</a:t>
          </a:r>
          <a:r>
            <a:rPr lang="zh-TW" altLang="en-US" sz="2200" u="sng" dirty="0">
              <a:latin typeface="華康正顏楷體W5" panose="03000509000000000000" pitchFamily="65" charset="-120"/>
              <a:ea typeface="華康正顏楷體W5" panose="03000509000000000000" pitchFamily="65" charset="-120"/>
            </a:rPr>
            <a:t>人、專任助理</a:t>
          </a:r>
          <a:r>
            <a:rPr lang="en-US" altLang="zh-TW" sz="2200" u="sng" dirty="0">
              <a:latin typeface="華康正顏楷體W5" panose="03000509000000000000" pitchFamily="65" charset="-120"/>
              <a:ea typeface="華康正顏楷體W5" panose="03000509000000000000" pitchFamily="65" charset="-120"/>
            </a:rPr>
            <a:t>1</a:t>
          </a:r>
          <a:r>
            <a:rPr lang="zh-TW" altLang="en-US" sz="2200" u="sng" dirty="0">
              <a:latin typeface="華康正顏楷體W5" panose="03000509000000000000" pitchFamily="65" charset="-120"/>
              <a:ea typeface="華康正顏楷體W5" panose="03000509000000000000" pitchFamily="65" charset="-120"/>
            </a:rPr>
            <a:t>人</a:t>
          </a:r>
        </a:p>
        <a:p>
          <a:pPr algn="ctr">
            <a:lnSpc>
              <a:spcPts val="2000"/>
            </a:lnSpc>
          </a:pPr>
          <a:r>
            <a:rPr lang="zh-TW" altLang="en-US" sz="2200" u="sng" dirty="0">
              <a:latin typeface="華康正顏楷體W5" panose="03000509000000000000" pitchFamily="65" charset="-120"/>
              <a:ea typeface="華康正顏楷體W5" panose="03000509000000000000" pitchFamily="65" charset="-120"/>
            </a:rPr>
            <a:t>高教深耕計畫辦公室</a:t>
          </a:r>
          <a:r>
            <a:rPr lang="en-US" altLang="zh-TW" sz="2200" u="sng" dirty="0">
              <a:latin typeface="華康正顏楷體W5" panose="03000509000000000000" pitchFamily="65" charset="-120"/>
              <a:ea typeface="華康正顏楷體W5" panose="03000509000000000000" pitchFamily="65" charset="-120"/>
            </a:rPr>
            <a:t>3</a:t>
          </a:r>
          <a:r>
            <a:rPr lang="zh-TW" altLang="en-US" sz="2200" u="sng" dirty="0">
              <a:latin typeface="華康正顏楷體W5" panose="03000509000000000000" pitchFamily="65" charset="-120"/>
              <a:ea typeface="華康正顏楷體W5" panose="03000509000000000000" pitchFamily="65" charset="-120"/>
            </a:rPr>
            <a:t>人</a:t>
          </a:r>
        </a:p>
      </dgm:t>
    </dgm:pt>
    <dgm:pt modelId="{EF1B84B2-C7E2-4453-A507-515FF8195441}" type="parTrans" cxnId="{9D821A8D-2284-4D05-9EB7-37D526736A38}">
      <dgm:prSet/>
      <dgm:spPr/>
      <dgm:t>
        <a:bodyPr/>
        <a:lstStyle/>
        <a:p>
          <a:endParaRPr lang="zh-TW" altLang="en-US"/>
        </a:p>
      </dgm:t>
    </dgm:pt>
    <dgm:pt modelId="{BE1F03DF-F3DB-4AF9-89E1-2F05A829076E}" type="pres">
      <dgm:prSet presAssocID="{B0DD9DAA-8B3D-42B2-9C00-13592FDED0AF}" presName="hierChild1" presStyleCnt="0">
        <dgm:presLayoutVars>
          <dgm:orgChart val="1"/>
          <dgm:chPref val="1"/>
          <dgm:dir/>
          <dgm:animOne val="branch"/>
          <dgm:animLvl val="lvl"/>
          <dgm:resizeHandles/>
        </dgm:presLayoutVars>
      </dgm:prSet>
      <dgm:spPr/>
    </dgm:pt>
    <dgm:pt modelId="{7ACBF8E1-06D1-449D-A038-28973BB098EB}" type="pres">
      <dgm:prSet presAssocID="{71A14885-AC86-47F5-A46A-DF0B77A6DC54}" presName="hierRoot1" presStyleCnt="0">
        <dgm:presLayoutVars>
          <dgm:hierBranch val="init"/>
        </dgm:presLayoutVars>
      </dgm:prSet>
      <dgm:spPr/>
    </dgm:pt>
    <dgm:pt modelId="{191BCBD4-7FCD-46CF-AFA4-B39BD33D3D4D}" type="pres">
      <dgm:prSet presAssocID="{71A14885-AC86-47F5-A46A-DF0B77A6DC54}" presName="rootComposite1" presStyleCnt="0"/>
      <dgm:spPr/>
    </dgm:pt>
    <dgm:pt modelId="{ED8D4D8F-E881-438E-8D4D-31373123F8EC}" type="pres">
      <dgm:prSet presAssocID="{71A14885-AC86-47F5-A46A-DF0B77A6DC54}" presName="rootText1" presStyleLbl="node0" presStyleIdx="0" presStyleCnt="1" custAng="10800000" custFlipVert="1" custScaleX="119484" custScaleY="53115" custLinFactNeighborX="-27062" custLinFactNeighborY="-68426">
        <dgm:presLayoutVars>
          <dgm:chMax/>
          <dgm:chPref val="3"/>
        </dgm:presLayoutVars>
      </dgm:prSet>
      <dgm:spPr/>
    </dgm:pt>
    <dgm:pt modelId="{45D5D690-D3B1-4F0B-9F87-9F3BB6D34EE4}" type="pres">
      <dgm:prSet presAssocID="{71A14885-AC86-47F5-A46A-DF0B77A6DC54}" presName="titleText1" presStyleLbl="fgAcc0" presStyleIdx="0" presStyleCnt="1" custScaleX="206621" custScaleY="614833" custLinFactY="55736" custLinFactNeighborX="7011" custLinFactNeighborY="100000">
        <dgm:presLayoutVars>
          <dgm:chMax val="0"/>
          <dgm:chPref val="0"/>
        </dgm:presLayoutVars>
      </dgm:prSet>
      <dgm:spPr/>
    </dgm:pt>
    <dgm:pt modelId="{05CA6043-1139-4DF7-9476-259DDF4096D2}" type="pres">
      <dgm:prSet presAssocID="{71A14885-AC86-47F5-A46A-DF0B77A6DC54}" presName="rootConnector1" presStyleLbl="node1" presStyleIdx="0" presStyleCnt="4"/>
      <dgm:spPr/>
    </dgm:pt>
    <dgm:pt modelId="{515CC564-6983-4918-955E-DC312C9F4044}" type="pres">
      <dgm:prSet presAssocID="{71A14885-AC86-47F5-A46A-DF0B77A6DC54}" presName="hierChild2" presStyleCnt="0"/>
      <dgm:spPr/>
    </dgm:pt>
    <dgm:pt modelId="{6BEA6727-02D5-40E9-B1EF-DC7D9C5AE722}" type="pres">
      <dgm:prSet presAssocID="{3F0164DD-E99E-4152-BDD4-174CD8A319AE}" presName="Name37" presStyleLbl="parChTrans1D2" presStyleIdx="0" presStyleCnt="5"/>
      <dgm:spPr/>
    </dgm:pt>
    <dgm:pt modelId="{22A84017-B195-4E45-A0A1-286F1E8505A3}" type="pres">
      <dgm:prSet presAssocID="{E03D3B89-4850-4498-8E14-E864915A1490}" presName="hierRoot2" presStyleCnt="0">
        <dgm:presLayoutVars>
          <dgm:hierBranch val="init"/>
        </dgm:presLayoutVars>
      </dgm:prSet>
      <dgm:spPr/>
    </dgm:pt>
    <dgm:pt modelId="{8A70BDDC-F6F8-454D-9622-1725E93AD13B}" type="pres">
      <dgm:prSet presAssocID="{E03D3B89-4850-4498-8E14-E864915A1490}" presName="rootComposite" presStyleCnt="0"/>
      <dgm:spPr/>
    </dgm:pt>
    <dgm:pt modelId="{5B4A206E-A3E2-4389-9E80-AE9A462D2B63}" type="pres">
      <dgm:prSet presAssocID="{E03D3B89-4850-4498-8E14-E864915A1490}" presName="rootText" presStyleLbl="node1" presStyleIdx="0" presStyleCnt="4" custScaleY="58131" custLinFactNeighborX="950" custLinFactNeighborY="-66154">
        <dgm:presLayoutVars>
          <dgm:chMax/>
          <dgm:chPref val="3"/>
        </dgm:presLayoutVars>
      </dgm:prSet>
      <dgm:spPr/>
    </dgm:pt>
    <dgm:pt modelId="{C7C893D7-8028-42EF-9D70-BB179D106B19}" type="pres">
      <dgm:prSet presAssocID="{E03D3B89-4850-4498-8E14-E864915A1490}" presName="titleText2" presStyleLbl="fgAcc1" presStyleIdx="0" presStyleCnt="4" custScaleX="109622" custScaleY="443184" custLinFactNeighborX="-4451" custLinFactNeighborY="-24780">
        <dgm:presLayoutVars>
          <dgm:chMax val="0"/>
          <dgm:chPref val="0"/>
        </dgm:presLayoutVars>
      </dgm:prSet>
      <dgm:spPr/>
    </dgm:pt>
    <dgm:pt modelId="{7460E700-99C3-48B2-9786-61EDE93CF599}" type="pres">
      <dgm:prSet presAssocID="{E03D3B89-4850-4498-8E14-E864915A1490}" presName="rootConnector" presStyleLbl="node2" presStyleIdx="0" presStyleCnt="0"/>
      <dgm:spPr/>
    </dgm:pt>
    <dgm:pt modelId="{807D53AE-3354-4A79-BA77-EC921E63BEDD}" type="pres">
      <dgm:prSet presAssocID="{E03D3B89-4850-4498-8E14-E864915A1490}" presName="hierChild4" presStyleCnt="0"/>
      <dgm:spPr/>
    </dgm:pt>
    <dgm:pt modelId="{35F9268E-F2C9-424E-AF86-6A26B6CEECBB}" type="pres">
      <dgm:prSet presAssocID="{E03D3B89-4850-4498-8E14-E864915A1490}" presName="hierChild5" presStyleCnt="0"/>
      <dgm:spPr/>
    </dgm:pt>
    <dgm:pt modelId="{54B300DF-ED1E-4045-9D9C-9E85639B765F}" type="pres">
      <dgm:prSet presAssocID="{AFD59784-4332-4A1E-9F94-6309B8511202}" presName="Name37" presStyleLbl="parChTrans1D2" presStyleIdx="1" presStyleCnt="5"/>
      <dgm:spPr/>
    </dgm:pt>
    <dgm:pt modelId="{7546C6B1-6810-47B7-8BA8-814B652933F9}" type="pres">
      <dgm:prSet presAssocID="{2700DFFA-FD7F-418E-84B9-C7901A3ABC40}" presName="hierRoot2" presStyleCnt="0">
        <dgm:presLayoutVars>
          <dgm:hierBranch val="init"/>
        </dgm:presLayoutVars>
      </dgm:prSet>
      <dgm:spPr/>
    </dgm:pt>
    <dgm:pt modelId="{B850D6E4-B110-481F-9C2D-1415308E5106}" type="pres">
      <dgm:prSet presAssocID="{2700DFFA-FD7F-418E-84B9-C7901A3ABC40}" presName="rootComposite" presStyleCnt="0"/>
      <dgm:spPr/>
    </dgm:pt>
    <dgm:pt modelId="{2354F06C-E3FD-4130-8D38-4FF07BD9BD71}" type="pres">
      <dgm:prSet presAssocID="{2700DFFA-FD7F-418E-84B9-C7901A3ABC40}" presName="rootText" presStyleLbl="node1" presStyleIdx="1" presStyleCnt="4" custScaleY="54588" custLinFactNeighborX="4481" custLinFactNeighborY="-66154">
        <dgm:presLayoutVars>
          <dgm:chMax/>
          <dgm:chPref val="3"/>
        </dgm:presLayoutVars>
      </dgm:prSet>
      <dgm:spPr/>
    </dgm:pt>
    <dgm:pt modelId="{59E42440-5EAE-4CF4-B57C-EB247AAC3C21}" type="pres">
      <dgm:prSet presAssocID="{2700DFFA-FD7F-418E-84B9-C7901A3ABC40}" presName="titleText2" presStyleLbl="fgAcc1" presStyleIdx="1" presStyleCnt="4" custScaleX="108640" custScaleY="421555" custLinFactNeighborX="-6219" custLinFactNeighborY="-39024">
        <dgm:presLayoutVars>
          <dgm:chMax val="0"/>
          <dgm:chPref val="0"/>
        </dgm:presLayoutVars>
      </dgm:prSet>
      <dgm:spPr/>
    </dgm:pt>
    <dgm:pt modelId="{DFA04996-F88E-49E5-96AA-FC63641B1C5E}" type="pres">
      <dgm:prSet presAssocID="{2700DFFA-FD7F-418E-84B9-C7901A3ABC40}" presName="rootConnector" presStyleLbl="node2" presStyleIdx="0" presStyleCnt="0"/>
      <dgm:spPr/>
    </dgm:pt>
    <dgm:pt modelId="{C5B0AF8B-2D2D-4925-9340-0EC434DA18F9}" type="pres">
      <dgm:prSet presAssocID="{2700DFFA-FD7F-418E-84B9-C7901A3ABC40}" presName="hierChild4" presStyleCnt="0"/>
      <dgm:spPr/>
    </dgm:pt>
    <dgm:pt modelId="{E389BCA0-ED31-40E4-AC65-F2CD972D14AB}" type="pres">
      <dgm:prSet presAssocID="{2700DFFA-FD7F-418E-84B9-C7901A3ABC40}" presName="hierChild5" presStyleCnt="0"/>
      <dgm:spPr/>
    </dgm:pt>
    <dgm:pt modelId="{6CFA022F-A7EC-478A-AF9D-EFECD62A6C2D}" type="pres">
      <dgm:prSet presAssocID="{2445FB7F-BB00-42ED-86A9-973834052662}" presName="Name37" presStyleLbl="parChTrans1D2" presStyleIdx="2" presStyleCnt="5"/>
      <dgm:spPr/>
    </dgm:pt>
    <dgm:pt modelId="{142A1800-86E5-4931-BBEF-AB21F6CE9C17}" type="pres">
      <dgm:prSet presAssocID="{B9361A02-30FC-485C-84BD-E378057D1285}" presName="hierRoot2" presStyleCnt="0">
        <dgm:presLayoutVars>
          <dgm:hierBranch val="init"/>
        </dgm:presLayoutVars>
      </dgm:prSet>
      <dgm:spPr/>
    </dgm:pt>
    <dgm:pt modelId="{5787B3F8-7F68-4304-B38F-813C2AF0277F}" type="pres">
      <dgm:prSet presAssocID="{B9361A02-30FC-485C-84BD-E378057D1285}" presName="rootComposite" presStyleCnt="0"/>
      <dgm:spPr/>
    </dgm:pt>
    <dgm:pt modelId="{CDE2FE96-CC00-44FD-9F1B-727746BDA491}" type="pres">
      <dgm:prSet presAssocID="{B9361A02-30FC-485C-84BD-E378057D1285}" presName="rootText" presStyleLbl="node1" presStyleIdx="2" presStyleCnt="4" custScaleY="55703" custLinFactNeighborX="-475" custLinFactNeighborY="-66167">
        <dgm:presLayoutVars>
          <dgm:chMax/>
          <dgm:chPref val="3"/>
        </dgm:presLayoutVars>
      </dgm:prSet>
      <dgm:spPr/>
    </dgm:pt>
    <dgm:pt modelId="{835448C1-653B-4401-92A7-49ED6280C1F9}" type="pres">
      <dgm:prSet presAssocID="{B9361A02-30FC-485C-84BD-E378057D1285}" presName="titleText2" presStyleLbl="fgAcc1" presStyleIdx="2" presStyleCnt="4" custScaleX="102509" custScaleY="423507" custLinFactNeighborX="-10366" custLinFactNeighborY="-38047">
        <dgm:presLayoutVars>
          <dgm:chMax val="0"/>
          <dgm:chPref val="0"/>
        </dgm:presLayoutVars>
      </dgm:prSet>
      <dgm:spPr/>
    </dgm:pt>
    <dgm:pt modelId="{FF146620-BC4A-459F-8556-6B86F0AD8C43}" type="pres">
      <dgm:prSet presAssocID="{B9361A02-30FC-485C-84BD-E378057D1285}" presName="rootConnector" presStyleLbl="node2" presStyleIdx="0" presStyleCnt="0"/>
      <dgm:spPr/>
    </dgm:pt>
    <dgm:pt modelId="{095653A9-E80F-4B39-A46E-9DAF8C824B76}" type="pres">
      <dgm:prSet presAssocID="{B9361A02-30FC-485C-84BD-E378057D1285}" presName="hierChild4" presStyleCnt="0"/>
      <dgm:spPr/>
    </dgm:pt>
    <dgm:pt modelId="{23412B41-472E-4D8D-B35D-FEA0379D857C}" type="pres">
      <dgm:prSet presAssocID="{B9361A02-30FC-485C-84BD-E378057D1285}" presName="hierChild5" presStyleCnt="0"/>
      <dgm:spPr/>
    </dgm:pt>
    <dgm:pt modelId="{E416B044-AD0E-474E-9AD1-02C3FD415CCB}" type="pres">
      <dgm:prSet presAssocID="{2CD9C474-1D2E-4A7A-85A1-356DA00463A0}" presName="Name37" presStyleLbl="parChTrans1D2" presStyleIdx="3" presStyleCnt="5"/>
      <dgm:spPr/>
    </dgm:pt>
    <dgm:pt modelId="{4BF7B34A-8A73-4641-B1EA-D33E17F3DA49}" type="pres">
      <dgm:prSet presAssocID="{6AD024C6-B08D-4A2E-8A94-19182E6B758B}" presName="hierRoot2" presStyleCnt="0">
        <dgm:presLayoutVars>
          <dgm:hierBranch val="init"/>
        </dgm:presLayoutVars>
      </dgm:prSet>
      <dgm:spPr/>
    </dgm:pt>
    <dgm:pt modelId="{3A340477-09C5-4D92-8600-813BC7F0722D}" type="pres">
      <dgm:prSet presAssocID="{6AD024C6-B08D-4A2E-8A94-19182E6B758B}" presName="rootComposite" presStyleCnt="0"/>
      <dgm:spPr/>
    </dgm:pt>
    <dgm:pt modelId="{842A70AB-1974-4F6B-94E1-43370C6B36AA}" type="pres">
      <dgm:prSet presAssocID="{6AD024C6-B08D-4A2E-8A94-19182E6B758B}" presName="rootText" presStyleLbl="node1" presStyleIdx="3" presStyleCnt="4" custScaleY="51045" custLinFactNeighborX="-6090" custLinFactNeighborY="-70825">
        <dgm:presLayoutVars>
          <dgm:chMax/>
          <dgm:chPref val="3"/>
        </dgm:presLayoutVars>
      </dgm:prSet>
      <dgm:spPr/>
    </dgm:pt>
    <dgm:pt modelId="{B8116D31-9435-440B-AAEF-817304764D5A}" type="pres">
      <dgm:prSet presAssocID="{6AD024C6-B08D-4A2E-8A94-19182E6B758B}" presName="titleText2" presStyleLbl="fgAcc1" presStyleIdx="3" presStyleCnt="4" custScaleX="124198" custScaleY="449642" custLinFactNeighborX="-8280" custLinFactNeighborY="-46975">
        <dgm:presLayoutVars>
          <dgm:chMax val="0"/>
          <dgm:chPref val="0"/>
        </dgm:presLayoutVars>
      </dgm:prSet>
      <dgm:spPr/>
    </dgm:pt>
    <dgm:pt modelId="{5EE986F5-7C42-4062-86EE-0E0ACFF713AD}" type="pres">
      <dgm:prSet presAssocID="{6AD024C6-B08D-4A2E-8A94-19182E6B758B}" presName="rootConnector" presStyleLbl="node2" presStyleIdx="0" presStyleCnt="0"/>
      <dgm:spPr/>
    </dgm:pt>
    <dgm:pt modelId="{B5C25EE7-2C26-413C-8B45-AA5B53926A7F}" type="pres">
      <dgm:prSet presAssocID="{6AD024C6-B08D-4A2E-8A94-19182E6B758B}" presName="hierChild4" presStyleCnt="0"/>
      <dgm:spPr/>
    </dgm:pt>
    <dgm:pt modelId="{2EBAF63B-B1F5-4F44-A568-536889EAD85B}" type="pres">
      <dgm:prSet presAssocID="{6AD024C6-B08D-4A2E-8A94-19182E6B758B}" presName="hierChild5" presStyleCnt="0"/>
      <dgm:spPr/>
    </dgm:pt>
    <dgm:pt modelId="{A1EDD50C-06EB-441D-961B-94471177FDA1}" type="pres">
      <dgm:prSet presAssocID="{71A14885-AC86-47F5-A46A-DF0B77A6DC54}" presName="hierChild3" presStyleCnt="0"/>
      <dgm:spPr/>
    </dgm:pt>
    <dgm:pt modelId="{72DEFEC4-3FF1-420B-9742-02CFEA7FFA2A}" type="pres">
      <dgm:prSet presAssocID="{7629F395-A476-49C6-A24C-B1B25CE88CDE}" presName="Name96" presStyleLbl="parChTrans1D2" presStyleIdx="4" presStyleCnt="5"/>
      <dgm:spPr/>
    </dgm:pt>
    <dgm:pt modelId="{8F7BFCFF-72C6-42E7-8C0A-9E52BB4F7CD9}" type="pres">
      <dgm:prSet presAssocID="{D4AE47E1-EA9F-4C6C-894D-B08EC45DEB18}" presName="hierRoot3" presStyleCnt="0">
        <dgm:presLayoutVars>
          <dgm:hierBranch val="init"/>
        </dgm:presLayoutVars>
      </dgm:prSet>
      <dgm:spPr/>
    </dgm:pt>
    <dgm:pt modelId="{AE3CBB78-D144-4A66-A4FC-043010648C0D}" type="pres">
      <dgm:prSet presAssocID="{D4AE47E1-EA9F-4C6C-894D-B08EC45DEB18}" presName="rootComposite3" presStyleCnt="0"/>
      <dgm:spPr/>
    </dgm:pt>
    <dgm:pt modelId="{38DE93FB-B8A1-4849-933B-B82C0D5953DF}" type="pres">
      <dgm:prSet presAssocID="{D4AE47E1-EA9F-4C6C-894D-B08EC45DEB18}" presName="rootText3" presStyleLbl="asst1" presStyleIdx="0" presStyleCnt="1" custLinFactY="-68670" custLinFactNeighborX="-92152" custLinFactNeighborY="-100000">
        <dgm:presLayoutVars>
          <dgm:chPref val="3"/>
        </dgm:presLayoutVars>
      </dgm:prSet>
      <dgm:spPr/>
    </dgm:pt>
    <dgm:pt modelId="{9BDB84BA-1CFA-4D11-A6D6-F2D74F521AAD}" type="pres">
      <dgm:prSet presAssocID="{D4AE47E1-EA9F-4C6C-894D-B08EC45DEB18}" presName="titleText3" presStyleLbl="fgAcc2" presStyleIdx="0" presStyleCnt="1" custLinFactX="-2391" custLinFactY="-206013" custLinFactNeighborX="-100000" custLinFactNeighborY="-300000">
        <dgm:presLayoutVars>
          <dgm:chMax val="0"/>
          <dgm:chPref val="0"/>
        </dgm:presLayoutVars>
      </dgm:prSet>
      <dgm:spPr/>
    </dgm:pt>
    <dgm:pt modelId="{15BE330C-2752-4771-9701-055ADD2E2705}" type="pres">
      <dgm:prSet presAssocID="{D4AE47E1-EA9F-4C6C-894D-B08EC45DEB18}" presName="rootConnector3" presStyleLbl="asst1" presStyleIdx="0" presStyleCnt="1"/>
      <dgm:spPr/>
    </dgm:pt>
    <dgm:pt modelId="{B7F43E97-8D91-43FB-8DAE-7129C3D1CDD5}" type="pres">
      <dgm:prSet presAssocID="{D4AE47E1-EA9F-4C6C-894D-B08EC45DEB18}" presName="hierChild6" presStyleCnt="0"/>
      <dgm:spPr/>
    </dgm:pt>
    <dgm:pt modelId="{F59836E7-2F6F-4E63-9600-4938DF852460}" type="pres">
      <dgm:prSet presAssocID="{D4AE47E1-EA9F-4C6C-894D-B08EC45DEB18}" presName="hierChild7" presStyleCnt="0"/>
      <dgm:spPr/>
    </dgm:pt>
  </dgm:ptLst>
  <dgm:cxnLst>
    <dgm:cxn modelId="{82418F0B-1A3C-4F74-805D-DF86ED8E4D51}" srcId="{71A14885-AC86-47F5-A46A-DF0B77A6DC54}" destId="{D4AE47E1-EA9F-4C6C-894D-B08EC45DEB18}" srcOrd="0" destOrd="0" parTransId="{7629F395-A476-49C6-A24C-B1B25CE88CDE}" sibTransId="{2677544E-6E17-4EC9-91EB-0A23704B701D}"/>
    <dgm:cxn modelId="{31AB2A18-B249-4AD9-85F9-D368DB25D595}" type="presOf" srcId="{D4AE47E1-EA9F-4C6C-894D-B08EC45DEB18}" destId="{15BE330C-2752-4771-9701-055ADD2E2705}" srcOrd="1" destOrd="0" presId="urn:microsoft.com/office/officeart/2008/layout/NameandTitleOrganizationalChart"/>
    <dgm:cxn modelId="{D870761C-659B-40A6-A40D-AF738DF5ACF9}" type="presOf" srcId="{6AD024C6-B08D-4A2E-8A94-19182E6B758B}" destId="{5EE986F5-7C42-4062-86EE-0E0ACFF713AD}" srcOrd="1" destOrd="0" presId="urn:microsoft.com/office/officeart/2008/layout/NameandTitleOrganizationalChart"/>
    <dgm:cxn modelId="{331E961D-BA67-4CC0-9DAB-E63141EE0D5C}" srcId="{71A14885-AC86-47F5-A46A-DF0B77A6DC54}" destId="{2700DFFA-FD7F-418E-84B9-C7901A3ABC40}" srcOrd="2" destOrd="0" parTransId="{AFD59784-4332-4A1E-9F94-6309B8511202}" sibTransId="{8C8E5234-2E3C-4B39-BFD2-0E7B2345D90F}"/>
    <dgm:cxn modelId="{4D819621-DEA6-4F05-89AA-EB17A00AD8FA}" type="presOf" srcId="{2700DFFA-FD7F-418E-84B9-C7901A3ABC40}" destId="{DFA04996-F88E-49E5-96AA-FC63641B1C5E}" srcOrd="1" destOrd="0" presId="urn:microsoft.com/office/officeart/2008/layout/NameandTitleOrganizationalChart"/>
    <dgm:cxn modelId="{3DA6002B-5210-4536-BB94-FF2BADE41CF8}" type="presOf" srcId="{7629F395-A476-49C6-A24C-B1B25CE88CDE}" destId="{72DEFEC4-3FF1-420B-9742-02CFEA7FFA2A}" srcOrd="0" destOrd="0" presId="urn:microsoft.com/office/officeart/2008/layout/NameandTitleOrganizationalChart"/>
    <dgm:cxn modelId="{10FD8D2D-C048-430C-B939-59DAA3A7AD42}" type="presOf" srcId="{8C8E5234-2E3C-4B39-BFD2-0E7B2345D90F}" destId="{59E42440-5EAE-4CF4-B57C-EB247AAC3C21}" srcOrd="0" destOrd="0" presId="urn:microsoft.com/office/officeart/2008/layout/NameandTitleOrganizationalChart"/>
    <dgm:cxn modelId="{2C790035-EF1B-4737-9F78-AFCD8BE718D8}" type="presOf" srcId="{2445FB7F-BB00-42ED-86A9-973834052662}" destId="{6CFA022F-A7EC-478A-AF9D-EFECD62A6C2D}" srcOrd="0" destOrd="0" presId="urn:microsoft.com/office/officeart/2008/layout/NameandTitleOrganizationalChart"/>
    <dgm:cxn modelId="{0DE29C5E-B1B5-4CF6-B87D-8F6089BE4673}" type="presOf" srcId="{53F9363A-91BB-42A5-B398-908CB66B5071}" destId="{835448C1-653B-4401-92A7-49ED6280C1F9}" srcOrd="0" destOrd="0" presId="urn:microsoft.com/office/officeart/2008/layout/NameandTitleOrganizationalChart"/>
    <dgm:cxn modelId="{90972844-8F7A-4ADD-921D-C31BD02CCF82}" srcId="{71A14885-AC86-47F5-A46A-DF0B77A6DC54}" destId="{6AD024C6-B08D-4A2E-8A94-19182E6B758B}" srcOrd="4" destOrd="0" parTransId="{2CD9C474-1D2E-4A7A-85A1-356DA00463A0}" sibTransId="{3789FD9D-DDC2-4825-B7A3-42AF43C7B56C}"/>
    <dgm:cxn modelId="{D431D364-5A6B-4E36-82E5-90687107E7C5}" type="presOf" srcId="{71A14885-AC86-47F5-A46A-DF0B77A6DC54}" destId="{05CA6043-1139-4DF7-9476-259DDF4096D2}" srcOrd="1" destOrd="0" presId="urn:microsoft.com/office/officeart/2008/layout/NameandTitleOrganizationalChart"/>
    <dgm:cxn modelId="{03254C68-EAC7-461B-842F-09A5AADC6E08}" type="presOf" srcId="{2CD9C474-1D2E-4A7A-85A1-356DA00463A0}" destId="{E416B044-AD0E-474E-9AD1-02C3FD415CCB}" srcOrd="0" destOrd="0" presId="urn:microsoft.com/office/officeart/2008/layout/NameandTitleOrganizationalChart"/>
    <dgm:cxn modelId="{2FBDFE48-7776-48E0-9591-B6D4F81B78F9}" type="presOf" srcId="{3789FD9D-DDC2-4825-B7A3-42AF43C7B56C}" destId="{B8116D31-9435-440B-AAEF-817304764D5A}" srcOrd="0" destOrd="0" presId="urn:microsoft.com/office/officeart/2008/layout/NameandTitleOrganizationalChart"/>
    <dgm:cxn modelId="{E915244B-C701-433E-8D13-2E045D0532D7}" type="presOf" srcId="{D4AE47E1-EA9F-4C6C-894D-B08EC45DEB18}" destId="{38DE93FB-B8A1-4849-933B-B82C0D5953DF}" srcOrd="0" destOrd="0" presId="urn:microsoft.com/office/officeart/2008/layout/NameandTitleOrganizationalChart"/>
    <dgm:cxn modelId="{0A766976-F4CB-48FE-B8B6-BCB5DF5AF100}" type="presOf" srcId="{B9361A02-30FC-485C-84BD-E378057D1285}" destId="{FF146620-BC4A-459F-8556-6B86F0AD8C43}" srcOrd="1" destOrd="0" presId="urn:microsoft.com/office/officeart/2008/layout/NameandTitleOrganizationalChart"/>
    <dgm:cxn modelId="{1F2B4157-029D-41FC-A162-DA577E86DB29}" type="presOf" srcId="{2700DFFA-FD7F-418E-84B9-C7901A3ABC40}" destId="{2354F06C-E3FD-4130-8D38-4FF07BD9BD71}" srcOrd="0" destOrd="0" presId="urn:microsoft.com/office/officeart/2008/layout/NameandTitleOrganizationalChart"/>
    <dgm:cxn modelId="{9D821A8D-2284-4D05-9EB7-37D526736A38}" srcId="{B0DD9DAA-8B3D-42B2-9C00-13592FDED0AF}" destId="{71A14885-AC86-47F5-A46A-DF0B77A6DC54}" srcOrd="0" destOrd="0" parTransId="{EF1B84B2-C7E2-4453-A507-515FF8195441}" sibTransId="{1203C789-AE41-437D-BFF6-FB8C41574307}"/>
    <dgm:cxn modelId="{A57C78AA-B783-4515-8424-4EB673EFCD74}" type="presOf" srcId="{6AD024C6-B08D-4A2E-8A94-19182E6B758B}" destId="{842A70AB-1974-4F6B-94E1-43370C6B36AA}" srcOrd="0" destOrd="0" presId="urn:microsoft.com/office/officeart/2008/layout/NameandTitleOrganizationalChart"/>
    <dgm:cxn modelId="{63B4A6B1-B726-4470-BF41-726AA3EA2CE8}" type="presOf" srcId="{E03D3B89-4850-4498-8E14-E864915A1490}" destId="{5B4A206E-A3E2-4389-9E80-AE9A462D2B63}" srcOrd="0" destOrd="0" presId="urn:microsoft.com/office/officeart/2008/layout/NameandTitleOrganizationalChart"/>
    <dgm:cxn modelId="{2F83BFB3-A8CD-4573-ABA8-1539EB2F04B0}" type="presOf" srcId="{85FE1D20-BE80-4644-95B1-E2FF79443691}" destId="{C7C893D7-8028-42EF-9D70-BB179D106B19}" srcOrd="0" destOrd="0" presId="urn:microsoft.com/office/officeart/2008/layout/NameandTitleOrganizationalChart"/>
    <dgm:cxn modelId="{F4074FBA-D15A-4CEA-90CD-F552B301C14C}" srcId="{71A14885-AC86-47F5-A46A-DF0B77A6DC54}" destId="{B9361A02-30FC-485C-84BD-E378057D1285}" srcOrd="3" destOrd="0" parTransId="{2445FB7F-BB00-42ED-86A9-973834052662}" sibTransId="{53F9363A-91BB-42A5-B398-908CB66B5071}"/>
    <dgm:cxn modelId="{A5508EC0-89C0-4A7B-9056-DEDD7ECF6E6A}" type="presOf" srcId="{3F0164DD-E99E-4152-BDD4-174CD8A319AE}" destId="{6BEA6727-02D5-40E9-B1EF-DC7D9C5AE722}" srcOrd="0" destOrd="0" presId="urn:microsoft.com/office/officeart/2008/layout/NameandTitleOrganizationalChart"/>
    <dgm:cxn modelId="{882C51D3-CE32-499D-9BB4-F75F5A3D1C4A}" type="presOf" srcId="{AFD59784-4332-4A1E-9F94-6309B8511202}" destId="{54B300DF-ED1E-4045-9D9C-9E85639B765F}" srcOrd="0" destOrd="0" presId="urn:microsoft.com/office/officeart/2008/layout/NameandTitleOrganizationalChart"/>
    <dgm:cxn modelId="{E0FA2BD5-8315-41AA-811F-70B0249D7AD7}" type="presOf" srcId="{1203C789-AE41-437D-BFF6-FB8C41574307}" destId="{45D5D690-D3B1-4F0B-9F87-9F3BB6D34EE4}" srcOrd="0" destOrd="0" presId="urn:microsoft.com/office/officeart/2008/layout/NameandTitleOrganizationalChart"/>
    <dgm:cxn modelId="{461879DD-EADC-4202-9478-B7ED6E48C9E9}" srcId="{71A14885-AC86-47F5-A46A-DF0B77A6DC54}" destId="{E03D3B89-4850-4498-8E14-E864915A1490}" srcOrd="1" destOrd="0" parTransId="{3F0164DD-E99E-4152-BDD4-174CD8A319AE}" sibTransId="{85FE1D20-BE80-4644-95B1-E2FF79443691}"/>
    <dgm:cxn modelId="{F1A33FE0-A611-4135-AB0E-D4B8AE368090}" type="presOf" srcId="{B0DD9DAA-8B3D-42B2-9C00-13592FDED0AF}" destId="{BE1F03DF-F3DB-4AF9-89E1-2F05A829076E}" srcOrd="0" destOrd="0" presId="urn:microsoft.com/office/officeart/2008/layout/NameandTitleOrganizationalChart"/>
    <dgm:cxn modelId="{AA4A8AE6-E0C4-42B3-AE00-B0D368F5BFDD}" type="presOf" srcId="{E03D3B89-4850-4498-8E14-E864915A1490}" destId="{7460E700-99C3-48B2-9786-61EDE93CF599}" srcOrd="1" destOrd="0" presId="urn:microsoft.com/office/officeart/2008/layout/NameandTitleOrganizationalChart"/>
    <dgm:cxn modelId="{9C10D6EE-1878-4765-9561-D03FBA503AAC}" type="presOf" srcId="{B9361A02-30FC-485C-84BD-E378057D1285}" destId="{CDE2FE96-CC00-44FD-9F1B-727746BDA491}" srcOrd="0" destOrd="0" presId="urn:microsoft.com/office/officeart/2008/layout/NameandTitleOrganizationalChart"/>
    <dgm:cxn modelId="{F9688AF1-73A6-4779-BF6D-FE54BFAA4B9B}" type="presOf" srcId="{2677544E-6E17-4EC9-91EB-0A23704B701D}" destId="{9BDB84BA-1CFA-4D11-A6D6-F2D74F521AAD}" srcOrd="0" destOrd="0" presId="urn:microsoft.com/office/officeart/2008/layout/NameandTitleOrganizationalChart"/>
    <dgm:cxn modelId="{1F9632F3-0ABF-490D-A9DE-89C160972A6D}" type="presOf" srcId="{71A14885-AC86-47F5-A46A-DF0B77A6DC54}" destId="{ED8D4D8F-E881-438E-8D4D-31373123F8EC}" srcOrd="0" destOrd="0" presId="urn:microsoft.com/office/officeart/2008/layout/NameandTitleOrganizationalChart"/>
    <dgm:cxn modelId="{7C5291B2-C987-45A7-97AE-91AB85D4722A}" type="presParOf" srcId="{BE1F03DF-F3DB-4AF9-89E1-2F05A829076E}" destId="{7ACBF8E1-06D1-449D-A038-28973BB098EB}" srcOrd="0" destOrd="0" presId="urn:microsoft.com/office/officeart/2008/layout/NameandTitleOrganizationalChart"/>
    <dgm:cxn modelId="{5156E19D-6F2D-4820-881F-281B0B7CE6F5}" type="presParOf" srcId="{7ACBF8E1-06D1-449D-A038-28973BB098EB}" destId="{191BCBD4-7FCD-46CF-AFA4-B39BD33D3D4D}" srcOrd="0" destOrd="0" presId="urn:microsoft.com/office/officeart/2008/layout/NameandTitleOrganizationalChart"/>
    <dgm:cxn modelId="{4C78B7EC-6C59-4CD4-9160-ED18A2768FAA}" type="presParOf" srcId="{191BCBD4-7FCD-46CF-AFA4-B39BD33D3D4D}" destId="{ED8D4D8F-E881-438E-8D4D-31373123F8EC}" srcOrd="0" destOrd="0" presId="urn:microsoft.com/office/officeart/2008/layout/NameandTitleOrganizationalChart"/>
    <dgm:cxn modelId="{4B1DB7C8-5B53-42AA-90C2-53F153F57F92}" type="presParOf" srcId="{191BCBD4-7FCD-46CF-AFA4-B39BD33D3D4D}" destId="{45D5D690-D3B1-4F0B-9F87-9F3BB6D34EE4}" srcOrd="1" destOrd="0" presId="urn:microsoft.com/office/officeart/2008/layout/NameandTitleOrganizationalChart"/>
    <dgm:cxn modelId="{C9059EA7-0DD3-43FE-BC19-7252C48932F5}" type="presParOf" srcId="{191BCBD4-7FCD-46CF-AFA4-B39BD33D3D4D}" destId="{05CA6043-1139-4DF7-9476-259DDF4096D2}" srcOrd="2" destOrd="0" presId="urn:microsoft.com/office/officeart/2008/layout/NameandTitleOrganizationalChart"/>
    <dgm:cxn modelId="{81E607FA-F336-46DD-A4BA-870041C1D5E6}" type="presParOf" srcId="{7ACBF8E1-06D1-449D-A038-28973BB098EB}" destId="{515CC564-6983-4918-955E-DC312C9F4044}" srcOrd="1" destOrd="0" presId="urn:microsoft.com/office/officeart/2008/layout/NameandTitleOrganizationalChart"/>
    <dgm:cxn modelId="{7F59B6A6-1493-40A4-ACD6-23ABE4F83FD9}" type="presParOf" srcId="{515CC564-6983-4918-955E-DC312C9F4044}" destId="{6BEA6727-02D5-40E9-B1EF-DC7D9C5AE722}" srcOrd="0" destOrd="0" presId="urn:microsoft.com/office/officeart/2008/layout/NameandTitleOrganizationalChart"/>
    <dgm:cxn modelId="{F5564002-76E3-4FF1-8A0A-5903E34322AA}" type="presParOf" srcId="{515CC564-6983-4918-955E-DC312C9F4044}" destId="{22A84017-B195-4E45-A0A1-286F1E8505A3}" srcOrd="1" destOrd="0" presId="urn:microsoft.com/office/officeart/2008/layout/NameandTitleOrganizationalChart"/>
    <dgm:cxn modelId="{6737434A-EF24-4BB8-838B-F19FF8EF35F6}" type="presParOf" srcId="{22A84017-B195-4E45-A0A1-286F1E8505A3}" destId="{8A70BDDC-F6F8-454D-9622-1725E93AD13B}" srcOrd="0" destOrd="0" presId="urn:microsoft.com/office/officeart/2008/layout/NameandTitleOrganizationalChart"/>
    <dgm:cxn modelId="{32F9B82F-678A-4E6D-A8E7-08FC0C147062}" type="presParOf" srcId="{8A70BDDC-F6F8-454D-9622-1725E93AD13B}" destId="{5B4A206E-A3E2-4389-9E80-AE9A462D2B63}" srcOrd="0" destOrd="0" presId="urn:microsoft.com/office/officeart/2008/layout/NameandTitleOrganizationalChart"/>
    <dgm:cxn modelId="{B67DCC23-9924-4A11-B95A-28545257F56E}" type="presParOf" srcId="{8A70BDDC-F6F8-454D-9622-1725E93AD13B}" destId="{C7C893D7-8028-42EF-9D70-BB179D106B19}" srcOrd="1" destOrd="0" presId="urn:microsoft.com/office/officeart/2008/layout/NameandTitleOrganizationalChart"/>
    <dgm:cxn modelId="{92C113F4-939F-4289-8F64-4EC28ED2F3B1}" type="presParOf" srcId="{8A70BDDC-F6F8-454D-9622-1725E93AD13B}" destId="{7460E700-99C3-48B2-9786-61EDE93CF599}" srcOrd="2" destOrd="0" presId="urn:microsoft.com/office/officeart/2008/layout/NameandTitleOrganizationalChart"/>
    <dgm:cxn modelId="{8B73C588-2CA0-444E-B2B4-953B0E185904}" type="presParOf" srcId="{22A84017-B195-4E45-A0A1-286F1E8505A3}" destId="{807D53AE-3354-4A79-BA77-EC921E63BEDD}" srcOrd="1" destOrd="0" presId="urn:microsoft.com/office/officeart/2008/layout/NameandTitleOrganizationalChart"/>
    <dgm:cxn modelId="{2354BA04-E480-4F24-A62D-9EC875EB95CE}" type="presParOf" srcId="{22A84017-B195-4E45-A0A1-286F1E8505A3}" destId="{35F9268E-F2C9-424E-AF86-6A26B6CEECBB}" srcOrd="2" destOrd="0" presId="urn:microsoft.com/office/officeart/2008/layout/NameandTitleOrganizationalChart"/>
    <dgm:cxn modelId="{C8526652-3B35-408D-9E6F-741BB9719E21}" type="presParOf" srcId="{515CC564-6983-4918-955E-DC312C9F4044}" destId="{54B300DF-ED1E-4045-9D9C-9E85639B765F}" srcOrd="2" destOrd="0" presId="urn:microsoft.com/office/officeart/2008/layout/NameandTitleOrganizationalChart"/>
    <dgm:cxn modelId="{B7A7E61F-D0FD-40DB-84DF-357F08238043}" type="presParOf" srcId="{515CC564-6983-4918-955E-DC312C9F4044}" destId="{7546C6B1-6810-47B7-8BA8-814B652933F9}" srcOrd="3" destOrd="0" presId="urn:microsoft.com/office/officeart/2008/layout/NameandTitleOrganizationalChart"/>
    <dgm:cxn modelId="{1061B111-653D-4BB6-A509-EB44AA22BB89}" type="presParOf" srcId="{7546C6B1-6810-47B7-8BA8-814B652933F9}" destId="{B850D6E4-B110-481F-9C2D-1415308E5106}" srcOrd="0" destOrd="0" presId="urn:microsoft.com/office/officeart/2008/layout/NameandTitleOrganizationalChart"/>
    <dgm:cxn modelId="{F1481D93-CB57-4C20-8040-F723D31000C3}" type="presParOf" srcId="{B850D6E4-B110-481F-9C2D-1415308E5106}" destId="{2354F06C-E3FD-4130-8D38-4FF07BD9BD71}" srcOrd="0" destOrd="0" presId="urn:microsoft.com/office/officeart/2008/layout/NameandTitleOrganizationalChart"/>
    <dgm:cxn modelId="{73124873-B586-4F8E-9822-AF7C61264E7B}" type="presParOf" srcId="{B850D6E4-B110-481F-9C2D-1415308E5106}" destId="{59E42440-5EAE-4CF4-B57C-EB247AAC3C21}" srcOrd="1" destOrd="0" presId="urn:microsoft.com/office/officeart/2008/layout/NameandTitleOrganizationalChart"/>
    <dgm:cxn modelId="{4FE199EC-17B3-448D-A098-2E6E4330BF09}" type="presParOf" srcId="{B850D6E4-B110-481F-9C2D-1415308E5106}" destId="{DFA04996-F88E-49E5-96AA-FC63641B1C5E}" srcOrd="2" destOrd="0" presId="urn:microsoft.com/office/officeart/2008/layout/NameandTitleOrganizationalChart"/>
    <dgm:cxn modelId="{FE444FA1-723A-4229-B68C-41E0F077783F}" type="presParOf" srcId="{7546C6B1-6810-47B7-8BA8-814B652933F9}" destId="{C5B0AF8B-2D2D-4925-9340-0EC434DA18F9}" srcOrd="1" destOrd="0" presId="urn:microsoft.com/office/officeart/2008/layout/NameandTitleOrganizationalChart"/>
    <dgm:cxn modelId="{EA61AEFC-7951-4F04-80FD-BE10B98663B1}" type="presParOf" srcId="{7546C6B1-6810-47B7-8BA8-814B652933F9}" destId="{E389BCA0-ED31-40E4-AC65-F2CD972D14AB}" srcOrd="2" destOrd="0" presId="urn:microsoft.com/office/officeart/2008/layout/NameandTitleOrganizationalChart"/>
    <dgm:cxn modelId="{FFEAE64E-E6E2-4A7E-AECA-E7F0B11101C8}" type="presParOf" srcId="{515CC564-6983-4918-955E-DC312C9F4044}" destId="{6CFA022F-A7EC-478A-AF9D-EFECD62A6C2D}" srcOrd="4" destOrd="0" presId="urn:microsoft.com/office/officeart/2008/layout/NameandTitleOrganizationalChart"/>
    <dgm:cxn modelId="{F20286D4-BCC2-491B-86AA-08A9AE311086}" type="presParOf" srcId="{515CC564-6983-4918-955E-DC312C9F4044}" destId="{142A1800-86E5-4931-BBEF-AB21F6CE9C17}" srcOrd="5" destOrd="0" presId="urn:microsoft.com/office/officeart/2008/layout/NameandTitleOrganizationalChart"/>
    <dgm:cxn modelId="{4106D526-E55A-41AF-8E37-45418E92D2E4}" type="presParOf" srcId="{142A1800-86E5-4931-BBEF-AB21F6CE9C17}" destId="{5787B3F8-7F68-4304-B38F-813C2AF0277F}" srcOrd="0" destOrd="0" presId="urn:microsoft.com/office/officeart/2008/layout/NameandTitleOrganizationalChart"/>
    <dgm:cxn modelId="{AFE13FC0-F06E-4174-AEE7-F0D668D8DA7E}" type="presParOf" srcId="{5787B3F8-7F68-4304-B38F-813C2AF0277F}" destId="{CDE2FE96-CC00-44FD-9F1B-727746BDA491}" srcOrd="0" destOrd="0" presId="urn:microsoft.com/office/officeart/2008/layout/NameandTitleOrganizationalChart"/>
    <dgm:cxn modelId="{3115AE4E-ED2A-426D-9D2C-C06B7A9B251F}" type="presParOf" srcId="{5787B3F8-7F68-4304-B38F-813C2AF0277F}" destId="{835448C1-653B-4401-92A7-49ED6280C1F9}" srcOrd="1" destOrd="0" presId="urn:microsoft.com/office/officeart/2008/layout/NameandTitleOrganizationalChart"/>
    <dgm:cxn modelId="{8362C53A-B1AC-4ABD-9A21-F049B643552C}" type="presParOf" srcId="{5787B3F8-7F68-4304-B38F-813C2AF0277F}" destId="{FF146620-BC4A-459F-8556-6B86F0AD8C43}" srcOrd="2" destOrd="0" presId="urn:microsoft.com/office/officeart/2008/layout/NameandTitleOrganizationalChart"/>
    <dgm:cxn modelId="{2B261C7A-284B-4355-A898-35C7F2FAC1E9}" type="presParOf" srcId="{142A1800-86E5-4931-BBEF-AB21F6CE9C17}" destId="{095653A9-E80F-4B39-A46E-9DAF8C824B76}" srcOrd="1" destOrd="0" presId="urn:microsoft.com/office/officeart/2008/layout/NameandTitleOrganizationalChart"/>
    <dgm:cxn modelId="{31322839-DD57-4463-AE36-0C2D531AF6C9}" type="presParOf" srcId="{142A1800-86E5-4931-BBEF-AB21F6CE9C17}" destId="{23412B41-472E-4D8D-B35D-FEA0379D857C}" srcOrd="2" destOrd="0" presId="urn:microsoft.com/office/officeart/2008/layout/NameandTitleOrganizationalChart"/>
    <dgm:cxn modelId="{BC33DA2D-134E-4BA3-A653-AF02EE358A96}" type="presParOf" srcId="{515CC564-6983-4918-955E-DC312C9F4044}" destId="{E416B044-AD0E-474E-9AD1-02C3FD415CCB}" srcOrd="6" destOrd="0" presId="urn:microsoft.com/office/officeart/2008/layout/NameandTitleOrganizationalChart"/>
    <dgm:cxn modelId="{CD5DB3FD-155E-4E21-B7C2-873774D5DAAD}" type="presParOf" srcId="{515CC564-6983-4918-955E-DC312C9F4044}" destId="{4BF7B34A-8A73-4641-B1EA-D33E17F3DA49}" srcOrd="7" destOrd="0" presId="urn:microsoft.com/office/officeart/2008/layout/NameandTitleOrganizationalChart"/>
    <dgm:cxn modelId="{267098E1-F8E3-403D-9C7B-C69BED4CEDFD}" type="presParOf" srcId="{4BF7B34A-8A73-4641-B1EA-D33E17F3DA49}" destId="{3A340477-09C5-4D92-8600-813BC7F0722D}" srcOrd="0" destOrd="0" presId="urn:microsoft.com/office/officeart/2008/layout/NameandTitleOrganizationalChart"/>
    <dgm:cxn modelId="{82F44CF7-AB26-4306-A80E-F86EB6B758A3}" type="presParOf" srcId="{3A340477-09C5-4D92-8600-813BC7F0722D}" destId="{842A70AB-1974-4F6B-94E1-43370C6B36AA}" srcOrd="0" destOrd="0" presId="urn:microsoft.com/office/officeart/2008/layout/NameandTitleOrganizationalChart"/>
    <dgm:cxn modelId="{F0CC7696-0A8F-4877-A89A-2BC51B46C3F6}" type="presParOf" srcId="{3A340477-09C5-4D92-8600-813BC7F0722D}" destId="{B8116D31-9435-440B-AAEF-817304764D5A}" srcOrd="1" destOrd="0" presId="urn:microsoft.com/office/officeart/2008/layout/NameandTitleOrganizationalChart"/>
    <dgm:cxn modelId="{905F6580-930E-4167-B4BC-AAEB12F0420A}" type="presParOf" srcId="{3A340477-09C5-4D92-8600-813BC7F0722D}" destId="{5EE986F5-7C42-4062-86EE-0E0ACFF713AD}" srcOrd="2" destOrd="0" presId="urn:microsoft.com/office/officeart/2008/layout/NameandTitleOrganizationalChart"/>
    <dgm:cxn modelId="{282D7D10-948E-4904-BBC5-27E0D11BA8B9}" type="presParOf" srcId="{4BF7B34A-8A73-4641-B1EA-D33E17F3DA49}" destId="{B5C25EE7-2C26-413C-8B45-AA5B53926A7F}" srcOrd="1" destOrd="0" presId="urn:microsoft.com/office/officeart/2008/layout/NameandTitleOrganizationalChart"/>
    <dgm:cxn modelId="{31383008-0B13-4E92-8F4A-28A9C38F28AA}" type="presParOf" srcId="{4BF7B34A-8A73-4641-B1EA-D33E17F3DA49}" destId="{2EBAF63B-B1F5-4F44-A568-536889EAD85B}" srcOrd="2" destOrd="0" presId="urn:microsoft.com/office/officeart/2008/layout/NameandTitleOrganizationalChart"/>
    <dgm:cxn modelId="{8D025AB1-827E-45D4-BE1B-556ABA4DD5F8}" type="presParOf" srcId="{7ACBF8E1-06D1-449D-A038-28973BB098EB}" destId="{A1EDD50C-06EB-441D-961B-94471177FDA1}" srcOrd="2" destOrd="0" presId="urn:microsoft.com/office/officeart/2008/layout/NameandTitleOrganizationalChart"/>
    <dgm:cxn modelId="{E960A556-8D10-4727-B4EC-8DA920D46FB7}" type="presParOf" srcId="{A1EDD50C-06EB-441D-961B-94471177FDA1}" destId="{72DEFEC4-3FF1-420B-9742-02CFEA7FFA2A}" srcOrd="0" destOrd="0" presId="urn:microsoft.com/office/officeart/2008/layout/NameandTitleOrganizationalChart"/>
    <dgm:cxn modelId="{5214F1D8-94E4-4022-80C8-70278415AB32}" type="presParOf" srcId="{A1EDD50C-06EB-441D-961B-94471177FDA1}" destId="{8F7BFCFF-72C6-42E7-8C0A-9E52BB4F7CD9}" srcOrd="1" destOrd="0" presId="urn:microsoft.com/office/officeart/2008/layout/NameandTitleOrganizationalChart"/>
    <dgm:cxn modelId="{5559511F-8B4B-4A93-89D0-36E596C48181}" type="presParOf" srcId="{8F7BFCFF-72C6-42E7-8C0A-9E52BB4F7CD9}" destId="{AE3CBB78-D144-4A66-A4FC-043010648C0D}" srcOrd="0" destOrd="0" presId="urn:microsoft.com/office/officeart/2008/layout/NameandTitleOrganizationalChart"/>
    <dgm:cxn modelId="{20A2A3A9-1CCC-436E-91A0-3114797C1DAB}" type="presParOf" srcId="{AE3CBB78-D144-4A66-A4FC-043010648C0D}" destId="{38DE93FB-B8A1-4849-933B-B82C0D5953DF}" srcOrd="0" destOrd="0" presId="urn:microsoft.com/office/officeart/2008/layout/NameandTitleOrganizationalChart"/>
    <dgm:cxn modelId="{C7DB8812-4186-4DDB-8DA0-5E2C791F54A7}" type="presParOf" srcId="{AE3CBB78-D144-4A66-A4FC-043010648C0D}" destId="{9BDB84BA-1CFA-4D11-A6D6-F2D74F521AAD}" srcOrd="1" destOrd="0" presId="urn:microsoft.com/office/officeart/2008/layout/NameandTitleOrganizationalChart"/>
    <dgm:cxn modelId="{059A1937-FA84-4F7E-A137-A0C6A308509E}" type="presParOf" srcId="{AE3CBB78-D144-4A66-A4FC-043010648C0D}" destId="{15BE330C-2752-4771-9701-055ADD2E2705}" srcOrd="2" destOrd="0" presId="urn:microsoft.com/office/officeart/2008/layout/NameandTitleOrganizationalChart"/>
    <dgm:cxn modelId="{5FFACF2B-CAA9-4CAF-A87E-8390BD65504D}" type="presParOf" srcId="{8F7BFCFF-72C6-42E7-8C0A-9E52BB4F7CD9}" destId="{B7F43E97-8D91-43FB-8DAE-7129C3D1CDD5}" srcOrd="1" destOrd="0" presId="urn:microsoft.com/office/officeart/2008/layout/NameandTitleOrganizationalChart"/>
    <dgm:cxn modelId="{79478CE3-A95B-4BA9-9124-21F0538FD3F1}" type="presParOf" srcId="{8F7BFCFF-72C6-42E7-8C0A-9E52BB4F7CD9}" destId="{F59836E7-2F6F-4E63-9600-4938DF852460}" srcOrd="2" destOrd="0" presId="urn:microsoft.com/office/officeart/2008/layout/NameandTitleOrganizationalChar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62D5A-406D-4F5C-B10F-60D21D1538DA}" type="doc">
      <dgm:prSet loTypeId="urn:microsoft.com/office/officeart/2005/8/layout/hList9" loCatId="list" qsTypeId="urn:microsoft.com/office/officeart/2005/8/quickstyle/3d1" qsCatId="3D" csTypeId="urn:microsoft.com/office/officeart/2005/8/colors/colorful5" csCatId="colorful" phldr="1"/>
      <dgm:spPr/>
      <dgm:t>
        <a:bodyPr/>
        <a:lstStyle/>
        <a:p>
          <a:endParaRPr lang="zh-TW" altLang="en-US"/>
        </a:p>
      </dgm:t>
    </dgm:pt>
    <dgm:pt modelId="{96FEFF12-63EA-4019-A42C-FC127F61E0BA}">
      <dgm:prSet phldrT="[文字]" custT="1"/>
      <dgm:spPr/>
      <dgm:t>
        <a:bodyPr/>
        <a:lstStyle/>
        <a:p>
          <a:r>
            <a:rPr lang="zh-TW" altLang="en-US" sz="1800" b="1" dirty="0">
              <a:latin typeface="標楷體" panose="03000509000000000000" pitchFamily="65" charset="-120"/>
              <a:ea typeface="標楷體" panose="03000509000000000000" pitchFamily="65" charset="-120"/>
            </a:rPr>
            <a:t>愛因斯坦培植計畫</a:t>
          </a:r>
        </a:p>
      </dgm:t>
    </dgm:pt>
    <dgm:pt modelId="{D9E5A717-949C-43C8-9559-AD086F997D95}" type="parTrans" cxnId="{5807B308-FE0C-4244-AD6A-83C413D49A81}">
      <dgm:prSet/>
      <dgm:spPr/>
      <dgm:t>
        <a:bodyPr/>
        <a:lstStyle/>
        <a:p>
          <a:endParaRPr lang="zh-TW" altLang="en-US" b="1"/>
        </a:p>
      </dgm:t>
    </dgm:pt>
    <dgm:pt modelId="{71DFFA36-581F-496A-B0A2-92BA6A8F5338}" type="sibTrans" cxnId="{5807B308-FE0C-4244-AD6A-83C413D49A81}">
      <dgm:prSet/>
      <dgm:spPr/>
      <dgm:t>
        <a:bodyPr/>
        <a:lstStyle/>
        <a:p>
          <a:endParaRPr lang="zh-TW" altLang="en-US" b="1"/>
        </a:p>
      </dgm:t>
    </dgm:pt>
    <dgm:pt modelId="{EB8A796D-EED6-4228-AE91-19BB9E4D14C5}">
      <dgm:prSet phldrT="[文字]" custT="1"/>
      <dgm:spPr/>
      <dgm:t>
        <a:bodyPr/>
        <a:lstStyle/>
        <a:p>
          <a:pPr marL="0" indent="0" algn="just"/>
          <a:r>
            <a:rPr lang="zh-TW" altLang="en-US" sz="1800" b="1" dirty="0">
              <a:solidFill>
                <a:srgbClr val="C00000"/>
              </a:solidFill>
              <a:latin typeface="標楷體" panose="03000509000000000000" pitchFamily="65" charset="-120"/>
              <a:ea typeface="標楷體" panose="03000509000000000000" pitchFamily="65" charset="-120"/>
            </a:rPr>
            <a:t>目的：</a:t>
          </a:r>
          <a:r>
            <a:rPr lang="zh-TW" altLang="en-US" sz="1800" b="1" dirty="0">
              <a:latin typeface="標楷體" panose="03000509000000000000" pitchFamily="65" charset="-120"/>
              <a:ea typeface="標楷體" panose="03000509000000000000" pitchFamily="65" charset="-120"/>
            </a:rPr>
            <a:t>為鼓勵年輕研究學者多方面大膽嘗試、勇於創新，並跨越科學領域的疆界，不受既定框架的限制，以培植科研新世代。</a:t>
          </a:r>
        </a:p>
      </dgm:t>
    </dgm:pt>
    <dgm:pt modelId="{BE2626D3-1BEA-4D5F-8831-00D19D8D6049}" type="parTrans" cxnId="{79580EF2-FDA9-4B42-84E8-8D6C24AE3A6C}">
      <dgm:prSet/>
      <dgm:spPr/>
      <dgm:t>
        <a:bodyPr/>
        <a:lstStyle/>
        <a:p>
          <a:endParaRPr lang="zh-TW" altLang="en-US" b="1"/>
        </a:p>
      </dgm:t>
    </dgm:pt>
    <dgm:pt modelId="{534AFACD-445F-486D-902C-61F3CE7B01B7}" type="sibTrans" cxnId="{79580EF2-FDA9-4B42-84E8-8D6C24AE3A6C}">
      <dgm:prSet/>
      <dgm:spPr/>
      <dgm:t>
        <a:bodyPr/>
        <a:lstStyle/>
        <a:p>
          <a:endParaRPr lang="zh-TW" altLang="en-US" b="1"/>
        </a:p>
      </dgm:t>
    </dgm:pt>
    <dgm:pt modelId="{5A36A87C-F4CA-4533-BA1F-1ACB860A51C9}">
      <dgm:prSet phldrT="[文字]" custT="1"/>
      <dgm:spPr/>
      <dgm:t>
        <a:bodyPr/>
        <a:lstStyle/>
        <a:p>
          <a:pPr algn="just"/>
          <a:r>
            <a:rPr lang="zh-TW" altLang="en-US" sz="1800" b="1" dirty="0">
              <a:solidFill>
                <a:srgbClr val="C00000"/>
              </a:solidFill>
              <a:effectLst/>
              <a:latin typeface="+mn-lt"/>
              <a:ea typeface="標楷體" panose="03000509000000000000" pitchFamily="65" charset="-120"/>
              <a:cs typeface="+mn-cs"/>
            </a:rPr>
            <a:t>申請資格：</a:t>
          </a:r>
          <a:r>
            <a:rPr lang="zh-TW" altLang="zh-TW" sz="1800" b="1" dirty="0">
              <a:effectLst/>
              <a:latin typeface="+mn-lt"/>
              <a:ea typeface="標楷體" panose="03000509000000000000" pitchFamily="65" charset="-120"/>
              <a:cs typeface="+mn-cs"/>
            </a:rPr>
            <a:t>年齡</a:t>
          </a:r>
          <a:r>
            <a:rPr lang="en-US" altLang="zh-TW" sz="1800" b="1" dirty="0">
              <a:solidFill>
                <a:srgbClr val="FF0066"/>
              </a:solidFill>
              <a:effectLst/>
              <a:latin typeface="+mn-lt"/>
              <a:ea typeface="標楷體" panose="03000509000000000000" pitchFamily="65" charset="-120"/>
              <a:cs typeface="+mn-cs"/>
            </a:rPr>
            <a:t>32</a:t>
          </a:r>
          <a:r>
            <a:rPr lang="zh-TW" altLang="zh-TW" sz="1800" b="1" dirty="0">
              <a:solidFill>
                <a:srgbClr val="FF0066"/>
              </a:solidFill>
              <a:effectLst/>
              <a:latin typeface="+mn-lt"/>
              <a:ea typeface="標楷體" panose="03000509000000000000" pitchFamily="65" charset="-120"/>
              <a:cs typeface="+mn-cs"/>
            </a:rPr>
            <a:t>歲</a:t>
          </a:r>
          <a:r>
            <a:rPr lang="en-US" altLang="zh-TW" sz="1800" b="1" dirty="0">
              <a:solidFill>
                <a:srgbClr val="FF0066"/>
              </a:solidFill>
              <a:effectLst/>
              <a:latin typeface="+mn-lt"/>
              <a:ea typeface="標楷體" panose="03000509000000000000" pitchFamily="65" charset="-120"/>
              <a:cs typeface="+mn-cs"/>
            </a:rPr>
            <a:t>(</a:t>
          </a:r>
          <a:r>
            <a:rPr lang="zh-TW" altLang="zh-TW" sz="1800" b="1" dirty="0">
              <a:solidFill>
                <a:srgbClr val="FF0066"/>
              </a:solidFill>
              <a:effectLst/>
              <a:latin typeface="+mn-lt"/>
              <a:ea typeface="標楷體" panose="03000509000000000000" pitchFamily="65" charset="-120"/>
              <a:cs typeface="+mn-cs"/>
            </a:rPr>
            <a:t>含</a:t>
          </a:r>
          <a:r>
            <a:rPr lang="en-US" altLang="zh-TW" sz="1800" b="1" dirty="0">
              <a:solidFill>
                <a:srgbClr val="FF0066"/>
              </a:solidFill>
              <a:effectLst/>
              <a:latin typeface="+mn-lt"/>
              <a:ea typeface="標楷體" panose="03000509000000000000" pitchFamily="65" charset="-120"/>
              <a:cs typeface="+mn-cs"/>
            </a:rPr>
            <a:t>)</a:t>
          </a:r>
          <a:r>
            <a:rPr lang="zh-TW" altLang="zh-TW" sz="1800" b="1" dirty="0">
              <a:solidFill>
                <a:srgbClr val="FF0066"/>
              </a:solidFill>
              <a:effectLst/>
              <a:latin typeface="+mn-lt"/>
              <a:ea typeface="標楷體" panose="03000509000000000000" pitchFamily="65" charset="-120"/>
              <a:cs typeface="+mn-cs"/>
            </a:rPr>
            <a:t>以下</a:t>
          </a:r>
          <a:r>
            <a:rPr lang="zh-TW" altLang="zh-TW" sz="1800" b="1" dirty="0">
              <a:effectLst/>
              <a:latin typeface="+mn-lt"/>
              <a:ea typeface="標楷體" panose="03000509000000000000" pitchFamily="65" charset="-120"/>
              <a:cs typeface="+mn-cs"/>
            </a:rPr>
            <a:t>且具博士學位，或博士畢業</a:t>
          </a:r>
          <a:r>
            <a:rPr lang="en-US" altLang="zh-TW" sz="1800" b="1" dirty="0">
              <a:effectLst/>
              <a:latin typeface="+mn-lt"/>
              <a:ea typeface="標楷體" panose="03000509000000000000" pitchFamily="65" charset="-120"/>
              <a:cs typeface="+mn-cs"/>
            </a:rPr>
            <a:t>3</a:t>
          </a:r>
          <a:r>
            <a:rPr lang="zh-TW" altLang="zh-TW" sz="1800" b="1" dirty="0">
              <a:effectLst/>
              <a:latin typeface="+mn-lt"/>
              <a:ea typeface="標楷體" panose="03000509000000000000" pitchFamily="65" charset="-120"/>
              <a:cs typeface="+mn-cs"/>
            </a:rPr>
            <a:t>年以內且年齡未逾</a:t>
          </a:r>
          <a:r>
            <a:rPr lang="en-US" altLang="zh-TW" sz="1800" b="1" dirty="0">
              <a:effectLst/>
              <a:latin typeface="+mn-lt"/>
              <a:ea typeface="標楷體" panose="03000509000000000000" pitchFamily="65" charset="-120"/>
              <a:cs typeface="+mn-cs"/>
            </a:rPr>
            <a:t>35</a:t>
          </a:r>
          <a:r>
            <a:rPr lang="zh-TW" altLang="zh-TW" sz="1800" b="1" dirty="0">
              <a:effectLst/>
              <a:latin typeface="+mn-lt"/>
              <a:ea typeface="標楷體" panose="03000509000000000000" pitchFamily="65" charset="-120"/>
              <a:cs typeface="+mn-cs"/>
            </a:rPr>
            <a:t>歲</a:t>
          </a:r>
          <a:r>
            <a:rPr lang="zh-TW" altLang="en-US" sz="1800" b="1" dirty="0">
              <a:effectLst/>
              <a:latin typeface="+mn-lt"/>
              <a:ea typeface="標楷體" panose="03000509000000000000" pitchFamily="65" charset="-120"/>
              <a:cs typeface="+mn-cs"/>
            </a:rPr>
            <a:t>。</a:t>
          </a:r>
          <a:endParaRPr lang="zh-TW" altLang="en-US" sz="1800" b="1" dirty="0">
            <a:latin typeface="+mn-lt"/>
            <a:ea typeface="標楷體" panose="03000509000000000000" pitchFamily="65" charset="-120"/>
          </a:endParaRPr>
        </a:p>
      </dgm:t>
    </dgm:pt>
    <dgm:pt modelId="{611A90A4-4215-41A2-A207-4FE7947AC684}" type="parTrans" cxnId="{5A04FEC3-0854-45F4-80E4-BE80A911ECF9}">
      <dgm:prSet/>
      <dgm:spPr/>
      <dgm:t>
        <a:bodyPr/>
        <a:lstStyle/>
        <a:p>
          <a:endParaRPr lang="zh-TW" altLang="en-US" b="1"/>
        </a:p>
      </dgm:t>
    </dgm:pt>
    <dgm:pt modelId="{8C6373AC-BE26-4EB9-8A4C-6A87DE338BD2}" type="sibTrans" cxnId="{5A04FEC3-0854-45F4-80E4-BE80A911ECF9}">
      <dgm:prSet/>
      <dgm:spPr/>
      <dgm:t>
        <a:bodyPr/>
        <a:lstStyle/>
        <a:p>
          <a:endParaRPr lang="zh-TW" altLang="en-US" b="1"/>
        </a:p>
      </dgm:t>
    </dgm:pt>
    <dgm:pt modelId="{C7464D96-21B4-4ACF-93E2-905742E0A156}">
      <dgm:prSet phldrT="[文字]" custT="1"/>
      <dgm:spPr/>
      <dgm:t>
        <a:bodyPr/>
        <a:lstStyle/>
        <a:p>
          <a:r>
            <a:rPr lang="zh-TW" altLang="en-US" sz="1800" b="1" dirty="0">
              <a:latin typeface="標楷體" panose="03000509000000000000" pitchFamily="65" charset="-120"/>
              <a:ea typeface="標楷體" panose="03000509000000000000" pitchFamily="65" charset="-120"/>
            </a:rPr>
            <a:t>哥倫布計畫</a:t>
          </a:r>
        </a:p>
      </dgm:t>
    </dgm:pt>
    <dgm:pt modelId="{D4B80367-9E8C-4FA1-BDE6-F06930AF74AF}" type="parTrans" cxnId="{EFD7F076-4D15-4499-98E7-D55EA96C0C3F}">
      <dgm:prSet/>
      <dgm:spPr/>
      <dgm:t>
        <a:bodyPr/>
        <a:lstStyle/>
        <a:p>
          <a:endParaRPr lang="zh-TW" altLang="en-US" b="1"/>
        </a:p>
      </dgm:t>
    </dgm:pt>
    <dgm:pt modelId="{8E01302C-EC50-4EA8-A0DB-02DA6FF2FE0E}" type="sibTrans" cxnId="{EFD7F076-4D15-4499-98E7-D55EA96C0C3F}">
      <dgm:prSet/>
      <dgm:spPr/>
      <dgm:t>
        <a:bodyPr/>
        <a:lstStyle/>
        <a:p>
          <a:endParaRPr lang="zh-TW" altLang="en-US" b="1"/>
        </a:p>
      </dgm:t>
    </dgm:pt>
    <dgm:pt modelId="{4E001EDC-D0BD-4906-BFF8-CE454F8D963A}">
      <dgm:prSet phldrT="[文字]" custT="1"/>
      <dgm:spPr/>
      <dgm:t>
        <a:bodyPr/>
        <a:lstStyle/>
        <a:p>
          <a:pPr algn="just"/>
          <a:r>
            <a:rPr lang="zh-TW" altLang="en-US" sz="1800" b="1" dirty="0">
              <a:solidFill>
                <a:srgbClr val="C00000"/>
              </a:solidFill>
              <a:latin typeface="標楷體" panose="03000509000000000000" pitchFamily="65" charset="-120"/>
              <a:ea typeface="標楷體" panose="03000509000000000000" pitchFamily="65" charset="-120"/>
            </a:rPr>
            <a:t>目的：</a:t>
          </a:r>
          <a:r>
            <a:rPr lang="zh-TW" altLang="en-US" sz="1800" b="1" dirty="0">
              <a:latin typeface="標楷體" panose="03000509000000000000" pitchFamily="65" charset="-120"/>
              <a:ea typeface="標楷體" panose="03000509000000000000" pitchFamily="65" charset="-120"/>
            </a:rPr>
            <a:t>為鼓勵年輕研究學者長期投入有潛力的重大創新構想，同時到國外的研究機構進行研究與交流，建立國際合作團隊，以拓展國際視野及影響力。</a:t>
          </a:r>
        </a:p>
      </dgm:t>
    </dgm:pt>
    <dgm:pt modelId="{EB23F158-0923-4CED-947C-CEF7B63545A6}" type="parTrans" cxnId="{50DF3ACF-257C-4AE0-B78C-48788C384CAE}">
      <dgm:prSet/>
      <dgm:spPr/>
      <dgm:t>
        <a:bodyPr/>
        <a:lstStyle/>
        <a:p>
          <a:endParaRPr lang="zh-TW" altLang="en-US" b="1"/>
        </a:p>
      </dgm:t>
    </dgm:pt>
    <dgm:pt modelId="{875B0B87-2C73-4E7E-870C-3F44D407BF4C}" type="sibTrans" cxnId="{50DF3ACF-257C-4AE0-B78C-48788C384CAE}">
      <dgm:prSet/>
      <dgm:spPr/>
      <dgm:t>
        <a:bodyPr/>
        <a:lstStyle/>
        <a:p>
          <a:endParaRPr lang="zh-TW" altLang="en-US" b="1"/>
        </a:p>
      </dgm:t>
    </dgm:pt>
    <dgm:pt modelId="{C296A4EC-3436-43FE-ABB8-7E558F8AE62E}">
      <dgm:prSet phldrT="[文字]" custT="1"/>
      <dgm:spPr/>
      <dgm:t>
        <a:bodyPr/>
        <a:lstStyle/>
        <a:p>
          <a:r>
            <a:rPr lang="zh-TW" altLang="en-US" sz="1800" b="1" dirty="0">
              <a:solidFill>
                <a:srgbClr val="C00000"/>
              </a:solidFill>
              <a:effectLst/>
              <a:latin typeface="+mn-lt"/>
              <a:ea typeface="標楷體" panose="03000509000000000000" pitchFamily="65" charset="-120"/>
              <a:cs typeface="+mn-cs"/>
            </a:rPr>
            <a:t>申請資格：</a:t>
          </a:r>
          <a:r>
            <a:rPr lang="zh-TW" altLang="zh-TW" sz="1800" b="1" dirty="0">
              <a:effectLst/>
              <a:latin typeface="+mn-lt"/>
              <a:ea typeface="標楷體" panose="03000509000000000000" pitchFamily="65" charset="-120"/>
              <a:cs typeface="+mn-cs"/>
            </a:rPr>
            <a:t>年齡</a:t>
          </a:r>
          <a:r>
            <a:rPr lang="en-US" altLang="zh-TW" sz="1800" b="1" dirty="0">
              <a:solidFill>
                <a:srgbClr val="FF0066"/>
              </a:solidFill>
              <a:effectLst/>
              <a:latin typeface="+mn-lt"/>
              <a:ea typeface="標楷體" panose="03000509000000000000" pitchFamily="65" charset="-120"/>
              <a:cs typeface="+mn-cs"/>
            </a:rPr>
            <a:t>38</a:t>
          </a:r>
          <a:r>
            <a:rPr lang="zh-TW" altLang="zh-TW" sz="1800" b="1" dirty="0">
              <a:solidFill>
                <a:srgbClr val="FF0066"/>
              </a:solidFill>
              <a:effectLst/>
              <a:latin typeface="+mn-lt"/>
              <a:ea typeface="標楷體" panose="03000509000000000000" pitchFamily="65" charset="-120"/>
              <a:cs typeface="+mn-cs"/>
            </a:rPr>
            <a:t>歲</a:t>
          </a:r>
          <a:r>
            <a:rPr lang="en-US" altLang="zh-TW" sz="1800" b="1" dirty="0">
              <a:solidFill>
                <a:srgbClr val="FF0066"/>
              </a:solidFill>
              <a:effectLst/>
              <a:latin typeface="+mn-lt"/>
              <a:ea typeface="標楷體" panose="03000509000000000000" pitchFamily="65" charset="-120"/>
              <a:cs typeface="+mn-cs"/>
            </a:rPr>
            <a:t>(</a:t>
          </a:r>
          <a:r>
            <a:rPr lang="zh-TW" altLang="zh-TW" sz="1800" b="1" dirty="0">
              <a:solidFill>
                <a:srgbClr val="FF0066"/>
              </a:solidFill>
              <a:effectLst/>
              <a:latin typeface="+mn-lt"/>
              <a:ea typeface="標楷體" panose="03000509000000000000" pitchFamily="65" charset="-120"/>
              <a:cs typeface="+mn-cs"/>
            </a:rPr>
            <a:t>含</a:t>
          </a:r>
          <a:r>
            <a:rPr lang="en-US" altLang="zh-TW" sz="1800" b="1" dirty="0">
              <a:solidFill>
                <a:srgbClr val="FF0066"/>
              </a:solidFill>
              <a:effectLst/>
              <a:latin typeface="+mn-lt"/>
              <a:ea typeface="標楷體" panose="03000509000000000000" pitchFamily="65" charset="-120"/>
              <a:cs typeface="+mn-cs"/>
            </a:rPr>
            <a:t>)</a:t>
          </a:r>
          <a:r>
            <a:rPr lang="zh-TW" altLang="zh-TW" sz="1800" b="1" dirty="0">
              <a:solidFill>
                <a:srgbClr val="FF0066"/>
              </a:solidFill>
              <a:effectLst/>
              <a:latin typeface="+mn-lt"/>
              <a:ea typeface="標楷體" panose="03000509000000000000" pitchFamily="65" charset="-120"/>
              <a:cs typeface="+mn-cs"/>
            </a:rPr>
            <a:t>以下</a:t>
          </a:r>
          <a:r>
            <a:rPr lang="zh-TW" altLang="zh-TW" sz="1800" b="1" dirty="0">
              <a:effectLst/>
              <a:latin typeface="+mn-lt"/>
              <a:ea typeface="標楷體" panose="03000509000000000000" pitchFamily="65" charset="-120"/>
              <a:cs typeface="+mn-cs"/>
            </a:rPr>
            <a:t>且具博士學位</a:t>
          </a:r>
          <a:r>
            <a:rPr lang="zh-TW" altLang="en-US" sz="1800" b="1" dirty="0">
              <a:effectLst/>
              <a:latin typeface="+mn-lt"/>
              <a:ea typeface="標楷體" panose="03000509000000000000" pitchFamily="65" charset="-120"/>
              <a:cs typeface="+mn-cs"/>
            </a:rPr>
            <a:t>。</a:t>
          </a:r>
          <a:endParaRPr lang="zh-TW" altLang="en-US" sz="1800" b="1" dirty="0">
            <a:latin typeface="+mn-lt"/>
            <a:ea typeface="標楷體" panose="03000509000000000000" pitchFamily="65" charset="-120"/>
          </a:endParaRPr>
        </a:p>
      </dgm:t>
    </dgm:pt>
    <dgm:pt modelId="{DA992013-C3B6-4505-9667-B5708A45241B}" type="parTrans" cxnId="{EDADECDF-A24A-4ED5-BB09-B177F318ED87}">
      <dgm:prSet/>
      <dgm:spPr/>
      <dgm:t>
        <a:bodyPr/>
        <a:lstStyle/>
        <a:p>
          <a:endParaRPr lang="zh-TW" altLang="en-US" b="1"/>
        </a:p>
      </dgm:t>
    </dgm:pt>
    <dgm:pt modelId="{95E52B6D-9D98-42C8-A839-926EAC9AE4BA}" type="sibTrans" cxnId="{EDADECDF-A24A-4ED5-BB09-B177F318ED87}">
      <dgm:prSet/>
      <dgm:spPr/>
      <dgm:t>
        <a:bodyPr/>
        <a:lstStyle/>
        <a:p>
          <a:endParaRPr lang="zh-TW" altLang="en-US" b="1"/>
        </a:p>
      </dgm:t>
    </dgm:pt>
    <dgm:pt modelId="{02D9128C-5BE5-42CE-AE66-0D6C38BB1168}">
      <dgm:prSet phldrT="[文字]" custT="1"/>
      <dgm:spPr/>
      <dgm:t>
        <a:bodyPr/>
        <a:lstStyle/>
        <a:p>
          <a:pPr algn="just">
            <a:spcAft>
              <a:spcPts val="0"/>
            </a:spcAft>
          </a:pPr>
          <a:r>
            <a:rPr lang="zh-TW" altLang="en-US" sz="1800" b="1" dirty="0">
              <a:solidFill>
                <a:srgbClr val="C00000"/>
              </a:solidFill>
              <a:effectLst/>
              <a:latin typeface="+mn-lt"/>
              <a:ea typeface="標楷體" panose="03000509000000000000" pitchFamily="65" charset="-120"/>
              <a:cs typeface="+mn-cs"/>
            </a:rPr>
            <a:t>補助金額：</a:t>
          </a:r>
          <a:r>
            <a:rPr lang="zh-TW" altLang="en-US" sz="1800" b="1" dirty="0">
              <a:effectLst/>
              <a:latin typeface="+mn-lt"/>
              <a:ea typeface="標楷體" panose="03000509000000000000" pitchFamily="65" charset="-120"/>
              <a:cs typeface="+mn-cs"/>
            </a:rPr>
            <a:t>計畫執行期間為</a:t>
          </a:r>
          <a:r>
            <a:rPr lang="en-US" altLang="zh-TW" sz="1800" b="1" dirty="0">
              <a:effectLst/>
              <a:latin typeface="+mn-lt"/>
              <a:ea typeface="標楷體" panose="03000509000000000000" pitchFamily="65" charset="-120"/>
              <a:cs typeface="+mn-cs"/>
            </a:rPr>
            <a:t>3-5</a:t>
          </a:r>
          <a:r>
            <a:rPr lang="zh-TW" altLang="en-US" sz="1800" b="1" dirty="0">
              <a:effectLst/>
              <a:latin typeface="+mn-lt"/>
              <a:ea typeface="標楷體" panose="03000509000000000000" pitchFamily="65" charset="-120"/>
              <a:cs typeface="+mn-cs"/>
            </a:rPr>
            <a:t>年，</a:t>
          </a:r>
          <a:r>
            <a:rPr lang="zh-TW" altLang="zh-TW" sz="1800" b="1" dirty="0">
              <a:effectLst/>
              <a:latin typeface="+mn-lt"/>
              <a:ea typeface="標楷體" panose="03000509000000000000" pitchFamily="65" charset="-120"/>
              <a:cs typeface="+mn-cs"/>
            </a:rPr>
            <a:t>年度</a:t>
          </a:r>
          <a:r>
            <a:rPr lang="zh-TW" altLang="en-US" sz="1800" b="1" dirty="0">
              <a:effectLst/>
              <a:latin typeface="+mn-lt"/>
              <a:ea typeface="標楷體" panose="03000509000000000000" pitchFamily="65" charset="-120"/>
              <a:cs typeface="+mn-cs"/>
            </a:rPr>
            <a:t>補助</a:t>
          </a:r>
          <a:r>
            <a:rPr lang="zh-TW" altLang="zh-TW" sz="1800" b="1" dirty="0">
              <a:effectLst/>
              <a:latin typeface="+mn-lt"/>
              <a:ea typeface="標楷體" panose="03000509000000000000" pitchFamily="65" charset="-120"/>
              <a:cs typeface="+mn-cs"/>
            </a:rPr>
            <a:t>總</a:t>
          </a:r>
          <a:r>
            <a:rPr lang="zh-TW" altLang="en-US" sz="1800" b="1" dirty="0">
              <a:effectLst/>
              <a:latin typeface="+mn-lt"/>
              <a:ea typeface="標楷體" panose="03000509000000000000" pitchFamily="65" charset="-120"/>
              <a:cs typeface="+mn-cs"/>
            </a:rPr>
            <a:t>經費</a:t>
          </a:r>
          <a:r>
            <a:rPr lang="zh-TW" altLang="zh-TW" sz="1800" b="1" dirty="0">
              <a:effectLst/>
              <a:latin typeface="+mn-lt"/>
              <a:ea typeface="標楷體" panose="03000509000000000000" pitchFamily="65" charset="-120"/>
              <a:cs typeface="+mn-cs"/>
            </a:rPr>
            <a:t>以不超過</a:t>
          </a:r>
          <a:r>
            <a:rPr lang="en-US" altLang="zh-TW" sz="1800" b="1" dirty="0">
              <a:solidFill>
                <a:srgbClr val="0000FF"/>
              </a:solidFill>
              <a:effectLst/>
              <a:latin typeface="+mn-lt"/>
              <a:ea typeface="標楷體" panose="03000509000000000000" pitchFamily="65" charset="-120"/>
              <a:cs typeface="+mn-cs"/>
            </a:rPr>
            <a:t>500</a:t>
          </a:r>
          <a:r>
            <a:rPr lang="zh-TW" altLang="zh-TW" sz="1800" b="1" dirty="0">
              <a:solidFill>
                <a:srgbClr val="0000FF"/>
              </a:solidFill>
              <a:effectLst/>
              <a:latin typeface="+mn-lt"/>
              <a:ea typeface="標楷體" panose="03000509000000000000" pitchFamily="65" charset="-120"/>
              <a:cs typeface="+mn-cs"/>
            </a:rPr>
            <a:t>萬元</a:t>
          </a:r>
          <a:r>
            <a:rPr lang="zh-TW" altLang="zh-TW" sz="1800" b="1" dirty="0">
              <a:effectLst/>
              <a:latin typeface="+mn-lt"/>
              <a:ea typeface="標楷體" panose="03000509000000000000" pitchFamily="65" charset="-120"/>
              <a:cs typeface="+mn-cs"/>
            </a:rPr>
            <a:t>為原則</a:t>
          </a:r>
          <a:r>
            <a:rPr lang="zh-TW" altLang="en-US" sz="1800" b="1" dirty="0">
              <a:effectLst/>
              <a:latin typeface="+mn-lt"/>
              <a:ea typeface="標楷體" panose="03000509000000000000" pitchFamily="65" charset="-120"/>
              <a:cs typeface="+mn-cs"/>
            </a:rPr>
            <a:t>。</a:t>
          </a:r>
          <a:endParaRPr lang="zh-TW" altLang="en-US" sz="1800" b="1" dirty="0">
            <a:latin typeface="+mn-lt"/>
            <a:ea typeface="標楷體" panose="03000509000000000000" pitchFamily="65" charset="-120"/>
          </a:endParaRPr>
        </a:p>
      </dgm:t>
    </dgm:pt>
    <dgm:pt modelId="{2963F235-4934-4DFB-B6C2-ED32DF90D3A4}" type="parTrans" cxnId="{D808644D-1312-4E07-BD36-020FF4428D35}">
      <dgm:prSet/>
      <dgm:spPr/>
      <dgm:t>
        <a:bodyPr/>
        <a:lstStyle/>
        <a:p>
          <a:endParaRPr lang="zh-TW" altLang="en-US" b="1"/>
        </a:p>
      </dgm:t>
    </dgm:pt>
    <dgm:pt modelId="{A3B5D7A5-C721-4362-9D30-3DD605B4F025}" type="sibTrans" cxnId="{D808644D-1312-4E07-BD36-020FF4428D35}">
      <dgm:prSet/>
      <dgm:spPr/>
      <dgm:t>
        <a:bodyPr/>
        <a:lstStyle/>
        <a:p>
          <a:endParaRPr lang="zh-TW" altLang="en-US" b="1"/>
        </a:p>
      </dgm:t>
    </dgm:pt>
    <dgm:pt modelId="{2E4C5A7A-3253-4833-AFBE-B32BE33B2260}">
      <dgm:prSet phldrT="[文字]" custT="1"/>
      <dgm:spPr/>
      <dgm:t>
        <a:bodyPr/>
        <a:lstStyle/>
        <a:p>
          <a:pPr algn="just">
            <a:spcAft>
              <a:spcPts val="0"/>
            </a:spcAft>
          </a:pPr>
          <a:r>
            <a:rPr lang="zh-TW" altLang="en-US" sz="1800" b="1" dirty="0">
              <a:solidFill>
                <a:srgbClr val="C00000"/>
              </a:solidFill>
              <a:latin typeface="標楷體" panose="03000509000000000000" pitchFamily="65" charset="-120"/>
              <a:ea typeface="標楷體" panose="03000509000000000000" pitchFamily="65" charset="-120"/>
            </a:rPr>
            <a:t>審查重點：</a:t>
          </a:r>
        </a:p>
      </dgm:t>
    </dgm:pt>
    <dgm:pt modelId="{7CE9475E-4ADA-4A2E-A75A-238F6B2E756C}" type="parTrans" cxnId="{E00C357D-5517-4799-9514-4D2E8F266FF2}">
      <dgm:prSet/>
      <dgm:spPr/>
      <dgm:t>
        <a:bodyPr/>
        <a:lstStyle/>
        <a:p>
          <a:endParaRPr lang="zh-TW" altLang="en-US" b="1"/>
        </a:p>
      </dgm:t>
    </dgm:pt>
    <dgm:pt modelId="{4F33177C-BA9F-45F2-9102-4CBEBA350DF1}" type="sibTrans" cxnId="{E00C357D-5517-4799-9514-4D2E8F266FF2}">
      <dgm:prSet/>
      <dgm:spPr/>
      <dgm:t>
        <a:bodyPr/>
        <a:lstStyle/>
        <a:p>
          <a:endParaRPr lang="zh-TW" altLang="en-US" b="1"/>
        </a:p>
      </dgm:t>
    </dgm:pt>
    <dgm:pt modelId="{942C9B23-313F-4547-9DE3-6B4972B1A68A}">
      <dgm:prSet phldrT="[文字]" custT="1"/>
      <dgm:spPr/>
      <dgm:t>
        <a:bodyPr/>
        <a:lstStyle/>
        <a:p>
          <a:pPr algn="just">
            <a:spcAft>
              <a:spcPct val="15000"/>
            </a:spcAft>
          </a:pPr>
          <a:r>
            <a:rPr lang="zh-TW" altLang="en-US" sz="1800" b="1" dirty="0">
              <a:latin typeface="標楷體" panose="03000509000000000000" pitchFamily="65" charset="-120"/>
              <a:ea typeface="標楷體" panose="03000509000000000000" pitchFamily="65" charset="-120"/>
            </a:rPr>
            <a:t>申請人企圖心、宏觀想法及發展潛力。</a:t>
          </a:r>
        </a:p>
      </dgm:t>
    </dgm:pt>
    <dgm:pt modelId="{EBEB8E04-87C3-443E-A024-1177B27630D6}" type="parTrans" cxnId="{718EFD04-CC73-4333-81DA-99838CB43E24}">
      <dgm:prSet/>
      <dgm:spPr/>
      <dgm:t>
        <a:bodyPr/>
        <a:lstStyle/>
        <a:p>
          <a:endParaRPr lang="zh-TW" altLang="en-US" b="1"/>
        </a:p>
      </dgm:t>
    </dgm:pt>
    <dgm:pt modelId="{29AC63CD-38FD-468F-918B-7F3F011849AB}" type="sibTrans" cxnId="{718EFD04-CC73-4333-81DA-99838CB43E24}">
      <dgm:prSet/>
      <dgm:spPr/>
      <dgm:t>
        <a:bodyPr/>
        <a:lstStyle/>
        <a:p>
          <a:endParaRPr lang="zh-TW" altLang="en-US" b="1"/>
        </a:p>
      </dgm:t>
    </dgm:pt>
    <dgm:pt modelId="{35A130BD-86F9-4F1E-98FA-3ACDD997E22F}">
      <dgm:prSet phldrT="[文字]" custT="1"/>
      <dgm:spPr/>
      <dgm:t>
        <a:bodyPr/>
        <a:lstStyle/>
        <a:p>
          <a:pPr algn="just">
            <a:spcAft>
              <a:spcPct val="15000"/>
            </a:spcAft>
          </a:pPr>
          <a:r>
            <a:rPr lang="zh-TW" altLang="en-US" sz="1800" b="1" dirty="0">
              <a:latin typeface="標楷體" panose="03000509000000000000" pitchFamily="65" charset="-120"/>
              <a:ea typeface="標楷體" panose="03000509000000000000" pitchFamily="65" charset="-120"/>
            </a:rPr>
            <a:t>研究目標為科學或社會重要待解問題，並具論述基礎。</a:t>
          </a:r>
        </a:p>
      </dgm:t>
    </dgm:pt>
    <dgm:pt modelId="{DE85E448-323F-44ED-AC6B-12A3A7AA04F3}" type="parTrans" cxnId="{359BF6F8-A9F1-44CB-9160-E3A940A6A8D4}">
      <dgm:prSet/>
      <dgm:spPr/>
      <dgm:t>
        <a:bodyPr/>
        <a:lstStyle/>
        <a:p>
          <a:endParaRPr lang="zh-TW" altLang="en-US" b="1"/>
        </a:p>
      </dgm:t>
    </dgm:pt>
    <dgm:pt modelId="{8AA1C9FA-BCA8-4C40-B694-8F9F9C891155}" type="sibTrans" cxnId="{359BF6F8-A9F1-44CB-9160-E3A940A6A8D4}">
      <dgm:prSet/>
      <dgm:spPr/>
      <dgm:t>
        <a:bodyPr/>
        <a:lstStyle/>
        <a:p>
          <a:endParaRPr lang="zh-TW" altLang="en-US" b="1"/>
        </a:p>
      </dgm:t>
    </dgm:pt>
    <dgm:pt modelId="{76719FA5-D39C-4D97-AFCC-A134BC637FC7}">
      <dgm:prSet phldrT="[文字]" custT="1"/>
      <dgm:spPr/>
      <dgm:t>
        <a:bodyPr/>
        <a:lstStyle/>
        <a:p>
          <a:pPr algn="just">
            <a:spcAft>
              <a:spcPct val="15000"/>
            </a:spcAft>
          </a:pPr>
          <a:r>
            <a:rPr lang="zh-TW" altLang="en-US" sz="1800" b="1" dirty="0">
              <a:latin typeface="標楷體" panose="03000509000000000000" pitchFamily="65" charset="-120"/>
              <a:ea typeface="標楷體" panose="03000509000000000000" pitchFamily="65" charset="-120"/>
            </a:rPr>
            <a:t>研究室團隊建立與培養規劃。</a:t>
          </a:r>
        </a:p>
      </dgm:t>
    </dgm:pt>
    <dgm:pt modelId="{A5ABD750-E43A-443F-93A0-75411DEE65E3}" type="parTrans" cxnId="{C1FA8008-B84A-4839-8464-8CD3E568040B}">
      <dgm:prSet/>
      <dgm:spPr/>
      <dgm:t>
        <a:bodyPr/>
        <a:lstStyle/>
        <a:p>
          <a:endParaRPr lang="zh-TW" altLang="en-US" b="1"/>
        </a:p>
      </dgm:t>
    </dgm:pt>
    <dgm:pt modelId="{179FA1CC-BE09-413D-8FB6-A0A15AB6B6AB}" type="sibTrans" cxnId="{C1FA8008-B84A-4839-8464-8CD3E568040B}">
      <dgm:prSet/>
      <dgm:spPr/>
      <dgm:t>
        <a:bodyPr/>
        <a:lstStyle/>
        <a:p>
          <a:endParaRPr lang="zh-TW" altLang="en-US" b="1"/>
        </a:p>
      </dgm:t>
    </dgm:pt>
    <dgm:pt modelId="{BDA083CB-3F89-4A6C-B945-C15CD4DFE630}">
      <dgm:prSet phldrT="[文字]" custT="1"/>
      <dgm:spPr/>
      <dgm:t>
        <a:bodyPr/>
        <a:lstStyle/>
        <a:p>
          <a:r>
            <a:rPr kumimoji="0" lang="zh-TW" altLang="en-US" sz="1800" b="1" i="0" u="none" strike="noStrike" cap="none" spc="0" normalizeH="0" baseline="0" noProof="0" dirty="0">
              <a:ln/>
              <a:solidFill>
                <a:srgbClr val="C00000"/>
              </a:solidFill>
              <a:effectLst/>
              <a:uLnTx/>
              <a:uFillTx/>
              <a:latin typeface="+mn-lt"/>
              <a:ea typeface="標楷體" panose="03000509000000000000" pitchFamily="65" charset="-120"/>
              <a:cs typeface="+mn-cs"/>
            </a:rPr>
            <a:t>補助金額：</a:t>
          </a:r>
          <a:r>
            <a:rPr kumimoji="0" lang="zh-TW" altLang="en-US" sz="1800" b="1" i="0" u="none" strike="noStrike" cap="none" spc="0" normalizeH="0" baseline="0" noProof="0" dirty="0">
              <a:ln/>
              <a:effectLst/>
              <a:uLnTx/>
              <a:uFillTx/>
              <a:latin typeface="+mn-lt"/>
              <a:ea typeface="標楷體" panose="03000509000000000000" pitchFamily="65" charset="-120"/>
              <a:cs typeface="+mn-cs"/>
            </a:rPr>
            <a:t>計畫執行期間為</a:t>
          </a:r>
          <a:r>
            <a:rPr kumimoji="0" lang="en-US" altLang="zh-TW" sz="1800" b="1" i="0" u="none" strike="noStrike" cap="none" spc="0" normalizeH="0" baseline="0" noProof="0" dirty="0">
              <a:ln/>
              <a:effectLst/>
              <a:uLnTx/>
              <a:uFillTx/>
              <a:latin typeface="+mn-lt"/>
              <a:ea typeface="標楷體" panose="03000509000000000000" pitchFamily="65" charset="-120"/>
              <a:cs typeface="+mn-cs"/>
            </a:rPr>
            <a:t>3-5</a:t>
          </a:r>
          <a:r>
            <a:rPr kumimoji="0" lang="zh-TW" altLang="en-US" sz="1800" b="1" i="0" u="none" strike="noStrike" cap="none" spc="0" normalizeH="0" baseline="0" noProof="0" dirty="0">
              <a:ln/>
              <a:effectLst/>
              <a:uLnTx/>
              <a:uFillTx/>
              <a:latin typeface="+mn-lt"/>
              <a:ea typeface="標楷體" panose="03000509000000000000" pitchFamily="65" charset="-120"/>
              <a:cs typeface="+mn-cs"/>
            </a:rPr>
            <a:t>年，</a:t>
          </a:r>
          <a:r>
            <a:rPr kumimoji="0" lang="zh-TW" altLang="zh-TW" sz="1800" b="1" i="0" u="none" strike="noStrike" cap="none" spc="0" normalizeH="0" baseline="0" noProof="0" dirty="0">
              <a:ln/>
              <a:effectLst/>
              <a:uLnTx/>
              <a:uFillTx/>
              <a:latin typeface="+mn-lt"/>
              <a:ea typeface="標楷體" panose="03000509000000000000" pitchFamily="65" charset="-120"/>
              <a:cs typeface="+mn-cs"/>
            </a:rPr>
            <a:t>年度</a:t>
          </a:r>
          <a:r>
            <a:rPr kumimoji="0" lang="zh-TW" altLang="en-US" sz="1800" b="1" i="0" u="none" strike="noStrike" cap="none" spc="0" normalizeH="0" baseline="0" noProof="0" dirty="0">
              <a:ln/>
              <a:effectLst/>
              <a:uLnTx/>
              <a:uFillTx/>
              <a:latin typeface="+mn-lt"/>
              <a:ea typeface="標楷體" panose="03000509000000000000" pitchFamily="65" charset="-120"/>
              <a:cs typeface="+mn-cs"/>
            </a:rPr>
            <a:t>補助</a:t>
          </a:r>
          <a:r>
            <a:rPr kumimoji="0" lang="zh-TW" altLang="zh-TW" sz="1800" b="1" i="0" u="none" strike="noStrike" cap="none" spc="0" normalizeH="0" baseline="0" noProof="0" dirty="0">
              <a:ln/>
              <a:effectLst/>
              <a:uLnTx/>
              <a:uFillTx/>
              <a:latin typeface="+mn-lt"/>
              <a:ea typeface="標楷體" panose="03000509000000000000" pitchFamily="65" charset="-120"/>
              <a:cs typeface="+mn-cs"/>
            </a:rPr>
            <a:t>總</a:t>
          </a:r>
          <a:r>
            <a:rPr kumimoji="0" lang="zh-TW" altLang="en-US" sz="1800" b="1" i="0" u="none" strike="noStrike" cap="none" spc="0" normalizeH="0" baseline="0" noProof="0" dirty="0">
              <a:ln/>
              <a:effectLst/>
              <a:uLnTx/>
              <a:uFillTx/>
              <a:latin typeface="+mn-lt"/>
              <a:ea typeface="標楷體" panose="03000509000000000000" pitchFamily="65" charset="-120"/>
              <a:cs typeface="+mn-cs"/>
            </a:rPr>
            <a:t>經費</a:t>
          </a:r>
          <a:r>
            <a:rPr lang="zh-TW" altLang="zh-TW" sz="1800" b="1" dirty="0">
              <a:effectLst/>
              <a:latin typeface="+mn-lt"/>
              <a:ea typeface="標楷體" panose="03000509000000000000" pitchFamily="65" charset="-120"/>
              <a:cs typeface="+mn-cs"/>
            </a:rPr>
            <a:t>以不超過</a:t>
          </a:r>
          <a:r>
            <a:rPr lang="en-US" altLang="zh-TW" sz="1800" b="1" dirty="0">
              <a:solidFill>
                <a:srgbClr val="0000FF"/>
              </a:solidFill>
              <a:effectLst/>
              <a:latin typeface="+mn-lt"/>
              <a:ea typeface="標楷體" panose="03000509000000000000" pitchFamily="65" charset="-120"/>
              <a:cs typeface="+mn-cs"/>
            </a:rPr>
            <a:t>1,000</a:t>
          </a:r>
          <a:r>
            <a:rPr lang="zh-TW" altLang="zh-TW" sz="1800" b="1" dirty="0">
              <a:solidFill>
                <a:srgbClr val="0000FF"/>
              </a:solidFill>
              <a:effectLst/>
              <a:latin typeface="+mn-lt"/>
              <a:ea typeface="標楷體" panose="03000509000000000000" pitchFamily="65" charset="-120"/>
              <a:cs typeface="+mn-cs"/>
            </a:rPr>
            <a:t>萬元</a:t>
          </a:r>
          <a:r>
            <a:rPr lang="zh-TW" altLang="zh-TW" sz="1800" b="1" dirty="0">
              <a:effectLst/>
              <a:latin typeface="+mn-lt"/>
              <a:ea typeface="標楷體" panose="03000509000000000000" pitchFamily="65" charset="-120"/>
              <a:cs typeface="+mn-cs"/>
            </a:rPr>
            <a:t>為原則</a:t>
          </a:r>
          <a:r>
            <a:rPr lang="zh-TW" altLang="en-US" sz="1800" b="1" dirty="0">
              <a:effectLst/>
              <a:latin typeface="+mn-lt"/>
              <a:ea typeface="標楷體" panose="03000509000000000000" pitchFamily="65" charset="-120"/>
              <a:cs typeface="+mn-cs"/>
            </a:rPr>
            <a:t>。</a:t>
          </a:r>
          <a:endParaRPr lang="zh-TW" altLang="en-US" sz="1800" b="1" dirty="0">
            <a:latin typeface="+mn-lt"/>
            <a:ea typeface="標楷體" panose="03000509000000000000" pitchFamily="65" charset="-120"/>
          </a:endParaRPr>
        </a:p>
      </dgm:t>
    </dgm:pt>
    <dgm:pt modelId="{5B85F092-0F66-4E10-8D5E-7C0256CC681C}" type="parTrans" cxnId="{EAED2D3A-D9EB-47E6-8DA3-D14CCB1B81E3}">
      <dgm:prSet/>
      <dgm:spPr/>
      <dgm:t>
        <a:bodyPr/>
        <a:lstStyle/>
        <a:p>
          <a:endParaRPr lang="zh-TW" altLang="en-US" b="1"/>
        </a:p>
      </dgm:t>
    </dgm:pt>
    <dgm:pt modelId="{5E47FFE6-D5E1-4934-9E37-6CAD6D8E3A75}" type="sibTrans" cxnId="{EAED2D3A-D9EB-47E6-8DA3-D14CCB1B81E3}">
      <dgm:prSet/>
      <dgm:spPr/>
      <dgm:t>
        <a:bodyPr/>
        <a:lstStyle/>
        <a:p>
          <a:endParaRPr lang="zh-TW" altLang="en-US" b="1"/>
        </a:p>
      </dgm:t>
    </dgm:pt>
    <dgm:pt modelId="{DA8452B9-E8AB-4ED6-885C-317C95DDB9E3}">
      <dgm:prSet phldrT="[文字]" custT="1"/>
      <dgm:spPr/>
      <dgm:t>
        <a:bodyPr lIns="36000" tIns="36000" rIns="36000" bIns="36000"/>
        <a:lstStyle/>
        <a:p>
          <a:pPr>
            <a:spcAft>
              <a:spcPts val="0"/>
            </a:spcAft>
          </a:pPr>
          <a:r>
            <a:rPr lang="zh-TW" altLang="en-US" sz="1800" b="1" dirty="0">
              <a:solidFill>
                <a:srgbClr val="C00000"/>
              </a:solidFill>
              <a:latin typeface="+mn-lt"/>
              <a:ea typeface="標楷體" panose="03000509000000000000" pitchFamily="65" charset="-120"/>
            </a:rPr>
            <a:t>審查重點：</a:t>
          </a:r>
        </a:p>
      </dgm:t>
    </dgm:pt>
    <dgm:pt modelId="{2D42C6E5-B111-4681-903D-62F926E0E1F0}" type="parTrans" cxnId="{41E0B5C8-3DAD-491E-9BEF-98F33ED76063}">
      <dgm:prSet/>
      <dgm:spPr/>
      <dgm:t>
        <a:bodyPr/>
        <a:lstStyle/>
        <a:p>
          <a:endParaRPr lang="zh-TW" altLang="en-US" b="1"/>
        </a:p>
      </dgm:t>
    </dgm:pt>
    <dgm:pt modelId="{D5B29F09-351F-43AB-9E53-F22C7465CD51}" type="sibTrans" cxnId="{41E0B5C8-3DAD-491E-9BEF-98F33ED76063}">
      <dgm:prSet/>
      <dgm:spPr/>
      <dgm:t>
        <a:bodyPr/>
        <a:lstStyle/>
        <a:p>
          <a:endParaRPr lang="zh-TW" altLang="en-US" b="1"/>
        </a:p>
      </dgm:t>
    </dgm:pt>
    <dgm:pt modelId="{F63C222C-55A6-4792-9BC3-FDBF5FF2F322}">
      <dgm:prSet phldrT="[文字]" custT="1"/>
      <dgm:spPr/>
      <dgm:t>
        <a:bodyPr lIns="36000" tIns="36000" rIns="36000" bIns="36000"/>
        <a:lstStyle/>
        <a:p>
          <a:pPr>
            <a:spcAft>
              <a:spcPct val="15000"/>
            </a:spcAft>
          </a:pPr>
          <a:r>
            <a:rPr lang="zh-TW" altLang="en-US" sz="1800" b="1" dirty="0">
              <a:latin typeface="+mn-lt"/>
              <a:ea typeface="標楷體" panose="03000509000000000000" pitchFamily="65" charset="-120"/>
            </a:rPr>
            <a:t>研究目標為科學或社會重要待解問題，並具論述基礎。</a:t>
          </a:r>
        </a:p>
      </dgm:t>
    </dgm:pt>
    <dgm:pt modelId="{D5001F23-FFA5-4FAC-8B06-ECDF5658A0C5}" type="parTrans" cxnId="{31FCAA48-690C-4C00-B75A-014D7BAB414D}">
      <dgm:prSet/>
      <dgm:spPr/>
      <dgm:t>
        <a:bodyPr/>
        <a:lstStyle/>
        <a:p>
          <a:endParaRPr lang="zh-TW" altLang="en-US" b="1"/>
        </a:p>
      </dgm:t>
    </dgm:pt>
    <dgm:pt modelId="{2BB574E6-9977-4CA5-967C-DA957C588752}" type="sibTrans" cxnId="{31FCAA48-690C-4C00-B75A-014D7BAB414D}">
      <dgm:prSet/>
      <dgm:spPr/>
      <dgm:t>
        <a:bodyPr/>
        <a:lstStyle/>
        <a:p>
          <a:endParaRPr lang="zh-TW" altLang="en-US" b="1"/>
        </a:p>
      </dgm:t>
    </dgm:pt>
    <dgm:pt modelId="{8E24721E-5893-4231-8B5A-9C9083820887}">
      <dgm:prSet phldrT="[文字]" custT="1"/>
      <dgm:spPr/>
      <dgm:t>
        <a:bodyPr lIns="36000" tIns="36000" rIns="36000" bIns="36000"/>
        <a:lstStyle/>
        <a:p>
          <a:pPr>
            <a:spcAft>
              <a:spcPct val="15000"/>
            </a:spcAft>
          </a:pPr>
          <a:r>
            <a:rPr lang="zh-TW" altLang="en-US" sz="1800" b="1" dirty="0">
              <a:latin typeface="+mn-lt"/>
              <a:ea typeface="標楷體" panose="03000509000000000000" pitchFamily="65" charset="-120"/>
            </a:rPr>
            <a:t>申請人企圖心、宏觀想法及過去研究表現。</a:t>
          </a:r>
        </a:p>
      </dgm:t>
    </dgm:pt>
    <dgm:pt modelId="{A6C6CF6C-A02C-4B68-AA1B-0C00439F4890}" type="parTrans" cxnId="{58A3A44D-FE98-48E6-A976-A12E93EFE7DA}">
      <dgm:prSet/>
      <dgm:spPr/>
      <dgm:t>
        <a:bodyPr/>
        <a:lstStyle/>
        <a:p>
          <a:endParaRPr lang="zh-TW" altLang="en-US" b="1"/>
        </a:p>
      </dgm:t>
    </dgm:pt>
    <dgm:pt modelId="{B150E2EC-581B-4C37-AF4E-78E5272C5AA2}" type="sibTrans" cxnId="{58A3A44D-FE98-48E6-A976-A12E93EFE7DA}">
      <dgm:prSet/>
      <dgm:spPr/>
      <dgm:t>
        <a:bodyPr/>
        <a:lstStyle/>
        <a:p>
          <a:endParaRPr lang="zh-TW" altLang="en-US" b="1"/>
        </a:p>
      </dgm:t>
    </dgm:pt>
    <dgm:pt modelId="{8CCE4DFC-7884-4374-865F-D88DA07C9305}">
      <dgm:prSet phldrT="[文字]" custT="1"/>
      <dgm:spPr/>
      <dgm:t>
        <a:bodyPr lIns="36000" tIns="36000" rIns="36000" bIns="36000"/>
        <a:lstStyle/>
        <a:p>
          <a:pPr>
            <a:spcAft>
              <a:spcPct val="15000"/>
            </a:spcAft>
          </a:pPr>
          <a:r>
            <a:rPr lang="zh-TW" altLang="en-US" sz="1800" b="1" dirty="0">
              <a:latin typeface="+mn-lt"/>
              <a:ea typeface="標楷體" panose="03000509000000000000" pitchFamily="65" charset="-120"/>
            </a:rPr>
            <a:t>國際合作經驗及擔任國際學術學會、專業社團重要職務之未來規劃。</a:t>
          </a:r>
        </a:p>
      </dgm:t>
    </dgm:pt>
    <dgm:pt modelId="{02DCE83B-92E4-47B5-A665-69867A67CAF1}" type="parTrans" cxnId="{515154F9-AFF2-4274-A670-D4EF2DFA69CC}">
      <dgm:prSet/>
      <dgm:spPr/>
      <dgm:t>
        <a:bodyPr/>
        <a:lstStyle/>
        <a:p>
          <a:endParaRPr lang="zh-TW" altLang="en-US" b="1"/>
        </a:p>
      </dgm:t>
    </dgm:pt>
    <dgm:pt modelId="{E3E40C91-209D-4274-9E3F-BABDB96AAE64}" type="sibTrans" cxnId="{515154F9-AFF2-4274-A670-D4EF2DFA69CC}">
      <dgm:prSet/>
      <dgm:spPr/>
      <dgm:t>
        <a:bodyPr/>
        <a:lstStyle/>
        <a:p>
          <a:endParaRPr lang="zh-TW" altLang="en-US" b="1"/>
        </a:p>
      </dgm:t>
    </dgm:pt>
    <dgm:pt modelId="{6EA18090-5856-4740-B548-B5C97684CCB6}">
      <dgm:prSet phldrT="[文字]" custT="1"/>
      <dgm:spPr/>
      <dgm:t>
        <a:bodyPr lIns="36000" tIns="36000" rIns="36000" bIns="36000"/>
        <a:lstStyle/>
        <a:p>
          <a:pPr>
            <a:spcAft>
              <a:spcPct val="15000"/>
            </a:spcAft>
          </a:pPr>
          <a:r>
            <a:rPr lang="zh-TW" altLang="en-US" sz="1800" b="1" dirty="0">
              <a:latin typeface="+mn-lt"/>
              <a:ea typeface="標楷體" panose="03000509000000000000" pitchFamily="65" charset="-120"/>
            </a:rPr>
            <a:t>研究室團隊建立與培養規劃。</a:t>
          </a:r>
        </a:p>
      </dgm:t>
    </dgm:pt>
    <dgm:pt modelId="{40203D5D-D720-44A8-92BF-170B8D0056F0}" type="parTrans" cxnId="{8C21717C-6DC7-4A6D-B2DA-EC50C8898AB5}">
      <dgm:prSet/>
      <dgm:spPr/>
      <dgm:t>
        <a:bodyPr/>
        <a:lstStyle/>
        <a:p>
          <a:endParaRPr lang="zh-TW" altLang="en-US" b="1"/>
        </a:p>
      </dgm:t>
    </dgm:pt>
    <dgm:pt modelId="{7633834A-78E1-42BD-8732-00C212FDBB78}" type="sibTrans" cxnId="{8C21717C-6DC7-4A6D-B2DA-EC50C8898AB5}">
      <dgm:prSet/>
      <dgm:spPr/>
      <dgm:t>
        <a:bodyPr/>
        <a:lstStyle/>
        <a:p>
          <a:endParaRPr lang="zh-TW" altLang="en-US" b="1"/>
        </a:p>
      </dgm:t>
    </dgm:pt>
    <dgm:pt modelId="{16C2D78B-175B-4153-9418-E54B701AABCC}" type="pres">
      <dgm:prSet presAssocID="{14662D5A-406D-4F5C-B10F-60D21D1538DA}" presName="list" presStyleCnt="0">
        <dgm:presLayoutVars>
          <dgm:dir/>
          <dgm:animLvl val="lvl"/>
        </dgm:presLayoutVars>
      </dgm:prSet>
      <dgm:spPr/>
    </dgm:pt>
    <dgm:pt modelId="{FF55CD0B-B845-46F2-8324-2431E98FA4C7}" type="pres">
      <dgm:prSet presAssocID="{96FEFF12-63EA-4019-A42C-FC127F61E0BA}" presName="posSpace" presStyleCnt="0"/>
      <dgm:spPr/>
    </dgm:pt>
    <dgm:pt modelId="{AAE9AEE8-A986-49BB-815B-9E311E92DEAF}" type="pres">
      <dgm:prSet presAssocID="{96FEFF12-63EA-4019-A42C-FC127F61E0BA}" presName="vertFlow" presStyleCnt="0"/>
      <dgm:spPr/>
    </dgm:pt>
    <dgm:pt modelId="{2A18CCE1-D00A-4C39-9E77-67E9C511CF17}" type="pres">
      <dgm:prSet presAssocID="{96FEFF12-63EA-4019-A42C-FC127F61E0BA}" presName="topSpace" presStyleCnt="0"/>
      <dgm:spPr/>
    </dgm:pt>
    <dgm:pt modelId="{18519152-8D2E-4B90-BDED-484FA00B5364}" type="pres">
      <dgm:prSet presAssocID="{96FEFF12-63EA-4019-A42C-FC127F61E0BA}" presName="firstComp" presStyleCnt="0"/>
      <dgm:spPr/>
    </dgm:pt>
    <dgm:pt modelId="{42274BDC-B194-490C-8D7D-DDF6B57DCEE9}" type="pres">
      <dgm:prSet presAssocID="{96FEFF12-63EA-4019-A42C-FC127F61E0BA}" presName="firstChild" presStyleLbl="bgAccFollowNode1" presStyleIdx="0" presStyleCnt="8" custScaleX="148562" custScaleY="75256" custLinFactNeighborX="1445" custLinFactNeighborY="-1003"/>
      <dgm:spPr/>
    </dgm:pt>
    <dgm:pt modelId="{B8112223-3564-4995-882B-D46D038FC107}" type="pres">
      <dgm:prSet presAssocID="{96FEFF12-63EA-4019-A42C-FC127F61E0BA}" presName="firstChildTx" presStyleLbl="bgAccFollowNode1" presStyleIdx="0" presStyleCnt="8">
        <dgm:presLayoutVars>
          <dgm:bulletEnabled val="1"/>
        </dgm:presLayoutVars>
      </dgm:prSet>
      <dgm:spPr/>
    </dgm:pt>
    <dgm:pt modelId="{BC7B998F-0AD0-400A-9DFE-45C532504549}" type="pres">
      <dgm:prSet presAssocID="{5A36A87C-F4CA-4533-BA1F-1ACB860A51C9}" presName="comp" presStyleCnt="0"/>
      <dgm:spPr/>
    </dgm:pt>
    <dgm:pt modelId="{CEC9EF13-5874-4C56-A1AE-F8E10BDF3C5E}" type="pres">
      <dgm:prSet presAssocID="{5A36A87C-F4CA-4533-BA1F-1ACB860A51C9}" presName="child" presStyleLbl="bgAccFollowNode1" presStyleIdx="1" presStyleCnt="8" custScaleX="147730" custScaleY="66684" custLinFactNeighborX="1581" custLinFactNeighborY="1502"/>
      <dgm:spPr/>
    </dgm:pt>
    <dgm:pt modelId="{C3BD7E18-822D-4EA6-B925-6EFFAAD79BE5}" type="pres">
      <dgm:prSet presAssocID="{5A36A87C-F4CA-4533-BA1F-1ACB860A51C9}" presName="childTx" presStyleLbl="bgAccFollowNode1" presStyleIdx="1" presStyleCnt="8">
        <dgm:presLayoutVars>
          <dgm:bulletEnabled val="1"/>
        </dgm:presLayoutVars>
      </dgm:prSet>
      <dgm:spPr/>
    </dgm:pt>
    <dgm:pt modelId="{D475392F-8940-4AE1-83DE-B96E1915E922}" type="pres">
      <dgm:prSet presAssocID="{02D9128C-5BE5-42CE-AE66-0D6C38BB1168}" presName="comp" presStyleCnt="0"/>
      <dgm:spPr/>
    </dgm:pt>
    <dgm:pt modelId="{DB43E66C-C0B9-4666-844F-D8A9BA5D66CD}" type="pres">
      <dgm:prSet presAssocID="{02D9128C-5BE5-42CE-AE66-0D6C38BB1168}" presName="child" presStyleLbl="bgAccFollowNode1" presStyleIdx="2" presStyleCnt="8" custScaleX="147440" custScaleY="53009" custLinFactNeighborX="1797" custLinFactNeighborY="3838"/>
      <dgm:spPr/>
    </dgm:pt>
    <dgm:pt modelId="{896DC5A8-ADD5-4C77-86B3-9F24F58A39BC}" type="pres">
      <dgm:prSet presAssocID="{02D9128C-5BE5-42CE-AE66-0D6C38BB1168}" presName="childTx" presStyleLbl="bgAccFollowNode1" presStyleIdx="2" presStyleCnt="8">
        <dgm:presLayoutVars>
          <dgm:bulletEnabled val="1"/>
        </dgm:presLayoutVars>
      </dgm:prSet>
      <dgm:spPr/>
    </dgm:pt>
    <dgm:pt modelId="{7C929C15-DDAB-4D89-B022-4A6D40976340}" type="pres">
      <dgm:prSet presAssocID="{2E4C5A7A-3253-4833-AFBE-B32BE33B2260}" presName="comp" presStyleCnt="0"/>
      <dgm:spPr/>
    </dgm:pt>
    <dgm:pt modelId="{869FDD2E-4458-4686-8C64-2C8762F0DAEA}" type="pres">
      <dgm:prSet presAssocID="{2E4C5A7A-3253-4833-AFBE-B32BE33B2260}" presName="child" presStyleLbl="bgAccFollowNode1" presStyleIdx="3" presStyleCnt="8" custScaleX="147336" custScaleY="129343" custLinFactNeighborX="1862" custLinFactNeighborY="792"/>
      <dgm:spPr/>
    </dgm:pt>
    <dgm:pt modelId="{10678B78-1E15-4CCE-8E73-BF6F70E71946}" type="pres">
      <dgm:prSet presAssocID="{2E4C5A7A-3253-4833-AFBE-B32BE33B2260}" presName="childTx" presStyleLbl="bgAccFollowNode1" presStyleIdx="3" presStyleCnt="8">
        <dgm:presLayoutVars>
          <dgm:bulletEnabled val="1"/>
        </dgm:presLayoutVars>
      </dgm:prSet>
      <dgm:spPr/>
    </dgm:pt>
    <dgm:pt modelId="{7018F9DE-BFD2-4CDC-85C9-1EDA0619EBD8}" type="pres">
      <dgm:prSet presAssocID="{96FEFF12-63EA-4019-A42C-FC127F61E0BA}" presName="negSpace" presStyleCnt="0"/>
      <dgm:spPr/>
    </dgm:pt>
    <dgm:pt modelId="{1076A7BA-B9B6-4D19-8C17-9CCCB49DD49B}" type="pres">
      <dgm:prSet presAssocID="{96FEFF12-63EA-4019-A42C-FC127F61E0BA}" presName="circle" presStyleLbl="node1" presStyleIdx="0" presStyleCnt="2" custScaleX="94354" custScaleY="78411" custLinFactX="-48297" custLinFactNeighborX="-100000" custLinFactNeighborY="2992"/>
      <dgm:spPr/>
    </dgm:pt>
    <dgm:pt modelId="{FA200B63-A80E-43CB-8C9E-88146A5AA2C9}" type="pres">
      <dgm:prSet presAssocID="{71DFFA36-581F-496A-B0A2-92BA6A8F5338}" presName="transSpace" presStyleCnt="0"/>
      <dgm:spPr/>
    </dgm:pt>
    <dgm:pt modelId="{F9D96BAD-1DA9-486D-9E93-ACE365D2139E}" type="pres">
      <dgm:prSet presAssocID="{C7464D96-21B4-4ACF-93E2-905742E0A156}" presName="posSpace" presStyleCnt="0"/>
      <dgm:spPr/>
    </dgm:pt>
    <dgm:pt modelId="{4D53E4D7-23C2-412B-879B-540FD918B112}" type="pres">
      <dgm:prSet presAssocID="{C7464D96-21B4-4ACF-93E2-905742E0A156}" presName="vertFlow" presStyleCnt="0"/>
      <dgm:spPr/>
    </dgm:pt>
    <dgm:pt modelId="{F7B8870C-4A1B-4644-A63B-185CDEFEAB5E}" type="pres">
      <dgm:prSet presAssocID="{C7464D96-21B4-4ACF-93E2-905742E0A156}" presName="topSpace" presStyleCnt="0"/>
      <dgm:spPr/>
    </dgm:pt>
    <dgm:pt modelId="{66D0ED89-B9F8-4CC3-952B-C68314EAB696}" type="pres">
      <dgm:prSet presAssocID="{C7464D96-21B4-4ACF-93E2-905742E0A156}" presName="firstComp" presStyleCnt="0"/>
      <dgm:spPr/>
    </dgm:pt>
    <dgm:pt modelId="{F4F04916-0E21-42CD-818E-FD5D2B9B6556}" type="pres">
      <dgm:prSet presAssocID="{C7464D96-21B4-4ACF-93E2-905742E0A156}" presName="firstChild" presStyleLbl="bgAccFollowNode1" presStyleIdx="4" presStyleCnt="8" custScaleX="146656" custScaleY="88281" custLinFactNeighborX="-13889" custLinFactNeighborY="-2704"/>
      <dgm:spPr/>
    </dgm:pt>
    <dgm:pt modelId="{037693EC-2364-401B-9010-C927397E428E}" type="pres">
      <dgm:prSet presAssocID="{C7464D96-21B4-4ACF-93E2-905742E0A156}" presName="firstChildTx" presStyleLbl="bgAccFollowNode1" presStyleIdx="4" presStyleCnt="8">
        <dgm:presLayoutVars>
          <dgm:bulletEnabled val="1"/>
        </dgm:presLayoutVars>
      </dgm:prSet>
      <dgm:spPr/>
    </dgm:pt>
    <dgm:pt modelId="{E26819BA-0614-44A6-B467-2120ECBD8796}" type="pres">
      <dgm:prSet presAssocID="{C296A4EC-3436-43FE-ABB8-7E558F8AE62E}" presName="comp" presStyleCnt="0"/>
      <dgm:spPr/>
    </dgm:pt>
    <dgm:pt modelId="{38A922D0-D72B-4794-B6E2-6E627B135BC2}" type="pres">
      <dgm:prSet presAssocID="{C296A4EC-3436-43FE-ABB8-7E558F8AE62E}" presName="child" presStyleLbl="bgAccFollowNode1" presStyleIdx="5" presStyleCnt="8" custScaleX="145526" custScaleY="34083" custLinFactNeighborX="-13889" custLinFactNeighborY="192"/>
      <dgm:spPr/>
    </dgm:pt>
    <dgm:pt modelId="{2CE50DA4-84F5-4D2A-99C5-58ACE4BFAB29}" type="pres">
      <dgm:prSet presAssocID="{C296A4EC-3436-43FE-ABB8-7E558F8AE62E}" presName="childTx" presStyleLbl="bgAccFollowNode1" presStyleIdx="5" presStyleCnt="8">
        <dgm:presLayoutVars>
          <dgm:bulletEnabled val="1"/>
        </dgm:presLayoutVars>
      </dgm:prSet>
      <dgm:spPr/>
    </dgm:pt>
    <dgm:pt modelId="{E73BA32F-1EAE-49F3-B2DC-14DABF2E57D5}" type="pres">
      <dgm:prSet presAssocID="{BDA083CB-3F89-4A6C-B945-C15CD4DFE630}" presName="comp" presStyleCnt="0"/>
      <dgm:spPr/>
    </dgm:pt>
    <dgm:pt modelId="{CBF76398-B425-4932-82B2-9EC613FBABA3}" type="pres">
      <dgm:prSet presAssocID="{BDA083CB-3F89-4A6C-B945-C15CD4DFE630}" presName="child" presStyleLbl="bgAccFollowNode1" presStyleIdx="6" presStyleCnt="8" custScaleX="144920" custScaleY="55223" custLinFactNeighborX="-13889" custLinFactNeighborY="776"/>
      <dgm:spPr/>
    </dgm:pt>
    <dgm:pt modelId="{60D5EB40-310F-4450-9484-44D01DB06C74}" type="pres">
      <dgm:prSet presAssocID="{BDA083CB-3F89-4A6C-B945-C15CD4DFE630}" presName="childTx" presStyleLbl="bgAccFollowNode1" presStyleIdx="6" presStyleCnt="8">
        <dgm:presLayoutVars>
          <dgm:bulletEnabled val="1"/>
        </dgm:presLayoutVars>
      </dgm:prSet>
      <dgm:spPr/>
    </dgm:pt>
    <dgm:pt modelId="{EC49D228-FC04-4D01-917D-B1CECB944207}" type="pres">
      <dgm:prSet presAssocID="{DA8452B9-E8AB-4ED6-885C-317C95DDB9E3}" presName="comp" presStyleCnt="0"/>
      <dgm:spPr/>
    </dgm:pt>
    <dgm:pt modelId="{C2B0DD36-D0F8-4050-8AF6-99FBC679EE37}" type="pres">
      <dgm:prSet presAssocID="{DA8452B9-E8AB-4ED6-885C-317C95DDB9E3}" presName="child" presStyleLbl="bgAccFollowNode1" presStyleIdx="7" presStyleCnt="8" custScaleX="145518" custScaleY="147192" custLinFactNeighborX="-14016" custLinFactNeighborY="-988"/>
      <dgm:spPr/>
    </dgm:pt>
    <dgm:pt modelId="{3F5D410E-A8EF-45F1-A721-4B725A0CB6C2}" type="pres">
      <dgm:prSet presAssocID="{DA8452B9-E8AB-4ED6-885C-317C95DDB9E3}" presName="childTx" presStyleLbl="bgAccFollowNode1" presStyleIdx="7" presStyleCnt="8">
        <dgm:presLayoutVars>
          <dgm:bulletEnabled val="1"/>
        </dgm:presLayoutVars>
      </dgm:prSet>
      <dgm:spPr/>
    </dgm:pt>
    <dgm:pt modelId="{DE1C13D7-87BA-4467-8F9B-8416E37718AB}" type="pres">
      <dgm:prSet presAssocID="{C7464D96-21B4-4ACF-93E2-905742E0A156}" presName="negSpace" presStyleCnt="0"/>
      <dgm:spPr/>
    </dgm:pt>
    <dgm:pt modelId="{FCFF5128-B78E-4FE2-BBE8-F1DFE7C1E34B}" type="pres">
      <dgm:prSet presAssocID="{C7464D96-21B4-4ACF-93E2-905742E0A156}" presName="circle" presStyleLbl="node1" presStyleIdx="1" presStyleCnt="2" custScaleX="63998" custScaleY="61998" custLinFactNeighborX="-62133" custLinFactNeighborY="15641"/>
      <dgm:spPr/>
    </dgm:pt>
  </dgm:ptLst>
  <dgm:cxnLst>
    <dgm:cxn modelId="{DFCA6000-42F5-42C4-9C11-B23071881B73}" type="presOf" srcId="{5A36A87C-F4CA-4533-BA1F-1ACB860A51C9}" destId="{C3BD7E18-822D-4EA6-B925-6EFFAAD79BE5}" srcOrd="1" destOrd="0" presId="urn:microsoft.com/office/officeart/2005/8/layout/hList9"/>
    <dgm:cxn modelId="{872CA301-2AE7-4971-8545-2555F131DBA7}" type="presOf" srcId="{4E001EDC-D0BD-4906-BFF8-CE454F8D963A}" destId="{F4F04916-0E21-42CD-818E-FD5D2B9B6556}" srcOrd="0" destOrd="0" presId="urn:microsoft.com/office/officeart/2005/8/layout/hList9"/>
    <dgm:cxn modelId="{718EFD04-CC73-4333-81DA-99838CB43E24}" srcId="{2E4C5A7A-3253-4833-AFBE-B32BE33B2260}" destId="{942C9B23-313F-4547-9DE3-6B4972B1A68A}" srcOrd="0" destOrd="0" parTransId="{EBEB8E04-87C3-443E-A024-1177B27630D6}" sibTransId="{29AC63CD-38FD-468F-918B-7F3F011849AB}"/>
    <dgm:cxn modelId="{C1FA8008-B84A-4839-8464-8CD3E568040B}" srcId="{2E4C5A7A-3253-4833-AFBE-B32BE33B2260}" destId="{76719FA5-D39C-4D97-AFCC-A134BC637FC7}" srcOrd="2" destOrd="0" parTransId="{A5ABD750-E43A-443F-93A0-75411DEE65E3}" sibTransId="{179FA1CC-BE09-413D-8FB6-A0A15AB6B6AB}"/>
    <dgm:cxn modelId="{5807B308-FE0C-4244-AD6A-83C413D49A81}" srcId="{14662D5A-406D-4F5C-B10F-60D21D1538DA}" destId="{96FEFF12-63EA-4019-A42C-FC127F61E0BA}" srcOrd="0" destOrd="0" parTransId="{D9E5A717-949C-43C8-9559-AD086F997D95}" sibTransId="{71DFFA36-581F-496A-B0A2-92BA6A8F5338}"/>
    <dgm:cxn modelId="{62500E0E-98B1-4BA2-B7C0-578BEA451ED1}" type="presOf" srcId="{4E001EDC-D0BD-4906-BFF8-CE454F8D963A}" destId="{037693EC-2364-401B-9010-C927397E428E}" srcOrd="1" destOrd="0" presId="urn:microsoft.com/office/officeart/2005/8/layout/hList9"/>
    <dgm:cxn modelId="{B1A46019-AD24-4B97-BE61-25A456156EA4}" type="presOf" srcId="{C7464D96-21B4-4ACF-93E2-905742E0A156}" destId="{FCFF5128-B78E-4FE2-BBE8-F1DFE7C1E34B}" srcOrd="0" destOrd="0" presId="urn:microsoft.com/office/officeart/2005/8/layout/hList9"/>
    <dgm:cxn modelId="{4776562C-DDFA-4A46-B20D-5FC3DFE579D4}" type="presOf" srcId="{35A130BD-86F9-4F1E-98FA-3ACDD997E22F}" destId="{869FDD2E-4458-4686-8C64-2C8762F0DAEA}" srcOrd="0" destOrd="2" presId="urn:microsoft.com/office/officeart/2005/8/layout/hList9"/>
    <dgm:cxn modelId="{8C0D0335-C43A-4D67-A0B2-CCEF60F4A88E}" type="presOf" srcId="{DA8452B9-E8AB-4ED6-885C-317C95DDB9E3}" destId="{C2B0DD36-D0F8-4050-8AF6-99FBC679EE37}" srcOrd="0" destOrd="0" presId="urn:microsoft.com/office/officeart/2005/8/layout/hList9"/>
    <dgm:cxn modelId="{29831736-1052-49FE-B130-55D97BC3C5CD}" type="presOf" srcId="{96FEFF12-63EA-4019-A42C-FC127F61E0BA}" destId="{1076A7BA-B9B6-4D19-8C17-9CCCB49DD49B}" srcOrd="0" destOrd="0" presId="urn:microsoft.com/office/officeart/2005/8/layout/hList9"/>
    <dgm:cxn modelId="{EAED2D3A-D9EB-47E6-8DA3-D14CCB1B81E3}" srcId="{C7464D96-21B4-4ACF-93E2-905742E0A156}" destId="{BDA083CB-3F89-4A6C-B945-C15CD4DFE630}" srcOrd="2" destOrd="0" parTransId="{5B85F092-0F66-4E10-8D5E-7C0256CC681C}" sibTransId="{5E47FFE6-D5E1-4934-9E37-6CAD6D8E3A75}"/>
    <dgm:cxn modelId="{1CA0723C-1D5D-4740-906F-21155E60EA1F}" type="presOf" srcId="{02D9128C-5BE5-42CE-AE66-0D6C38BB1168}" destId="{DB43E66C-C0B9-4666-844F-D8A9BA5D66CD}" srcOrd="0" destOrd="0" presId="urn:microsoft.com/office/officeart/2005/8/layout/hList9"/>
    <dgm:cxn modelId="{06E80D66-C936-4F17-95BA-7087A6177106}" type="presOf" srcId="{942C9B23-313F-4547-9DE3-6B4972B1A68A}" destId="{10678B78-1E15-4CCE-8E73-BF6F70E71946}" srcOrd="1" destOrd="1" presId="urn:microsoft.com/office/officeart/2005/8/layout/hList9"/>
    <dgm:cxn modelId="{7B993B66-0865-4F57-BB54-6283DB2E3612}" type="presOf" srcId="{6EA18090-5856-4740-B548-B5C97684CCB6}" destId="{C2B0DD36-D0F8-4050-8AF6-99FBC679EE37}" srcOrd="0" destOrd="4" presId="urn:microsoft.com/office/officeart/2005/8/layout/hList9"/>
    <dgm:cxn modelId="{DFE00968-D42A-4098-9256-4C699E403986}" type="presOf" srcId="{8E24721E-5893-4231-8B5A-9C9083820887}" destId="{C2B0DD36-D0F8-4050-8AF6-99FBC679EE37}" srcOrd="0" destOrd="2" presId="urn:microsoft.com/office/officeart/2005/8/layout/hList9"/>
    <dgm:cxn modelId="{8A7D5668-E4CB-4F63-B435-A6382A64305D}" type="presOf" srcId="{C296A4EC-3436-43FE-ABB8-7E558F8AE62E}" destId="{2CE50DA4-84F5-4D2A-99C5-58ACE4BFAB29}" srcOrd="1" destOrd="0" presId="urn:microsoft.com/office/officeart/2005/8/layout/hList9"/>
    <dgm:cxn modelId="{31FCAA48-690C-4C00-B75A-014D7BAB414D}" srcId="{DA8452B9-E8AB-4ED6-885C-317C95DDB9E3}" destId="{F63C222C-55A6-4792-9BC3-FDBF5FF2F322}" srcOrd="0" destOrd="0" parTransId="{D5001F23-FFA5-4FAC-8B06-ECDF5658A0C5}" sibTransId="{2BB574E6-9977-4CA5-967C-DA957C588752}"/>
    <dgm:cxn modelId="{365BF468-0AD6-4AC0-984C-38BAD55F1CBE}" type="presOf" srcId="{5A36A87C-F4CA-4533-BA1F-1ACB860A51C9}" destId="{CEC9EF13-5874-4C56-A1AE-F8E10BDF3C5E}" srcOrd="0" destOrd="0" presId="urn:microsoft.com/office/officeart/2005/8/layout/hList9"/>
    <dgm:cxn modelId="{40F8376C-F45C-4D94-94FC-1F993ED87D70}" type="presOf" srcId="{35A130BD-86F9-4F1E-98FA-3ACDD997E22F}" destId="{10678B78-1E15-4CCE-8E73-BF6F70E71946}" srcOrd="1" destOrd="2" presId="urn:microsoft.com/office/officeart/2005/8/layout/hList9"/>
    <dgm:cxn modelId="{D808644D-1312-4E07-BD36-020FF4428D35}" srcId="{96FEFF12-63EA-4019-A42C-FC127F61E0BA}" destId="{02D9128C-5BE5-42CE-AE66-0D6C38BB1168}" srcOrd="2" destOrd="0" parTransId="{2963F235-4934-4DFB-B6C2-ED32DF90D3A4}" sibTransId="{A3B5D7A5-C721-4362-9D30-3DD605B4F025}"/>
    <dgm:cxn modelId="{58A3A44D-FE98-48E6-A976-A12E93EFE7DA}" srcId="{DA8452B9-E8AB-4ED6-885C-317C95DDB9E3}" destId="{8E24721E-5893-4231-8B5A-9C9083820887}" srcOrd="1" destOrd="0" parTransId="{A6C6CF6C-A02C-4B68-AA1B-0C00439F4890}" sibTransId="{B150E2EC-581B-4C37-AF4E-78E5272C5AA2}"/>
    <dgm:cxn modelId="{5BDB8353-708C-4C4E-903B-BE99049931BB}" type="presOf" srcId="{F63C222C-55A6-4792-9BC3-FDBF5FF2F322}" destId="{3F5D410E-A8EF-45F1-A721-4B725A0CB6C2}" srcOrd="1" destOrd="1" presId="urn:microsoft.com/office/officeart/2005/8/layout/hList9"/>
    <dgm:cxn modelId="{EFD7F076-4D15-4499-98E7-D55EA96C0C3F}" srcId="{14662D5A-406D-4F5C-B10F-60D21D1538DA}" destId="{C7464D96-21B4-4ACF-93E2-905742E0A156}" srcOrd="1" destOrd="0" parTransId="{D4B80367-9E8C-4FA1-BDE6-F06930AF74AF}" sibTransId="{8E01302C-EC50-4EA8-A0DB-02DA6FF2FE0E}"/>
    <dgm:cxn modelId="{41DA1677-2652-4422-B771-4CA4E43213DB}" type="presOf" srcId="{F63C222C-55A6-4792-9BC3-FDBF5FF2F322}" destId="{C2B0DD36-D0F8-4050-8AF6-99FBC679EE37}" srcOrd="0" destOrd="1" presId="urn:microsoft.com/office/officeart/2005/8/layout/hList9"/>
    <dgm:cxn modelId="{1908B47A-AAEA-4B42-8673-A0B4A03C94F7}" type="presOf" srcId="{EB8A796D-EED6-4228-AE91-19BB9E4D14C5}" destId="{B8112223-3564-4995-882B-D46D038FC107}" srcOrd="1" destOrd="0" presId="urn:microsoft.com/office/officeart/2005/8/layout/hList9"/>
    <dgm:cxn modelId="{8C21717C-6DC7-4A6D-B2DA-EC50C8898AB5}" srcId="{DA8452B9-E8AB-4ED6-885C-317C95DDB9E3}" destId="{6EA18090-5856-4740-B548-B5C97684CCB6}" srcOrd="3" destOrd="0" parTransId="{40203D5D-D720-44A8-92BF-170B8D0056F0}" sibTransId="{7633834A-78E1-42BD-8732-00C212FDBB78}"/>
    <dgm:cxn modelId="{E00C357D-5517-4799-9514-4D2E8F266FF2}" srcId="{96FEFF12-63EA-4019-A42C-FC127F61E0BA}" destId="{2E4C5A7A-3253-4833-AFBE-B32BE33B2260}" srcOrd="3" destOrd="0" parTransId="{7CE9475E-4ADA-4A2E-A75A-238F6B2E756C}" sibTransId="{4F33177C-BA9F-45F2-9102-4CBEBA350DF1}"/>
    <dgm:cxn modelId="{BF56587F-F3AE-4F92-A64F-23385BEFEE09}" type="presOf" srcId="{76719FA5-D39C-4D97-AFCC-A134BC637FC7}" destId="{10678B78-1E15-4CCE-8E73-BF6F70E71946}" srcOrd="1" destOrd="3" presId="urn:microsoft.com/office/officeart/2005/8/layout/hList9"/>
    <dgm:cxn modelId="{EFB81484-D9B4-4988-9F46-E3C557ED1396}" type="presOf" srcId="{DA8452B9-E8AB-4ED6-885C-317C95DDB9E3}" destId="{3F5D410E-A8EF-45F1-A721-4B725A0CB6C2}" srcOrd="1" destOrd="0" presId="urn:microsoft.com/office/officeart/2005/8/layout/hList9"/>
    <dgm:cxn modelId="{4386C08A-9FE5-431D-8EC6-B30D9A3C4A71}" type="presOf" srcId="{C296A4EC-3436-43FE-ABB8-7E558F8AE62E}" destId="{38A922D0-D72B-4794-B6E2-6E627B135BC2}" srcOrd="0" destOrd="0" presId="urn:microsoft.com/office/officeart/2005/8/layout/hList9"/>
    <dgm:cxn modelId="{C7DDD88C-0511-4257-91EF-839D245E29BC}" type="presOf" srcId="{EB8A796D-EED6-4228-AE91-19BB9E4D14C5}" destId="{42274BDC-B194-490C-8D7D-DDF6B57DCEE9}" srcOrd="0" destOrd="0" presId="urn:microsoft.com/office/officeart/2005/8/layout/hList9"/>
    <dgm:cxn modelId="{1825AF92-2941-4055-A539-E09756FE8095}" type="presOf" srcId="{942C9B23-313F-4547-9DE3-6B4972B1A68A}" destId="{869FDD2E-4458-4686-8C64-2C8762F0DAEA}" srcOrd="0" destOrd="1" presId="urn:microsoft.com/office/officeart/2005/8/layout/hList9"/>
    <dgm:cxn modelId="{3EF89E9B-08D8-437B-9366-501FC6962E13}" type="presOf" srcId="{8CCE4DFC-7884-4374-865F-D88DA07C9305}" destId="{C2B0DD36-D0F8-4050-8AF6-99FBC679EE37}" srcOrd="0" destOrd="3" presId="urn:microsoft.com/office/officeart/2005/8/layout/hList9"/>
    <dgm:cxn modelId="{A15119A0-875E-4302-8FCA-712D1C63F140}" type="presOf" srcId="{BDA083CB-3F89-4A6C-B945-C15CD4DFE630}" destId="{60D5EB40-310F-4450-9484-44D01DB06C74}" srcOrd="1" destOrd="0" presId="urn:microsoft.com/office/officeart/2005/8/layout/hList9"/>
    <dgm:cxn modelId="{0290D2A9-5D33-414D-AC6B-96D629A39F10}" type="presOf" srcId="{2E4C5A7A-3253-4833-AFBE-B32BE33B2260}" destId="{10678B78-1E15-4CCE-8E73-BF6F70E71946}" srcOrd="1" destOrd="0" presId="urn:microsoft.com/office/officeart/2005/8/layout/hList9"/>
    <dgm:cxn modelId="{03348FB1-F2DE-4083-BF38-B31C93D53E16}" type="presOf" srcId="{76719FA5-D39C-4D97-AFCC-A134BC637FC7}" destId="{869FDD2E-4458-4686-8C64-2C8762F0DAEA}" srcOrd="0" destOrd="3" presId="urn:microsoft.com/office/officeart/2005/8/layout/hList9"/>
    <dgm:cxn modelId="{599D47B8-D273-4AF5-88EC-1A0E8467EEA8}" type="presOf" srcId="{02D9128C-5BE5-42CE-AE66-0D6C38BB1168}" destId="{896DC5A8-ADD5-4C77-86B3-9F24F58A39BC}" srcOrd="1" destOrd="0" presId="urn:microsoft.com/office/officeart/2005/8/layout/hList9"/>
    <dgm:cxn modelId="{66AB64BA-C257-4175-AF84-1C2056903FFE}" type="presOf" srcId="{8CCE4DFC-7884-4374-865F-D88DA07C9305}" destId="{3F5D410E-A8EF-45F1-A721-4B725A0CB6C2}" srcOrd="1" destOrd="3" presId="urn:microsoft.com/office/officeart/2005/8/layout/hList9"/>
    <dgm:cxn modelId="{F208C0C2-6622-437F-8C33-6DB770E1873A}" type="presOf" srcId="{6EA18090-5856-4740-B548-B5C97684CCB6}" destId="{3F5D410E-A8EF-45F1-A721-4B725A0CB6C2}" srcOrd="1" destOrd="4" presId="urn:microsoft.com/office/officeart/2005/8/layout/hList9"/>
    <dgm:cxn modelId="{5A04FEC3-0854-45F4-80E4-BE80A911ECF9}" srcId="{96FEFF12-63EA-4019-A42C-FC127F61E0BA}" destId="{5A36A87C-F4CA-4533-BA1F-1ACB860A51C9}" srcOrd="1" destOrd="0" parTransId="{611A90A4-4215-41A2-A207-4FE7947AC684}" sibTransId="{8C6373AC-BE26-4EB9-8A4C-6A87DE338BD2}"/>
    <dgm:cxn modelId="{41E0B5C8-3DAD-491E-9BEF-98F33ED76063}" srcId="{C7464D96-21B4-4ACF-93E2-905742E0A156}" destId="{DA8452B9-E8AB-4ED6-885C-317C95DDB9E3}" srcOrd="3" destOrd="0" parTransId="{2D42C6E5-B111-4681-903D-62F926E0E1F0}" sibTransId="{D5B29F09-351F-43AB-9E53-F22C7465CD51}"/>
    <dgm:cxn modelId="{50DF3ACF-257C-4AE0-B78C-48788C384CAE}" srcId="{C7464D96-21B4-4ACF-93E2-905742E0A156}" destId="{4E001EDC-D0BD-4906-BFF8-CE454F8D963A}" srcOrd="0" destOrd="0" parTransId="{EB23F158-0923-4CED-947C-CEF7B63545A6}" sibTransId="{875B0B87-2C73-4E7E-870C-3F44D407BF4C}"/>
    <dgm:cxn modelId="{118C5CDF-67B1-4107-8DCA-1EBAD641B242}" type="presOf" srcId="{2E4C5A7A-3253-4833-AFBE-B32BE33B2260}" destId="{869FDD2E-4458-4686-8C64-2C8762F0DAEA}" srcOrd="0" destOrd="0" presId="urn:microsoft.com/office/officeart/2005/8/layout/hList9"/>
    <dgm:cxn modelId="{EDADECDF-A24A-4ED5-BB09-B177F318ED87}" srcId="{C7464D96-21B4-4ACF-93E2-905742E0A156}" destId="{C296A4EC-3436-43FE-ABB8-7E558F8AE62E}" srcOrd="1" destOrd="0" parTransId="{DA992013-C3B6-4505-9667-B5708A45241B}" sibTransId="{95E52B6D-9D98-42C8-A839-926EAC9AE4BA}"/>
    <dgm:cxn modelId="{A91ED3EE-3C89-4198-9568-041DD4E6CC06}" type="presOf" srcId="{BDA083CB-3F89-4A6C-B945-C15CD4DFE630}" destId="{CBF76398-B425-4932-82B2-9EC613FBABA3}" srcOrd="0" destOrd="0" presId="urn:microsoft.com/office/officeart/2005/8/layout/hList9"/>
    <dgm:cxn modelId="{79580EF2-FDA9-4B42-84E8-8D6C24AE3A6C}" srcId="{96FEFF12-63EA-4019-A42C-FC127F61E0BA}" destId="{EB8A796D-EED6-4228-AE91-19BB9E4D14C5}" srcOrd="0" destOrd="0" parTransId="{BE2626D3-1BEA-4D5F-8831-00D19D8D6049}" sibTransId="{534AFACD-445F-486D-902C-61F3CE7B01B7}"/>
    <dgm:cxn modelId="{359BF6F8-A9F1-44CB-9160-E3A940A6A8D4}" srcId="{2E4C5A7A-3253-4833-AFBE-B32BE33B2260}" destId="{35A130BD-86F9-4F1E-98FA-3ACDD997E22F}" srcOrd="1" destOrd="0" parTransId="{DE85E448-323F-44ED-AC6B-12A3A7AA04F3}" sibTransId="{8AA1C9FA-BCA8-4C40-B694-8F9F9C891155}"/>
    <dgm:cxn modelId="{515154F9-AFF2-4274-A670-D4EF2DFA69CC}" srcId="{DA8452B9-E8AB-4ED6-885C-317C95DDB9E3}" destId="{8CCE4DFC-7884-4374-865F-D88DA07C9305}" srcOrd="2" destOrd="0" parTransId="{02DCE83B-92E4-47B5-A665-69867A67CAF1}" sibTransId="{E3E40C91-209D-4274-9E3F-BABDB96AAE64}"/>
    <dgm:cxn modelId="{45C21CFA-8991-4A23-96A9-F0F373B82B88}" type="presOf" srcId="{8E24721E-5893-4231-8B5A-9C9083820887}" destId="{3F5D410E-A8EF-45F1-A721-4B725A0CB6C2}" srcOrd="1" destOrd="2" presId="urn:microsoft.com/office/officeart/2005/8/layout/hList9"/>
    <dgm:cxn modelId="{A6B7A1FB-EB71-46DC-992A-E10E3559F224}" type="presOf" srcId="{14662D5A-406D-4F5C-B10F-60D21D1538DA}" destId="{16C2D78B-175B-4153-9418-E54B701AABCC}" srcOrd="0" destOrd="0" presId="urn:microsoft.com/office/officeart/2005/8/layout/hList9"/>
    <dgm:cxn modelId="{97D8214B-D3D9-4C1A-A72A-75740B3069BD}" type="presParOf" srcId="{16C2D78B-175B-4153-9418-E54B701AABCC}" destId="{FF55CD0B-B845-46F2-8324-2431E98FA4C7}" srcOrd="0" destOrd="0" presId="urn:microsoft.com/office/officeart/2005/8/layout/hList9"/>
    <dgm:cxn modelId="{4FF5DBC2-3CE6-441F-B919-0DF1E0AE600D}" type="presParOf" srcId="{16C2D78B-175B-4153-9418-E54B701AABCC}" destId="{AAE9AEE8-A986-49BB-815B-9E311E92DEAF}" srcOrd="1" destOrd="0" presId="urn:microsoft.com/office/officeart/2005/8/layout/hList9"/>
    <dgm:cxn modelId="{9A2A5745-6DBD-4C03-B206-D6DBBAAAF7DA}" type="presParOf" srcId="{AAE9AEE8-A986-49BB-815B-9E311E92DEAF}" destId="{2A18CCE1-D00A-4C39-9E77-67E9C511CF17}" srcOrd="0" destOrd="0" presId="urn:microsoft.com/office/officeart/2005/8/layout/hList9"/>
    <dgm:cxn modelId="{DF9BFB88-6124-46F7-942B-7838A8AF79E1}" type="presParOf" srcId="{AAE9AEE8-A986-49BB-815B-9E311E92DEAF}" destId="{18519152-8D2E-4B90-BDED-484FA00B5364}" srcOrd="1" destOrd="0" presId="urn:microsoft.com/office/officeart/2005/8/layout/hList9"/>
    <dgm:cxn modelId="{70C597A7-C3B6-48A6-81CF-95C5B06BFE37}" type="presParOf" srcId="{18519152-8D2E-4B90-BDED-484FA00B5364}" destId="{42274BDC-B194-490C-8D7D-DDF6B57DCEE9}" srcOrd="0" destOrd="0" presId="urn:microsoft.com/office/officeart/2005/8/layout/hList9"/>
    <dgm:cxn modelId="{D12D5F9D-50C4-4B71-87C8-7F8D92F1D869}" type="presParOf" srcId="{18519152-8D2E-4B90-BDED-484FA00B5364}" destId="{B8112223-3564-4995-882B-D46D038FC107}" srcOrd="1" destOrd="0" presId="urn:microsoft.com/office/officeart/2005/8/layout/hList9"/>
    <dgm:cxn modelId="{8B6432EA-45D0-4BDD-BE41-AB0B3315A0DD}" type="presParOf" srcId="{AAE9AEE8-A986-49BB-815B-9E311E92DEAF}" destId="{BC7B998F-0AD0-400A-9DFE-45C532504549}" srcOrd="2" destOrd="0" presId="urn:microsoft.com/office/officeart/2005/8/layout/hList9"/>
    <dgm:cxn modelId="{C1212EB4-47CF-4C42-8619-A5D9376A6F6A}" type="presParOf" srcId="{BC7B998F-0AD0-400A-9DFE-45C532504549}" destId="{CEC9EF13-5874-4C56-A1AE-F8E10BDF3C5E}" srcOrd="0" destOrd="0" presId="urn:microsoft.com/office/officeart/2005/8/layout/hList9"/>
    <dgm:cxn modelId="{4F34226E-1CD9-4DB7-A95E-409E69AF638F}" type="presParOf" srcId="{BC7B998F-0AD0-400A-9DFE-45C532504549}" destId="{C3BD7E18-822D-4EA6-B925-6EFFAAD79BE5}" srcOrd="1" destOrd="0" presId="urn:microsoft.com/office/officeart/2005/8/layout/hList9"/>
    <dgm:cxn modelId="{EA34BB60-55C5-414B-A343-F07645433AE4}" type="presParOf" srcId="{AAE9AEE8-A986-49BB-815B-9E311E92DEAF}" destId="{D475392F-8940-4AE1-83DE-B96E1915E922}" srcOrd="3" destOrd="0" presId="urn:microsoft.com/office/officeart/2005/8/layout/hList9"/>
    <dgm:cxn modelId="{49FF5C17-CFC7-4F3A-806D-2B4B0B12AD81}" type="presParOf" srcId="{D475392F-8940-4AE1-83DE-B96E1915E922}" destId="{DB43E66C-C0B9-4666-844F-D8A9BA5D66CD}" srcOrd="0" destOrd="0" presId="urn:microsoft.com/office/officeart/2005/8/layout/hList9"/>
    <dgm:cxn modelId="{80137505-02F2-44B2-A2C0-F03E7D1CB012}" type="presParOf" srcId="{D475392F-8940-4AE1-83DE-B96E1915E922}" destId="{896DC5A8-ADD5-4C77-86B3-9F24F58A39BC}" srcOrd="1" destOrd="0" presId="urn:microsoft.com/office/officeart/2005/8/layout/hList9"/>
    <dgm:cxn modelId="{0AC3CB96-8C87-4C53-B901-89EAA7A71390}" type="presParOf" srcId="{AAE9AEE8-A986-49BB-815B-9E311E92DEAF}" destId="{7C929C15-DDAB-4D89-B022-4A6D40976340}" srcOrd="4" destOrd="0" presId="urn:microsoft.com/office/officeart/2005/8/layout/hList9"/>
    <dgm:cxn modelId="{8E5B1490-824B-4B57-818D-6A48CF80D45D}" type="presParOf" srcId="{7C929C15-DDAB-4D89-B022-4A6D40976340}" destId="{869FDD2E-4458-4686-8C64-2C8762F0DAEA}" srcOrd="0" destOrd="0" presId="urn:microsoft.com/office/officeart/2005/8/layout/hList9"/>
    <dgm:cxn modelId="{B4DF57AC-A7E2-44AE-B306-3E4A2D6DB46F}" type="presParOf" srcId="{7C929C15-DDAB-4D89-B022-4A6D40976340}" destId="{10678B78-1E15-4CCE-8E73-BF6F70E71946}" srcOrd="1" destOrd="0" presId="urn:microsoft.com/office/officeart/2005/8/layout/hList9"/>
    <dgm:cxn modelId="{EC7DF47D-B97D-4720-9BD4-5BBF38E1AACB}" type="presParOf" srcId="{16C2D78B-175B-4153-9418-E54B701AABCC}" destId="{7018F9DE-BFD2-4CDC-85C9-1EDA0619EBD8}" srcOrd="2" destOrd="0" presId="urn:microsoft.com/office/officeart/2005/8/layout/hList9"/>
    <dgm:cxn modelId="{F1295258-D06D-4CC6-A2AA-06961A5F5416}" type="presParOf" srcId="{16C2D78B-175B-4153-9418-E54B701AABCC}" destId="{1076A7BA-B9B6-4D19-8C17-9CCCB49DD49B}" srcOrd="3" destOrd="0" presId="urn:microsoft.com/office/officeart/2005/8/layout/hList9"/>
    <dgm:cxn modelId="{E49B5C09-F87F-4461-9C8D-02E175DF9488}" type="presParOf" srcId="{16C2D78B-175B-4153-9418-E54B701AABCC}" destId="{FA200B63-A80E-43CB-8C9E-88146A5AA2C9}" srcOrd="4" destOrd="0" presId="urn:microsoft.com/office/officeart/2005/8/layout/hList9"/>
    <dgm:cxn modelId="{1AB4E3B6-E196-4103-8D1C-9047DFFBEBB6}" type="presParOf" srcId="{16C2D78B-175B-4153-9418-E54B701AABCC}" destId="{F9D96BAD-1DA9-486D-9E93-ACE365D2139E}" srcOrd="5" destOrd="0" presId="urn:microsoft.com/office/officeart/2005/8/layout/hList9"/>
    <dgm:cxn modelId="{7E8F6CB0-A9CD-4608-A454-47516310E087}" type="presParOf" srcId="{16C2D78B-175B-4153-9418-E54B701AABCC}" destId="{4D53E4D7-23C2-412B-879B-540FD918B112}" srcOrd="6" destOrd="0" presId="urn:microsoft.com/office/officeart/2005/8/layout/hList9"/>
    <dgm:cxn modelId="{3F5F5427-263F-4F01-8C87-729EFFCFD0A0}" type="presParOf" srcId="{4D53E4D7-23C2-412B-879B-540FD918B112}" destId="{F7B8870C-4A1B-4644-A63B-185CDEFEAB5E}" srcOrd="0" destOrd="0" presId="urn:microsoft.com/office/officeart/2005/8/layout/hList9"/>
    <dgm:cxn modelId="{A126E6EC-F06A-4E07-8CA7-D418195903BB}" type="presParOf" srcId="{4D53E4D7-23C2-412B-879B-540FD918B112}" destId="{66D0ED89-B9F8-4CC3-952B-C68314EAB696}" srcOrd="1" destOrd="0" presId="urn:microsoft.com/office/officeart/2005/8/layout/hList9"/>
    <dgm:cxn modelId="{C7CB8E80-7687-42F7-B273-B96D7A43E839}" type="presParOf" srcId="{66D0ED89-B9F8-4CC3-952B-C68314EAB696}" destId="{F4F04916-0E21-42CD-818E-FD5D2B9B6556}" srcOrd="0" destOrd="0" presId="urn:microsoft.com/office/officeart/2005/8/layout/hList9"/>
    <dgm:cxn modelId="{62F7263B-76A6-4641-BCAD-B8DE77B9124B}" type="presParOf" srcId="{66D0ED89-B9F8-4CC3-952B-C68314EAB696}" destId="{037693EC-2364-401B-9010-C927397E428E}" srcOrd="1" destOrd="0" presId="urn:microsoft.com/office/officeart/2005/8/layout/hList9"/>
    <dgm:cxn modelId="{B328A009-4C81-4905-B5B2-B58BBCF1FDED}" type="presParOf" srcId="{4D53E4D7-23C2-412B-879B-540FD918B112}" destId="{E26819BA-0614-44A6-B467-2120ECBD8796}" srcOrd="2" destOrd="0" presId="urn:microsoft.com/office/officeart/2005/8/layout/hList9"/>
    <dgm:cxn modelId="{95BB69B9-C3EC-4C12-B02B-E4E673E5CDA1}" type="presParOf" srcId="{E26819BA-0614-44A6-B467-2120ECBD8796}" destId="{38A922D0-D72B-4794-B6E2-6E627B135BC2}" srcOrd="0" destOrd="0" presId="urn:microsoft.com/office/officeart/2005/8/layout/hList9"/>
    <dgm:cxn modelId="{B08646B8-6BA9-40EE-B0AD-06BD53F93B30}" type="presParOf" srcId="{E26819BA-0614-44A6-B467-2120ECBD8796}" destId="{2CE50DA4-84F5-4D2A-99C5-58ACE4BFAB29}" srcOrd="1" destOrd="0" presId="urn:microsoft.com/office/officeart/2005/8/layout/hList9"/>
    <dgm:cxn modelId="{4602EA37-451D-4800-9CFC-0557F2549316}" type="presParOf" srcId="{4D53E4D7-23C2-412B-879B-540FD918B112}" destId="{E73BA32F-1EAE-49F3-B2DC-14DABF2E57D5}" srcOrd="3" destOrd="0" presId="urn:microsoft.com/office/officeart/2005/8/layout/hList9"/>
    <dgm:cxn modelId="{B08F5A44-2CBD-4915-9DD5-F867416958AE}" type="presParOf" srcId="{E73BA32F-1EAE-49F3-B2DC-14DABF2E57D5}" destId="{CBF76398-B425-4932-82B2-9EC613FBABA3}" srcOrd="0" destOrd="0" presId="urn:microsoft.com/office/officeart/2005/8/layout/hList9"/>
    <dgm:cxn modelId="{61781AA9-11BA-4AD9-BBA6-BBF892EDAA0B}" type="presParOf" srcId="{E73BA32F-1EAE-49F3-B2DC-14DABF2E57D5}" destId="{60D5EB40-310F-4450-9484-44D01DB06C74}" srcOrd="1" destOrd="0" presId="urn:microsoft.com/office/officeart/2005/8/layout/hList9"/>
    <dgm:cxn modelId="{0EB19C6D-3496-484B-888E-621E09AC33A5}" type="presParOf" srcId="{4D53E4D7-23C2-412B-879B-540FD918B112}" destId="{EC49D228-FC04-4D01-917D-B1CECB944207}" srcOrd="4" destOrd="0" presId="urn:microsoft.com/office/officeart/2005/8/layout/hList9"/>
    <dgm:cxn modelId="{7D3D7A08-08DD-466A-A9E0-68B5BBE80060}" type="presParOf" srcId="{EC49D228-FC04-4D01-917D-B1CECB944207}" destId="{C2B0DD36-D0F8-4050-8AF6-99FBC679EE37}" srcOrd="0" destOrd="0" presId="urn:microsoft.com/office/officeart/2005/8/layout/hList9"/>
    <dgm:cxn modelId="{80989B42-40C2-42D2-BF86-6E1779C09B70}" type="presParOf" srcId="{EC49D228-FC04-4D01-917D-B1CECB944207}" destId="{3F5D410E-A8EF-45F1-A721-4B725A0CB6C2}" srcOrd="1" destOrd="0" presId="urn:microsoft.com/office/officeart/2005/8/layout/hList9"/>
    <dgm:cxn modelId="{2FE59895-D0FF-4F65-967F-4B4A7E4BC010}" type="presParOf" srcId="{16C2D78B-175B-4153-9418-E54B701AABCC}" destId="{DE1C13D7-87BA-4467-8F9B-8416E37718AB}" srcOrd="7" destOrd="0" presId="urn:microsoft.com/office/officeart/2005/8/layout/hList9"/>
    <dgm:cxn modelId="{8A096671-9964-4B5C-BF39-B42517E69018}" type="presParOf" srcId="{16C2D78B-175B-4153-9418-E54B701AABCC}" destId="{FCFF5128-B78E-4FE2-BBE8-F1DFE7C1E34B}"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52C0E80-5F61-4471-8CD2-BF9ACE7F1D51}" type="doc">
      <dgm:prSet loTypeId="urn:microsoft.com/office/officeart/2005/8/layout/cycle6" loCatId="relationship" qsTypeId="urn:microsoft.com/office/officeart/2005/8/quickstyle/3d4" qsCatId="3D" csTypeId="urn:microsoft.com/office/officeart/2005/8/colors/colorful5" csCatId="colorful" phldr="1"/>
      <dgm:spPr/>
      <dgm:t>
        <a:bodyPr/>
        <a:lstStyle/>
        <a:p>
          <a:endParaRPr lang="zh-TW" altLang="en-US"/>
        </a:p>
      </dgm:t>
    </dgm:pt>
    <dgm:pt modelId="{37FBE4A0-9DC4-4E7B-9042-3C4DC529DC74}">
      <dgm:prSet phldrT="[文字]" custT="1"/>
      <dgm:spPr/>
      <dgm:t>
        <a:bodyPr/>
        <a:lstStyle/>
        <a:p>
          <a:pPr>
            <a:spcAft>
              <a:spcPts val="400"/>
            </a:spcAft>
          </a:pPr>
          <a:r>
            <a:rPr lang="zh-TW" altLang="en-US" sz="2400" b="1" dirty="0">
              <a:latin typeface="華康正顏楷體W5" panose="03000509000000000000" pitchFamily="65" charset="-120"/>
              <a:ea typeface="華康正顏楷體W5" panose="03000509000000000000" pitchFamily="65" charset="-120"/>
            </a:rPr>
            <a:t>落實教學</a:t>
          </a:r>
          <a:endParaRPr lang="en-US" altLang="zh-TW" sz="2400" b="1" dirty="0">
            <a:latin typeface="華康正顏楷體W5" panose="03000509000000000000" pitchFamily="65" charset="-120"/>
            <a:ea typeface="華康正顏楷體W5" panose="03000509000000000000" pitchFamily="65" charset="-120"/>
          </a:endParaRPr>
        </a:p>
        <a:p>
          <a:pPr>
            <a:spcAft>
              <a:spcPts val="400"/>
            </a:spcAft>
          </a:pPr>
          <a:r>
            <a:rPr lang="zh-TW" altLang="en-US" sz="2400" b="1" dirty="0">
              <a:latin typeface="華康正顏楷體W5" panose="03000509000000000000" pitchFamily="65" charset="-120"/>
              <a:ea typeface="華康正顏楷體W5" panose="03000509000000000000" pitchFamily="65" charset="-120"/>
            </a:rPr>
            <a:t>創新</a:t>
          </a:r>
          <a:endParaRPr lang="en-US" altLang="zh-TW" sz="2400" b="1" dirty="0">
            <a:latin typeface="華康正顏楷體W5" panose="03000509000000000000" pitchFamily="65" charset="-120"/>
            <a:ea typeface="華康正顏楷體W5" panose="03000509000000000000" pitchFamily="65" charset="-120"/>
          </a:endParaRPr>
        </a:p>
        <a:p>
          <a:pPr>
            <a:spcAft>
              <a:spcPct val="35000"/>
            </a:spcAft>
          </a:pPr>
          <a:r>
            <a:rPr lang="zh-TW" altLang="en-US" sz="1800" b="1" dirty="0">
              <a:solidFill>
                <a:schemeClr val="tx1"/>
              </a:solidFill>
              <a:latin typeface="華康正顏楷體W5" panose="03000509000000000000" pitchFamily="65" charset="-120"/>
              <a:ea typeface="華康正顏楷體W5" panose="03000509000000000000" pitchFamily="65" charset="-120"/>
            </a:rPr>
            <a:t>教務處</a:t>
          </a:r>
        </a:p>
      </dgm:t>
    </dgm:pt>
    <dgm:pt modelId="{9BF55EDA-4489-4678-A0D1-4D0836C87C9E}" type="parTrans" cxnId="{92C0A531-3DD0-43C2-8318-DE8F41C92F39}">
      <dgm:prSet/>
      <dgm:spPr/>
      <dgm:t>
        <a:bodyPr/>
        <a:lstStyle/>
        <a:p>
          <a:endParaRPr lang="zh-TW" altLang="en-US"/>
        </a:p>
      </dgm:t>
    </dgm:pt>
    <dgm:pt modelId="{AB35178B-F6F2-4CEF-8CC8-C182C9CE9E0F}" type="sibTrans" cxnId="{92C0A531-3DD0-43C2-8318-DE8F41C92F39}">
      <dgm:prSet/>
      <dgm:spPr/>
      <dgm:t>
        <a:bodyPr/>
        <a:lstStyle/>
        <a:p>
          <a:endParaRPr lang="zh-TW" altLang="en-US"/>
        </a:p>
      </dgm:t>
    </dgm:pt>
    <dgm:pt modelId="{3ACD01FB-C178-40B7-BAF4-05B1BAABAC4D}">
      <dgm:prSet phldrT="[文字]" custT="1"/>
      <dgm:spPr/>
      <dgm:t>
        <a:bodyPr/>
        <a:lstStyle/>
        <a:p>
          <a:pPr>
            <a:spcAft>
              <a:spcPts val="400"/>
            </a:spcAft>
          </a:pPr>
          <a:r>
            <a:rPr lang="zh-TW" altLang="en-US" sz="2400" b="1" dirty="0">
              <a:latin typeface="華康正顏楷體W5" panose="03000509000000000000" pitchFamily="65" charset="-120"/>
              <a:ea typeface="華康正顏楷體W5" panose="03000509000000000000" pitchFamily="65" charset="-120"/>
            </a:rPr>
            <a:t>發展學校</a:t>
          </a:r>
          <a:endParaRPr lang="en-US" altLang="zh-TW" sz="2400" b="1" dirty="0">
            <a:latin typeface="華康正顏楷體W5" panose="03000509000000000000" pitchFamily="65" charset="-120"/>
            <a:ea typeface="華康正顏楷體W5" panose="03000509000000000000" pitchFamily="65" charset="-120"/>
          </a:endParaRPr>
        </a:p>
        <a:p>
          <a:pPr>
            <a:spcAft>
              <a:spcPts val="400"/>
            </a:spcAft>
          </a:pPr>
          <a:r>
            <a:rPr lang="zh-TW" altLang="en-US" sz="2400" b="1" dirty="0">
              <a:latin typeface="華康正顏楷體W5" panose="03000509000000000000" pitchFamily="65" charset="-120"/>
              <a:ea typeface="華康正顏楷體W5" panose="03000509000000000000" pitchFamily="65" charset="-120"/>
            </a:rPr>
            <a:t>特色</a:t>
          </a:r>
          <a:endParaRPr lang="en-US" altLang="zh-TW" sz="2400" b="1" dirty="0">
            <a:latin typeface="華康正顏楷體W5" panose="03000509000000000000" pitchFamily="65" charset="-120"/>
            <a:ea typeface="華康正顏楷體W5" panose="03000509000000000000" pitchFamily="65" charset="-120"/>
          </a:endParaRPr>
        </a:p>
        <a:p>
          <a:pPr>
            <a:spcAft>
              <a:spcPct val="35000"/>
            </a:spcAft>
          </a:pPr>
          <a:r>
            <a:rPr lang="zh-TW" altLang="en-US" sz="1800" b="1" dirty="0">
              <a:solidFill>
                <a:schemeClr val="tx1"/>
              </a:solidFill>
              <a:latin typeface="華康正顏楷體W5" panose="03000509000000000000" pitchFamily="65" charset="-120"/>
              <a:ea typeface="華康正顏楷體W5" panose="03000509000000000000" pitchFamily="65" charset="-120"/>
            </a:rPr>
            <a:t>研發處</a:t>
          </a:r>
        </a:p>
      </dgm:t>
    </dgm:pt>
    <dgm:pt modelId="{96DCB43F-25C3-4652-9D21-6C4B24A3C96C}" type="parTrans" cxnId="{A2DD3CF6-93DD-48A0-A3C1-1498893CBD97}">
      <dgm:prSet/>
      <dgm:spPr/>
      <dgm:t>
        <a:bodyPr/>
        <a:lstStyle/>
        <a:p>
          <a:endParaRPr lang="zh-TW" altLang="en-US"/>
        </a:p>
      </dgm:t>
    </dgm:pt>
    <dgm:pt modelId="{EAC1665D-9DB9-4808-8D07-3B2F5D5354A9}" type="sibTrans" cxnId="{A2DD3CF6-93DD-48A0-A3C1-1498893CBD97}">
      <dgm:prSet/>
      <dgm:spPr/>
      <dgm:t>
        <a:bodyPr/>
        <a:lstStyle/>
        <a:p>
          <a:endParaRPr lang="zh-TW" altLang="en-US"/>
        </a:p>
      </dgm:t>
    </dgm:pt>
    <dgm:pt modelId="{4734CEBD-B910-46A3-AA42-820D62F88D40}">
      <dgm:prSet phldrT="[文字]" custT="1"/>
      <dgm:spPr/>
      <dgm:t>
        <a:bodyPr/>
        <a:lstStyle/>
        <a:p>
          <a:pPr>
            <a:spcAft>
              <a:spcPts val="400"/>
            </a:spcAft>
          </a:pPr>
          <a:r>
            <a:rPr lang="zh-TW" altLang="en-US" sz="2400" b="1" dirty="0">
              <a:latin typeface="華康正顏楷體W5" panose="03000509000000000000" pitchFamily="65" charset="-120"/>
              <a:ea typeface="華康正顏楷體W5" panose="03000509000000000000" pitchFamily="65" charset="-120"/>
            </a:rPr>
            <a:t>提升高教公共性</a:t>
          </a:r>
          <a:endParaRPr lang="en-US" altLang="zh-TW" sz="2400" b="1" dirty="0">
            <a:latin typeface="華康正顏楷體W5" panose="03000509000000000000" pitchFamily="65" charset="-120"/>
            <a:ea typeface="華康正顏楷體W5" panose="03000509000000000000" pitchFamily="65" charset="-120"/>
          </a:endParaRPr>
        </a:p>
        <a:p>
          <a:pPr>
            <a:spcAft>
              <a:spcPct val="35000"/>
            </a:spcAft>
          </a:pPr>
          <a:r>
            <a:rPr lang="zh-TW" altLang="en-US" sz="1800" b="1" dirty="0">
              <a:solidFill>
                <a:schemeClr val="tx1"/>
              </a:solidFill>
              <a:latin typeface="華康正顏楷體W5" panose="03000509000000000000" pitchFamily="65" charset="-120"/>
              <a:ea typeface="華康正顏楷體W5" panose="03000509000000000000" pitchFamily="65" charset="-120"/>
            </a:rPr>
            <a:t>學務處</a:t>
          </a:r>
        </a:p>
      </dgm:t>
    </dgm:pt>
    <dgm:pt modelId="{0B9EC492-01B4-48F8-A444-405C8ADBC43C}" type="parTrans" cxnId="{035048AF-8584-46D4-A8A1-E5A58B5AA105}">
      <dgm:prSet/>
      <dgm:spPr/>
      <dgm:t>
        <a:bodyPr/>
        <a:lstStyle/>
        <a:p>
          <a:endParaRPr lang="zh-TW" altLang="en-US"/>
        </a:p>
      </dgm:t>
    </dgm:pt>
    <dgm:pt modelId="{B956CDCF-5BE2-4843-A316-E9E4C06EB166}" type="sibTrans" cxnId="{035048AF-8584-46D4-A8A1-E5A58B5AA105}">
      <dgm:prSet/>
      <dgm:spPr/>
      <dgm:t>
        <a:bodyPr/>
        <a:lstStyle/>
        <a:p>
          <a:endParaRPr lang="zh-TW" altLang="en-US"/>
        </a:p>
      </dgm:t>
    </dgm:pt>
    <dgm:pt modelId="{B34B6BBF-E438-4413-8812-5E300D8283BE}">
      <dgm:prSet phldrT="[文字]" custT="1"/>
      <dgm:spPr/>
      <dgm:t>
        <a:bodyPr/>
        <a:lstStyle/>
        <a:p>
          <a:pPr>
            <a:spcAft>
              <a:spcPts val="400"/>
            </a:spcAft>
          </a:pPr>
          <a:r>
            <a:rPr lang="zh-TW" altLang="en-US" sz="2400" b="1" dirty="0">
              <a:latin typeface="華康正顏楷體W5" panose="03000509000000000000" pitchFamily="65" charset="-120"/>
              <a:ea typeface="華康正顏楷體W5" panose="03000509000000000000" pitchFamily="65" charset="-120"/>
            </a:rPr>
            <a:t>善盡社會責任</a:t>
          </a:r>
          <a:endParaRPr lang="en-US" altLang="zh-TW" sz="2400" b="1" dirty="0">
            <a:latin typeface="華康正顏楷體W5" panose="03000509000000000000" pitchFamily="65" charset="-120"/>
            <a:ea typeface="華康正顏楷體W5" panose="03000509000000000000" pitchFamily="65" charset="-120"/>
          </a:endParaRPr>
        </a:p>
        <a:p>
          <a:pPr>
            <a:spcAft>
              <a:spcPct val="35000"/>
            </a:spcAft>
          </a:pPr>
          <a:r>
            <a:rPr lang="zh-TW" altLang="en-US" sz="1800" b="1" dirty="0">
              <a:solidFill>
                <a:schemeClr val="tx1"/>
              </a:solidFill>
              <a:latin typeface="華康正顏楷體W5" panose="03000509000000000000" pitchFamily="65" charset="-120"/>
              <a:ea typeface="華康正顏楷體W5" panose="03000509000000000000" pitchFamily="65" charset="-120"/>
            </a:rPr>
            <a:t>秘書室</a:t>
          </a:r>
        </a:p>
      </dgm:t>
    </dgm:pt>
    <dgm:pt modelId="{DB25982B-A62A-4A15-A3CF-FA7DC38BF734}" type="parTrans" cxnId="{D55B24AA-3541-4504-ACE5-330C0B6456AC}">
      <dgm:prSet/>
      <dgm:spPr/>
      <dgm:t>
        <a:bodyPr/>
        <a:lstStyle/>
        <a:p>
          <a:endParaRPr lang="zh-TW" altLang="en-US"/>
        </a:p>
      </dgm:t>
    </dgm:pt>
    <dgm:pt modelId="{6B06C04E-282D-4E6E-BCC8-63EA3734A675}" type="sibTrans" cxnId="{D55B24AA-3541-4504-ACE5-330C0B6456AC}">
      <dgm:prSet/>
      <dgm:spPr/>
      <dgm:t>
        <a:bodyPr/>
        <a:lstStyle/>
        <a:p>
          <a:endParaRPr lang="zh-TW" altLang="en-US"/>
        </a:p>
      </dgm:t>
    </dgm:pt>
    <dgm:pt modelId="{8609F89E-5B83-455E-90EA-E15E931EA195}">
      <dgm:prSet phldrT="[文字]" custT="1"/>
      <dgm:spPr/>
      <dgm:t>
        <a:bodyPr/>
        <a:lstStyle/>
        <a:p>
          <a:pPr>
            <a:spcAft>
              <a:spcPts val="400"/>
            </a:spcAft>
          </a:pPr>
          <a:r>
            <a:rPr lang="zh-TW" altLang="en-US" sz="2400" b="1" dirty="0">
              <a:solidFill>
                <a:schemeClr val="bg1"/>
              </a:solidFill>
              <a:latin typeface="華康正顏楷體W5" panose="03000509000000000000" pitchFamily="65" charset="-120"/>
              <a:ea typeface="華康正顏楷體W5" panose="03000509000000000000" pitchFamily="65" charset="-120"/>
            </a:rPr>
            <a:t>國際重點領域</a:t>
          </a:r>
          <a:endParaRPr lang="en-US" altLang="zh-TW" sz="2400" b="1" dirty="0">
            <a:solidFill>
              <a:schemeClr val="bg1"/>
            </a:solidFill>
            <a:latin typeface="華康正顏楷體W5" panose="03000509000000000000" pitchFamily="65" charset="-120"/>
            <a:ea typeface="華康正顏楷體W5" panose="03000509000000000000" pitchFamily="65" charset="-120"/>
          </a:endParaRPr>
        </a:p>
        <a:p>
          <a:pPr>
            <a:spcAft>
              <a:spcPts val="400"/>
            </a:spcAft>
          </a:pPr>
          <a:r>
            <a:rPr lang="zh-TW" altLang="en-US" sz="1800" b="1" dirty="0">
              <a:solidFill>
                <a:schemeClr val="tx1"/>
              </a:solidFill>
              <a:latin typeface="華康正顏楷體W5" panose="03000509000000000000" pitchFamily="65" charset="-120"/>
              <a:ea typeface="華康正顏楷體W5" panose="03000509000000000000" pitchFamily="65" charset="-120"/>
            </a:rPr>
            <a:t>研發處</a:t>
          </a:r>
        </a:p>
      </dgm:t>
    </dgm:pt>
    <dgm:pt modelId="{AB3BC84F-5331-4198-A8EF-BE903B479B03}" type="parTrans" cxnId="{CD069A58-8749-4862-93FC-CA5EAB840A1F}">
      <dgm:prSet/>
      <dgm:spPr/>
      <dgm:t>
        <a:bodyPr/>
        <a:lstStyle/>
        <a:p>
          <a:endParaRPr lang="zh-TW" altLang="en-US"/>
        </a:p>
      </dgm:t>
    </dgm:pt>
    <dgm:pt modelId="{459E453E-EBEC-4B21-BAF1-0D9080790DF2}" type="sibTrans" cxnId="{CD069A58-8749-4862-93FC-CA5EAB840A1F}">
      <dgm:prSet/>
      <dgm:spPr/>
      <dgm:t>
        <a:bodyPr/>
        <a:lstStyle/>
        <a:p>
          <a:endParaRPr lang="zh-TW" altLang="en-US"/>
        </a:p>
      </dgm:t>
    </dgm:pt>
    <dgm:pt modelId="{35F20119-D669-46F7-A9FB-F2CA33CB7DE6}" type="pres">
      <dgm:prSet presAssocID="{652C0E80-5F61-4471-8CD2-BF9ACE7F1D51}" presName="cycle" presStyleCnt="0">
        <dgm:presLayoutVars>
          <dgm:dir/>
          <dgm:resizeHandles val="exact"/>
        </dgm:presLayoutVars>
      </dgm:prSet>
      <dgm:spPr/>
    </dgm:pt>
    <dgm:pt modelId="{3A017CDD-74EE-4F8F-8138-76FCF1A3DB85}" type="pres">
      <dgm:prSet presAssocID="{37FBE4A0-9DC4-4E7B-9042-3C4DC529DC74}" presName="node" presStyleLbl="node1" presStyleIdx="0" presStyleCnt="5" custScaleX="121449" custScaleY="139907">
        <dgm:presLayoutVars>
          <dgm:bulletEnabled val="1"/>
        </dgm:presLayoutVars>
      </dgm:prSet>
      <dgm:spPr/>
    </dgm:pt>
    <dgm:pt modelId="{7475F1BE-C862-4F99-83D5-3CCD4B5B2221}" type="pres">
      <dgm:prSet presAssocID="{37FBE4A0-9DC4-4E7B-9042-3C4DC529DC74}" presName="spNode" presStyleCnt="0"/>
      <dgm:spPr/>
    </dgm:pt>
    <dgm:pt modelId="{771629C1-1DD4-4709-B7D1-DA48311C5C84}" type="pres">
      <dgm:prSet presAssocID="{AB35178B-F6F2-4CEF-8CC8-C182C9CE9E0F}" presName="sibTrans" presStyleLbl="sibTrans1D1" presStyleIdx="0" presStyleCnt="5"/>
      <dgm:spPr/>
    </dgm:pt>
    <dgm:pt modelId="{F1FD4FD1-844D-46C1-BD1B-7A969B236971}" type="pres">
      <dgm:prSet presAssocID="{3ACD01FB-C178-40B7-BAF4-05B1BAABAC4D}" presName="node" presStyleLbl="node1" presStyleIdx="1" presStyleCnt="5" custScaleX="121449" custScaleY="139907">
        <dgm:presLayoutVars>
          <dgm:bulletEnabled val="1"/>
        </dgm:presLayoutVars>
      </dgm:prSet>
      <dgm:spPr/>
    </dgm:pt>
    <dgm:pt modelId="{8870A547-9E99-4B30-9227-7E5827BF9F76}" type="pres">
      <dgm:prSet presAssocID="{3ACD01FB-C178-40B7-BAF4-05B1BAABAC4D}" presName="spNode" presStyleCnt="0"/>
      <dgm:spPr/>
    </dgm:pt>
    <dgm:pt modelId="{FFBC5847-C984-4FD4-9808-411AE25E35E7}" type="pres">
      <dgm:prSet presAssocID="{EAC1665D-9DB9-4808-8D07-3B2F5D5354A9}" presName="sibTrans" presStyleLbl="sibTrans1D1" presStyleIdx="1" presStyleCnt="5"/>
      <dgm:spPr/>
    </dgm:pt>
    <dgm:pt modelId="{5D828E38-8114-463F-B3BB-49B3AA039A66}" type="pres">
      <dgm:prSet presAssocID="{4734CEBD-B910-46A3-AA42-820D62F88D40}" presName="node" presStyleLbl="node1" presStyleIdx="2" presStyleCnt="5" custScaleX="121449" custScaleY="139907">
        <dgm:presLayoutVars>
          <dgm:bulletEnabled val="1"/>
        </dgm:presLayoutVars>
      </dgm:prSet>
      <dgm:spPr/>
    </dgm:pt>
    <dgm:pt modelId="{A0B2FB11-2D22-42B9-A68A-6FCC9F816364}" type="pres">
      <dgm:prSet presAssocID="{4734CEBD-B910-46A3-AA42-820D62F88D40}" presName="spNode" presStyleCnt="0"/>
      <dgm:spPr/>
    </dgm:pt>
    <dgm:pt modelId="{7D2E8AC6-CD5C-4CAC-A8D7-4171DDE3F5A1}" type="pres">
      <dgm:prSet presAssocID="{B956CDCF-5BE2-4843-A316-E9E4C06EB166}" presName="sibTrans" presStyleLbl="sibTrans1D1" presStyleIdx="2" presStyleCnt="5"/>
      <dgm:spPr/>
    </dgm:pt>
    <dgm:pt modelId="{20A0B95F-3D73-4AC0-BE97-43013CF2C801}" type="pres">
      <dgm:prSet presAssocID="{B34B6BBF-E438-4413-8812-5E300D8283BE}" presName="node" presStyleLbl="node1" presStyleIdx="3" presStyleCnt="5" custScaleX="121449" custScaleY="139907">
        <dgm:presLayoutVars>
          <dgm:bulletEnabled val="1"/>
        </dgm:presLayoutVars>
      </dgm:prSet>
      <dgm:spPr/>
    </dgm:pt>
    <dgm:pt modelId="{C8B4BE86-4888-442B-8461-B61A5EC181CE}" type="pres">
      <dgm:prSet presAssocID="{B34B6BBF-E438-4413-8812-5E300D8283BE}" presName="spNode" presStyleCnt="0"/>
      <dgm:spPr/>
    </dgm:pt>
    <dgm:pt modelId="{036E5281-8503-45DF-983A-1D6030E698F0}" type="pres">
      <dgm:prSet presAssocID="{6B06C04E-282D-4E6E-BCC8-63EA3734A675}" presName="sibTrans" presStyleLbl="sibTrans1D1" presStyleIdx="3" presStyleCnt="5"/>
      <dgm:spPr/>
    </dgm:pt>
    <dgm:pt modelId="{0CABE85E-DE01-4E11-8A41-3B482A550A04}" type="pres">
      <dgm:prSet presAssocID="{8609F89E-5B83-455E-90EA-E15E931EA195}" presName="node" presStyleLbl="node1" presStyleIdx="4" presStyleCnt="5" custScaleX="121449" custScaleY="139907">
        <dgm:presLayoutVars>
          <dgm:bulletEnabled val="1"/>
        </dgm:presLayoutVars>
      </dgm:prSet>
      <dgm:spPr/>
    </dgm:pt>
    <dgm:pt modelId="{15F0B4D8-1AFC-4A16-A676-1F914A7D6585}" type="pres">
      <dgm:prSet presAssocID="{8609F89E-5B83-455E-90EA-E15E931EA195}" presName="spNode" presStyleCnt="0"/>
      <dgm:spPr/>
    </dgm:pt>
    <dgm:pt modelId="{FA210895-F963-48D3-B176-9ED436434B73}" type="pres">
      <dgm:prSet presAssocID="{459E453E-EBEC-4B21-BAF1-0D9080790DF2}" presName="sibTrans" presStyleLbl="sibTrans1D1" presStyleIdx="4" presStyleCnt="5"/>
      <dgm:spPr/>
    </dgm:pt>
  </dgm:ptLst>
  <dgm:cxnLst>
    <dgm:cxn modelId="{92C0A531-3DD0-43C2-8318-DE8F41C92F39}" srcId="{652C0E80-5F61-4471-8CD2-BF9ACE7F1D51}" destId="{37FBE4A0-9DC4-4E7B-9042-3C4DC529DC74}" srcOrd="0" destOrd="0" parTransId="{9BF55EDA-4489-4678-A0D1-4D0836C87C9E}" sibTransId="{AB35178B-F6F2-4CEF-8CC8-C182C9CE9E0F}"/>
    <dgm:cxn modelId="{D06E1E3A-6C7E-4754-8BDE-B6CC221D7C97}" type="presOf" srcId="{459E453E-EBEC-4B21-BAF1-0D9080790DF2}" destId="{FA210895-F963-48D3-B176-9ED436434B73}" srcOrd="0" destOrd="0" presId="urn:microsoft.com/office/officeart/2005/8/layout/cycle6"/>
    <dgm:cxn modelId="{BAB2EE6F-6D3E-44A8-A9C8-A95755F47D4D}" type="presOf" srcId="{B956CDCF-5BE2-4843-A316-E9E4C06EB166}" destId="{7D2E8AC6-CD5C-4CAC-A8D7-4171DDE3F5A1}" srcOrd="0" destOrd="0" presId="urn:microsoft.com/office/officeart/2005/8/layout/cycle6"/>
    <dgm:cxn modelId="{CD069A58-8749-4862-93FC-CA5EAB840A1F}" srcId="{652C0E80-5F61-4471-8CD2-BF9ACE7F1D51}" destId="{8609F89E-5B83-455E-90EA-E15E931EA195}" srcOrd="4" destOrd="0" parTransId="{AB3BC84F-5331-4198-A8EF-BE903B479B03}" sibTransId="{459E453E-EBEC-4B21-BAF1-0D9080790DF2}"/>
    <dgm:cxn modelId="{35B8F57B-DBFB-4C93-A2A1-0C3059FC5A50}" type="presOf" srcId="{37FBE4A0-9DC4-4E7B-9042-3C4DC529DC74}" destId="{3A017CDD-74EE-4F8F-8138-76FCF1A3DB85}" srcOrd="0" destOrd="0" presId="urn:microsoft.com/office/officeart/2005/8/layout/cycle6"/>
    <dgm:cxn modelId="{45C4BE83-85CB-4DEB-89CA-9C16D789BBE2}" type="presOf" srcId="{652C0E80-5F61-4471-8CD2-BF9ACE7F1D51}" destId="{35F20119-D669-46F7-A9FB-F2CA33CB7DE6}" srcOrd="0" destOrd="0" presId="urn:microsoft.com/office/officeart/2005/8/layout/cycle6"/>
    <dgm:cxn modelId="{8D1F80A2-43D4-4A3F-9CF6-C3DD8F1FC0EA}" type="presOf" srcId="{B34B6BBF-E438-4413-8812-5E300D8283BE}" destId="{20A0B95F-3D73-4AC0-BE97-43013CF2C801}" srcOrd="0" destOrd="0" presId="urn:microsoft.com/office/officeart/2005/8/layout/cycle6"/>
    <dgm:cxn modelId="{D55B24AA-3541-4504-ACE5-330C0B6456AC}" srcId="{652C0E80-5F61-4471-8CD2-BF9ACE7F1D51}" destId="{B34B6BBF-E438-4413-8812-5E300D8283BE}" srcOrd="3" destOrd="0" parTransId="{DB25982B-A62A-4A15-A3CF-FA7DC38BF734}" sibTransId="{6B06C04E-282D-4E6E-BCC8-63EA3734A675}"/>
    <dgm:cxn modelId="{035048AF-8584-46D4-A8A1-E5A58B5AA105}" srcId="{652C0E80-5F61-4471-8CD2-BF9ACE7F1D51}" destId="{4734CEBD-B910-46A3-AA42-820D62F88D40}" srcOrd="2" destOrd="0" parTransId="{0B9EC492-01B4-48F8-A444-405C8ADBC43C}" sibTransId="{B956CDCF-5BE2-4843-A316-E9E4C06EB166}"/>
    <dgm:cxn modelId="{02FC8DC0-26D6-4208-A63B-71691EDABCA3}" type="presOf" srcId="{4734CEBD-B910-46A3-AA42-820D62F88D40}" destId="{5D828E38-8114-463F-B3BB-49B3AA039A66}" srcOrd="0" destOrd="0" presId="urn:microsoft.com/office/officeart/2005/8/layout/cycle6"/>
    <dgm:cxn modelId="{5F0DB4C0-04BF-4DDD-96B4-A5E8F42A6647}" type="presOf" srcId="{EAC1665D-9DB9-4808-8D07-3B2F5D5354A9}" destId="{FFBC5847-C984-4FD4-9808-411AE25E35E7}" srcOrd="0" destOrd="0" presId="urn:microsoft.com/office/officeart/2005/8/layout/cycle6"/>
    <dgm:cxn modelId="{212CF2D3-5402-44EE-9D96-EA673CA77DE7}" type="presOf" srcId="{8609F89E-5B83-455E-90EA-E15E931EA195}" destId="{0CABE85E-DE01-4E11-8A41-3B482A550A04}" srcOrd="0" destOrd="0" presId="urn:microsoft.com/office/officeart/2005/8/layout/cycle6"/>
    <dgm:cxn modelId="{B26D51DC-B32A-40A4-BA45-ECB383348CCC}" type="presOf" srcId="{AB35178B-F6F2-4CEF-8CC8-C182C9CE9E0F}" destId="{771629C1-1DD4-4709-B7D1-DA48311C5C84}" srcOrd="0" destOrd="0" presId="urn:microsoft.com/office/officeart/2005/8/layout/cycle6"/>
    <dgm:cxn modelId="{15F89CE1-8066-469B-9005-52DDF94E26A2}" type="presOf" srcId="{3ACD01FB-C178-40B7-BAF4-05B1BAABAC4D}" destId="{F1FD4FD1-844D-46C1-BD1B-7A969B236971}" srcOrd="0" destOrd="0" presId="urn:microsoft.com/office/officeart/2005/8/layout/cycle6"/>
    <dgm:cxn modelId="{477CA4EC-A6F2-444F-82FF-14C2B8DC41F8}" type="presOf" srcId="{6B06C04E-282D-4E6E-BCC8-63EA3734A675}" destId="{036E5281-8503-45DF-983A-1D6030E698F0}" srcOrd="0" destOrd="0" presId="urn:microsoft.com/office/officeart/2005/8/layout/cycle6"/>
    <dgm:cxn modelId="{A2DD3CF6-93DD-48A0-A3C1-1498893CBD97}" srcId="{652C0E80-5F61-4471-8CD2-BF9ACE7F1D51}" destId="{3ACD01FB-C178-40B7-BAF4-05B1BAABAC4D}" srcOrd="1" destOrd="0" parTransId="{96DCB43F-25C3-4652-9D21-6C4B24A3C96C}" sibTransId="{EAC1665D-9DB9-4808-8D07-3B2F5D5354A9}"/>
    <dgm:cxn modelId="{2262877D-5AC9-4C51-99E1-82612031DAAB}" type="presParOf" srcId="{35F20119-D669-46F7-A9FB-F2CA33CB7DE6}" destId="{3A017CDD-74EE-4F8F-8138-76FCF1A3DB85}" srcOrd="0" destOrd="0" presId="urn:microsoft.com/office/officeart/2005/8/layout/cycle6"/>
    <dgm:cxn modelId="{AF3BC7DD-970E-47AC-81DB-D4F287B2EF2E}" type="presParOf" srcId="{35F20119-D669-46F7-A9FB-F2CA33CB7DE6}" destId="{7475F1BE-C862-4F99-83D5-3CCD4B5B2221}" srcOrd="1" destOrd="0" presId="urn:microsoft.com/office/officeart/2005/8/layout/cycle6"/>
    <dgm:cxn modelId="{3DD4A177-22C6-41DC-9261-10B1C1BE0392}" type="presParOf" srcId="{35F20119-D669-46F7-A9FB-F2CA33CB7DE6}" destId="{771629C1-1DD4-4709-B7D1-DA48311C5C84}" srcOrd="2" destOrd="0" presId="urn:microsoft.com/office/officeart/2005/8/layout/cycle6"/>
    <dgm:cxn modelId="{DCF2BB08-358D-4A8B-9D87-9EA0E84490A0}" type="presParOf" srcId="{35F20119-D669-46F7-A9FB-F2CA33CB7DE6}" destId="{F1FD4FD1-844D-46C1-BD1B-7A969B236971}" srcOrd="3" destOrd="0" presId="urn:microsoft.com/office/officeart/2005/8/layout/cycle6"/>
    <dgm:cxn modelId="{EABCF7C2-91DB-46E0-B857-A4AE37009ED7}" type="presParOf" srcId="{35F20119-D669-46F7-A9FB-F2CA33CB7DE6}" destId="{8870A547-9E99-4B30-9227-7E5827BF9F76}" srcOrd="4" destOrd="0" presId="urn:microsoft.com/office/officeart/2005/8/layout/cycle6"/>
    <dgm:cxn modelId="{8EA83D67-1D60-455D-B5EE-04348161E2CA}" type="presParOf" srcId="{35F20119-D669-46F7-A9FB-F2CA33CB7DE6}" destId="{FFBC5847-C984-4FD4-9808-411AE25E35E7}" srcOrd="5" destOrd="0" presId="urn:microsoft.com/office/officeart/2005/8/layout/cycle6"/>
    <dgm:cxn modelId="{07F67A91-F98D-48F9-BFF3-54AA139F67ED}" type="presParOf" srcId="{35F20119-D669-46F7-A9FB-F2CA33CB7DE6}" destId="{5D828E38-8114-463F-B3BB-49B3AA039A66}" srcOrd="6" destOrd="0" presId="urn:microsoft.com/office/officeart/2005/8/layout/cycle6"/>
    <dgm:cxn modelId="{95045220-EF56-404D-8596-0068686A2284}" type="presParOf" srcId="{35F20119-D669-46F7-A9FB-F2CA33CB7DE6}" destId="{A0B2FB11-2D22-42B9-A68A-6FCC9F816364}" srcOrd="7" destOrd="0" presId="urn:microsoft.com/office/officeart/2005/8/layout/cycle6"/>
    <dgm:cxn modelId="{C0CBE5D7-BB40-493D-8565-1E6138EADDB4}" type="presParOf" srcId="{35F20119-D669-46F7-A9FB-F2CA33CB7DE6}" destId="{7D2E8AC6-CD5C-4CAC-A8D7-4171DDE3F5A1}" srcOrd="8" destOrd="0" presId="urn:microsoft.com/office/officeart/2005/8/layout/cycle6"/>
    <dgm:cxn modelId="{4E66E7A1-1D26-4B3A-A169-7FD00E88900E}" type="presParOf" srcId="{35F20119-D669-46F7-A9FB-F2CA33CB7DE6}" destId="{20A0B95F-3D73-4AC0-BE97-43013CF2C801}" srcOrd="9" destOrd="0" presId="urn:microsoft.com/office/officeart/2005/8/layout/cycle6"/>
    <dgm:cxn modelId="{9AFDE3B6-A741-467F-B406-D0B018DD5265}" type="presParOf" srcId="{35F20119-D669-46F7-A9FB-F2CA33CB7DE6}" destId="{C8B4BE86-4888-442B-8461-B61A5EC181CE}" srcOrd="10" destOrd="0" presId="urn:microsoft.com/office/officeart/2005/8/layout/cycle6"/>
    <dgm:cxn modelId="{361B656B-EA49-47D1-9D86-DE171CDB6D08}" type="presParOf" srcId="{35F20119-D669-46F7-A9FB-F2CA33CB7DE6}" destId="{036E5281-8503-45DF-983A-1D6030E698F0}" srcOrd="11" destOrd="0" presId="urn:microsoft.com/office/officeart/2005/8/layout/cycle6"/>
    <dgm:cxn modelId="{28AFA4E4-8A4A-4D7A-A10B-5D2EB2FE2BDA}" type="presParOf" srcId="{35F20119-D669-46F7-A9FB-F2CA33CB7DE6}" destId="{0CABE85E-DE01-4E11-8A41-3B482A550A04}" srcOrd="12" destOrd="0" presId="urn:microsoft.com/office/officeart/2005/8/layout/cycle6"/>
    <dgm:cxn modelId="{7986DB96-874E-43AE-B9E6-0931FC0450D1}" type="presParOf" srcId="{35F20119-D669-46F7-A9FB-F2CA33CB7DE6}" destId="{15F0B4D8-1AFC-4A16-A676-1F914A7D6585}" srcOrd="13" destOrd="0" presId="urn:microsoft.com/office/officeart/2005/8/layout/cycle6"/>
    <dgm:cxn modelId="{60116DCB-EE58-47F5-BA0B-E5994F3F7151}" type="presParOf" srcId="{35F20119-D669-46F7-A9FB-F2CA33CB7DE6}" destId="{FA210895-F963-48D3-B176-9ED436434B7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F477D89-2628-4B11-83CA-F28FECAF2CDC}" type="doc">
      <dgm:prSet loTypeId="urn:microsoft.com/office/officeart/2005/8/layout/vList3#1" loCatId="list" qsTypeId="urn:microsoft.com/office/officeart/2005/8/quickstyle/3d4" qsCatId="3D" csTypeId="urn:microsoft.com/office/officeart/2005/8/colors/accent3_5" csCatId="accent3" phldr="1"/>
      <dgm:spPr/>
      <dgm:t>
        <a:bodyPr/>
        <a:lstStyle/>
        <a:p>
          <a:endParaRPr lang="zh-TW" altLang="en-US"/>
        </a:p>
      </dgm:t>
    </dgm:pt>
    <dgm:pt modelId="{215D54DE-5B6C-47E8-8E23-775215165F8E}">
      <dgm:prSet phldrT="[文字]" custT="1"/>
      <dgm:spPr/>
      <dgm:t>
        <a:bodyPr/>
        <a:lstStyle/>
        <a:p>
          <a:pPr algn="ctr">
            <a:spcAft>
              <a:spcPts val="400"/>
            </a:spcAft>
          </a:pPr>
          <a:r>
            <a:rPr lang="zh-TW" altLang="en-US" sz="2400" b="1" dirty="0">
              <a:solidFill>
                <a:schemeClr val="accent6">
                  <a:lumMod val="75000"/>
                </a:schemeClr>
              </a:solidFill>
              <a:latin typeface="華康正顏楷體W5" panose="03000509000000000000" pitchFamily="65" charset="-120"/>
              <a:ea typeface="華康正顏楷體W5" panose="03000509000000000000" pitchFamily="65" charset="-120"/>
            </a:rPr>
            <a:t>前瞻植物生技研究中心</a:t>
          </a:r>
          <a:endParaRPr lang="en-US" altLang="zh-TW" sz="2400" b="1" dirty="0">
            <a:solidFill>
              <a:schemeClr val="accent6">
                <a:lumMod val="75000"/>
              </a:schemeClr>
            </a:solidFill>
            <a:latin typeface="華康正顏楷體W5" panose="03000509000000000000" pitchFamily="65" charset="-120"/>
            <a:ea typeface="華康正顏楷體W5" panose="03000509000000000000" pitchFamily="65" charset="-120"/>
          </a:endParaRPr>
        </a:p>
        <a:p>
          <a:pPr algn="ctr">
            <a:spcAft>
              <a:spcPct val="35000"/>
            </a:spcAft>
          </a:pPr>
          <a:r>
            <a:rPr lang="zh-TW" altLang="en-US" sz="1800" b="1" dirty="0">
              <a:solidFill>
                <a:srgbClr val="0000FF"/>
              </a:solidFill>
              <a:latin typeface="華康正顏楷體W5" panose="03000509000000000000" pitchFamily="65" charset="-120"/>
              <a:ea typeface="華康正顏楷體W5" panose="03000509000000000000" pitchFamily="65" charset="-120"/>
            </a:rPr>
            <a:t>主持人：葉錫東 院士</a:t>
          </a:r>
        </a:p>
      </dgm:t>
    </dgm:pt>
    <dgm:pt modelId="{A6BB7A4E-F0C1-4BF4-90F9-C83E1BEF0DF7}" type="parTrans" cxnId="{74495F23-B0F9-4201-92FC-F0F45578F4C4}">
      <dgm:prSet/>
      <dgm:spPr/>
      <dgm:t>
        <a:bodyPr/>
        <a:lstStyle/>
        <a:p>
          <a:endParaRPr lang="zh-TW" altLang="en-US"/>
        </a:p>
      </dgm:t>
    </dgm:pt>
    <dgm:pt modelId="{53A50D8B-0F83-48B2-A787-67E6272325CA}" type="sibTrans" cxnId="{74495F23-B0F9-4201-92FC-F0F45578F4C4}">
      <dgm:prSet/>
      <dgm:spPr/>
      <dgm:t>
        <a:bodyPr/>
        <a:lstStyle/>
        <a:p>
          <a:endParaRPr lang="zh-TW" altLang="en-US"/>
        </a:p>
      </dgm:t>
    </dgm:pt>
    <dgm:pt modelId="{4855D422-E6CF-440C-A4C1-D0B915846AB5}">
      <dgm:prSet phldrT="[文字]" custT="1"/>
      <dgm:spPr/>
      <dgm:t>
        <a:bodyPr/>
        <a:lstStyle/>
        <a:p>
          <a:pPr>
            <a:spcAft>
              <a:spcPts val="400"/>
            </a:spcAft>
          </a:pPr>
          <a:r>
            <a:rPr lang="zh-TW" altLang="en-US" sz="2400" b="1" dirty="0">
              <a:solidFill>
                <a:schemeClr val="accent6">
                  <a:lumMod val="75000"/>
                </a:schemeClr>
              </a:solidFill>
              <a:latin typeface="華康正顏楷體W5" panose="03000509000000000000" pitchFamily="65" charset="-120"/>
              <a:ea typeface="華康正顏楷體W5" panose="03000509000000000000" pitchFamily="65" charset="-120"/>
            </a:rPr>
            <a:t>永續農業創新發展中心</a:t>
          </a:r>
          <a:endParaRPr lang="en-US" altLang="zh-TW" sz="2400" b="1" dirty="0">
            <a:solidFill>
              <a:schemeClr val="accent6">
                <a:lumMod val="75000"/>
              </a:schemeClr>
            </a:solidFill>
            <a:latin typeface="華康正顏楷體W5" panose="03000509000000000000" pitchFamily="65" charset="-120"/>
            <a:ea typeface="華康正顏楷體W5" panose="03000509000000000000" pitchFamily="65" charset="-120"/>
          </a:endParaRPr>
        </a:p>
        <a:p>
          <a:pPr>
            <a:spcAft>
              <a:spcPct val="35000"/>
            </a:spcAft>
          </a:pPr>
          <a:r>
            <a:rPr lang="zh-TW" altLang="en-US" sz="1800" b="1" dirty="0">
              <a:solidFill>
                <a:srgbClr val="0000FF"/>
              </a:solidFill>
              <a:latin typeface="華康正顏楷體W5" panose="03000509000000000000" pitchFamily="65" charset="-120"/>
              <a:ea typeface="華康正顏楷體W5" panose="03000509000000000000" pitchFamily="65" charset="-120"/>
            </a:rPr>
            <a:t>主持人：楊秋忠 院士</a:t>
          </a:r>
          <a:endParaRPr lang="en-US" altLang="zh-TW" sz="1500" b="1" dirty="0">
            <a:solidFill>
              <a:srgbClr val="0000FF"/>
            </a:solidFill>
            <a:latin typeface="華康正顏楷體W5" panose="03000509000000000000" pitchFamily="65" charset="-120"/>
            <a:ea typeface="華康正顏楷體W5" panose="03000509000000000000" pitchFamily="65" charset="-120"/>
          </a:endParaRPr>
        </a:p>
      </dgm:t>
    </dgm:pt>
    <dgm:pt modelId="{946FF4F8-8E9C-4733-B408-E66F75A95F3B}" type="parTrans" cxnId="{9D331B73-9080-4B76-89DC-A17BE6CCF61C}">
      <dgm:prSet/>
      <dgm:spPr/>
      <dgm:t>
        <a:bodyPr/>
        <a:lstStyle/>
        <a:p>
          <a:endParaRPr lang="zh-TW" altLang="en-US"/>
        </a:p>
      </dgm:t>
    </dgm:pt>
    <dgm:pt modelId="{DFCD8CA5-0C4F-40B0-A993-E43D5C7BB3B0}" type="sibTrans" cxnId="{9D331B73-9080-4B76-89DC-A17BE6CCF61C}">
      <dgm:prSet/>
      <dgm:spPr/>
      <dgm:t>
        <a:bodyPr/>
        <a:lstStyle/>
        <a:p>
          <a:endParaRPr lang="zh-TW" altLang="en-US"/>
        </a:p>
      </dgm:t>
    </dgm:pt>
    <dgm:pt modelId="{3954584B-4301-4944-AB17-248DE9178F34}">
      <dgm:prSet phldrT="[文字]" custT="1"/>
      <dgm:spPr/>
      <dgm:t>
        <a:bodyPr/>
        <a:lstStyle/>
        <a:p>
          <a:pPr>
            <a:lnSpc>
              <a:spcPct val="100000"/>
            </a:lnSpc>
            <a:spcAft>
              <a:spcPts val="0"/>
            </a:spcAft>
          </a:pPr>
          <a:r>
            <a:rPr lang="zh-TW" altLang="en-US" sz="2400" b="1" dirty="0">
              <a:solidFill>
                <a:schemeClr val="accent6">
                  <a:lumMod val="75000"/>
                </a:schemeClr>
              </a:solidFill>
              <a:latin typeface="華康正顏楷體W5" panose="03000509000000000000" pitchFamily="65" charset="-120"/>
              <a:ea typeface="華康正顏楷體W5" panose="03000509000000000000" pitchFamily="65" charset="-120"/>
            </a:rPr>
            <a:t>鳥禽遺傳資源暨</a:t>
          </a:r>
          <a:endParaRPr lang="en-US" altLang="zh-TW" sz="2400" b="1" dirty="0">
            <a:solidFill>
              <a:schemeClr val="accent6">
                <a:lumMod val="75000"/>
              </a:schemeClr>
            </a:solidFill>
            <a:latin typeface="華康正顏楷體W5" panose="03000509000000000000" pitchFamily="65" charset="-120"/>
            <a:ea typeface="華康正顏楷體W5" panose="03000509000000000000" pitchFamily="65" charset="-120"/>
          </a:endParaRPr>
        </a:p>
        <a:p>
          <a:pPr>
            <a:lnSpc>
              <a:spcPct val="100000"/>
            </a:lnSpc>
            <a:spcAft>
              <a:spcPts val="0"/>
            </a:spcAft>
          </a:pPr>
          <a:r>
            <a:rPr lang="zh-TW" altLang="en-US" sz="2400" b="1" dirty="0">
              <a:solidFill>
                <a:schemeClr val="accent6">
                  <a:lumMod val="75000"/>
                </a:schemeClr>
              </a:solidFill>
              <a:latin typeface="華康正顏楷體W5" panose="03000509000000000000" pitchFamily="65" charset="-120"/>
              <a:ea typeface="華康正顏楷體W5" panose="03000509000000000000" pitchFamily="65" charset="-120"/>
            </a:rPr>
            <a:t>動物生技研究中心</a:t>
          </a:r>
          <a:endParaRPr lang="en-US" altLang="zh-TW" sz="2400" b="1" dirty="0">
            <a:solidFill>
              <a:schemeClr val="accent6">
                <a:lumMod val="75000"/>
              </a:schemeClr>
            </a:solidFill>
            <a:latin typeface="華康正顏楷體W5" panose="03000509000000000000" pitchFamily="65" charset="-120"/>
            <a:ea typeface="華康正顏楷體W5" panose="03000509000000000000" pitchFamily="65" charset="-120"/>
          </a:endParaRPr>
        </a:p>
        <a:p>
          <a:pPr>
            <a:lnSpc>
              <a:spcPct val="90000"/>
            </a:lnSpc>
            <a:spcAft>
              <a:spcPct val="35000"/>
            </a:spcAft>
          </a:pPr>
          <a:r>
            <a:rPr lang="zh-TW" altLang="en-US" sz="1800" b="1" dirty="0">
              <a:solidFill>
                <a:srgbClr val="0000FF"/>
              </a:solidFill>
              <a:latin typeface="華康正顏楷體W5" panose="03000509000000000000" pitchFamily="65" charset="-120"/>
              <a:ea typeface="華康正顏楷體W5" panose="03000509000000000000" pitchFamily="65" charset="-120"/>
            </a:rPr>
            <a:t>主持人：陳全木 院長</a:t>
          </a:r>
          <a:endParaRPr lang="zh-TW" altLang="en-US" sz="1900" b="1" dirty="0">
            <a:solidFill>
              <a:srgbClr val="0000FF"/>
            </a:solidFill>
            <a:latin typeface="華康正顏楷體W5" panose="03000509000000000000" pitchFamily="65" charset="-120"/>
            <a:ea typeface="華康正顏楷體W5" panose="03000509000000000000" pitchFamily="65" charset="-120"/>
          </a:endParaRPr>
        </a:p>
      </dgm:t>
    </dgm:pt>
    <dgm:pt modelId="{5080BF19-2559-4D4A-AFAA-9104600867A6}" type="parTrans" cxnId="{C04DFB49-5109-4F3F-B84C-C6287CFF1432}">
      <dgm:prSet/>
      <dgm:spPr/>
      <dgm:t>
        <a:bodyPr/>
        <a:lstStyle/>
        <a:p>
          <a:endParaRPr lang="zh-TW" altLang="en-US"/>
        </a:p>
      </dgm:t>
    </dgm:pt>
    <dgm:pt modelId="{74430496-80E9-4320-BEC2-08EE9D19B9F2}" type="sibTrans" cxnId="{C04DFB49-5109-4F3F-B84C-C6287CFF1432}">
      <dgm:prSet/>
      <dgm:spPr/>
      <dgm:t>
        <a:bodyPr/>
        <a:lstStyle/>
        <a:p>
          <a:endParaRPr lang="zh-TW" altLang="en-US"/>
        </a:p>
      </dgm:t>
    </dgm:pt>
    <dgm:pt modelId="{7796189A-9DBF-46B5-A9DD-7363D30A9046}" type="pres">
      <dgm:prSet presAssocID="{1F477D89-2628-4B11-83CA-F28FECAF2CDC}" presName="linearFlow" presStyleCnt="0">
        <dgm:presLayoutVars>
          <dgm:dir/>
          <dgm:resizeHandles val="exact"/>
        </dgm:presLayoutVars>
      </dgm:prSet>
      <dgm:spPr/>
    </dgm:pt>
    <dgm:pt modelId="{D8991C94-D112-4CF3-B19D-F56A0CF8269C}" type="pres">
      <dgm:prSet presAssocID="{215D54DE-5B6C-47E8-8E23-775215165F8E}" presName="composite" presStyleCnt="0"/>
      <dgm:spPr/>
    </dgm:pt>
    <dgm:pt modelId="{68E42006-2C5C-48E9-A1CE-3C3504565C03}" type="pres">
      <dgm:prSet presAssocID="{215D54DE-5B6C-47E8-8E23-775215165F8E}" presName="imgShp" presStyleLbl="fgImgPlace1" presStyleIdx="0" presStyleCnt="3"/>
      <dgm:spPr>
        <a:blipFill rotWithShape="1">
          <a:blip xmlns:r="http://schemas.openxmlformats.org/officeDocument/2006/relationships" r:embed="rId1"/>
          <a:stretch>
            <a:fillRect/>
          </a:stretch>
        </a:blipFill>
      </dgm:spPr>
    </dgm:pt>
    <dgm:pt modelId="{48F62BBD-94EF-430A-AC7B-9CA10C1B39C4}" type="pres">
      <dgm:prSet presAssocID="{215D54DE-5B6C-47E8-8E23-775215165F8E}" presName="txShp" presStyleLbl="node1" presStyleIdx="0" presStyleCnt="3" custScaleX="108291">
        <dgm:presLayoutVars>
          <dgm:bulletEnabled val="1"/>
        </dgm:presLayoutVars>
      </dgm:prSet>
      <dgm:spPr/>
    </dgm:pt>
    <dgm:pt modelId="{7C2EE0CE-7CC3-41AF-B121-3E17D7F793AC}" type="pres">
      <dgm:prSet presAssocID="{53A50D8B-0F83-48B2-A787-67E6272325CA}" presName="spacing" presStyleCnt="0"/>
      <dgm:spPr/>
    </dgm:pt>
    <dgm:pt modelId="{92A324F2-D1B0-4543-AE33-D5ADB283B53E}" type="pres">
      <dgm:prSet presAssocID="{4855D422-E6CF-440C-A4C1-D0B915846AB5}" presName="composite" presStyleCnt="0"/>
      <dgm:spPr/>
    </dgm:pt>
    <dgm:pt modelId="{4A39A3A9-8143-4B8E-80EE-F162E029E727}" type="pres">
      <dgm:prSet presAssocID="{4855D422-E6CF-440C-A4C1-D0B915846AB5}" presName="imgShp" presStyleLbl="fgImgPlace1" presStyleIdx="1" presStyleCnt="3"/>
      <dgm:spPr>
        <a:blipFill rotWithShape="1">
          <a:blip xmlns:r="http://schemas.openxmlformats.org/officeDocument/2006/relationships" r:embed="rId2"/>
          <a:stretch>
            <a:fillRect/>
          </a:stretch>
        </a:blipFill>
      </dgm:spPr>
    </dgm:pt>
    <dgm:pt modelId="{F8A7519E-36B2-4BCE-8FFA-2DB53E67FE5D}" type="pres">
      <dgm:prSet presAssocID="{4855D422-E6CF-440C-A4C1-D0B915846AB5}" presName="txShp" presStyleLbl="node1" presStyleIdx="1" presStyleCnt="3" custScaleX="108291">
        <dgm:presLayoutVars>
          <dgm:bulletEnabled val="1"/>
        </dgm:presLayoutVars>
      </dgm:prSet>
      <dgm:spPr/>
    </dgm:pt>
    <dgm:pt modelId="{C34BC608-8768-45C0-8FFC-DD63060BD8FF}" type="pres">
      <dgm:prSet presAssocID="{DFCD8CA5-0C4F-40B0-A993-E43D5C7BB3B0}" presName="spacing" presStyleCnt="0"/>
      <dgm:spPr/>
    </dgm:pt>
    <dgm:pt modelId="{F4D00065-C73C-47FE-B2FD-B9AF35C6FAB8}" type="pres">
      <dgm:prSet presAssocID="{3954584B-4301-4944-AB17-248DE9178F34}" presName="composite" presStyleCnt="0"/>
      <dgm:spPr/>
    </dgm:pt>
    <dgm:pt modelId="{9D73DF09-C8C3-48F3-BCC6-BBBA57AB12A0}" type="pres">
      <dgm:prSet presAssocID="{3954584B-4301-4944-AB17-248DE9178F34}" presName="imgShp" presStyleLbl="fgImgPlace1" presStyleIdx="2" presStyleCnt="3"/>
      <dgm:spPr>
        <a:blipFill rotWithShape="1">
          <a:blip xmlns:r="http://schemas.openxmlformats.org/officeDocument/2006/relationships" r:embed="rId3"/>
          <a:stretch>
            <a:fillRect/>
          </a:stretch>
        </a:blipFill>
      </dgm:spPr>
    </dgm:pt>
    <dgm:pt modelId="{61B45F8A-AC25-4F02-9CCF-DF04F9CF9776}" type="pres">
      <dgm:prSet presAssocID="{3954584B-4301-4944-AB17-248DE9178F34}" presName="txShp" presStyleLbl="node1" presStyleIdx="2" presStyleCnt="3" custScaleX="112298">
        <dgm:presLayoutVars>
          <dgm:bulletEnabled val="1"/>
        </dgm:presLayoutVars>
      </dgm:prSet>
      <dgm:spPr/>
    </dgm:pt>
  </dgm:ptLst>
  <dgm:cxnLst>
    <dgm:cxn modelId="{74495F23-B0F9-4201-92FC-F0F45578F4C4}" srcId="{1F477D89-2628-4B11-83CA-F28FECAF2CDC}" destId="{215D54DE-5B6C-47E8-8E23-775215165F8E}" srcOrd="0" destOrd="0" parTransId="{A6BB7A4E-F0C1-4BF4-90F9-C83E1BEF0DF7}" sibTransId="{53A50D8B-0F83-48B2-A787-67E6272325CA}"/>
    <dgm:cxn modelId="{3EA3B22A-42FC-480B-8135-92F9A6F8463E}" type="presOf" srcId="{3954584B-4301-4944-AB17-248DE9178F34}" destId="{61B45F8A-AC25-4F02-9CCF-DF04F9CF9776}" srcOrd="0" destOrd="0" presId="urn:microsoft.com/office/officeart/2005/8/layout/vList3#1"/>
    <dgm:cxn modelId="{C04DFB49-5109-4F3F-B84C-C6287CFF1432}" srcId="{1F477D89-2628-4B11-83CA-F28FECAF2CDC}" destId="{3954584B-4301-4944-AB17-248DE9178F34}" srcOrd="2" destOrd="0" parTransId="{5080BF19-2559-4D4A-AFAA-9104600867A6}" sibTransId="{74430496-80E9-4320-BEC2-08EE9D19B9F2}"/>
    <dgm:cxn modelId="{6D46CD6E-9C14-4022-8CED-75F0B2A535BE}" type="presOf" srcId="{4855D422-E6CF-440C-A4C1-D0B915846AB5}" destId="{F8A7519E-36B2-4BCE-8FFA-2DB53E67FE5D}" srcOrd="0" destOrd="0" presId="urn:microsoft.com/office/officeart/2005/8/layout/vList3#1"/>
    <dgm:cxn modelId="{9D331B73-9080-4B76-89DC-A17BE6CCF61C}" srcId="{1F477D89-2628-4B11-83CA-F28FECAF2CDC}" destId="{4855D422-E6CF-440C-A4C1-D0B915846AB5}" srcOrd="1" destOrd="0" parTransId="{946FF4F8-8E9C-4733-B408-E66F75A95F3B}" sibTransId="{DFCD8CA5-0C4F-40B0-A993-E43D5C7BB3B0}"/>
    <dgm:cxn modelId="{6DBB9D9E-8FA8-43D4-945A-E0186BD37CBE}" type="presOf" srcId="{215D54DE-5B6C-47E8-8E23-775215165F8E}" destId="{48F62BBD-94EF-430A-AC7B-9CA10C1B39C4}" srcOrd="0" destOrd="0" presId="urn:microsoft.com/office/officeart/2005/8/layout/vList3#1"/>
    <dgm:cxn modelId="{ECBA3CBF-9EFC-4618-8CBD-892536ECD5F9}" type="presOf" srcId="{1F477D89-2628-4B11-83CA-F28FECAF2CDC}" destId="{7796189A-9DBF-46B5-A9DD-7363D30A9046}" srcOrd="0" destOrd="0" presId="urn:microsoft.com/office/officeart/2005/8/layout/vList3#1"/>
    <dgm:cxn modelId="{3010E562-6A37-4C96-A97D-8B2C853ACAB6}" type="presParOf" srcId="{7796189A-9DBF-46B5-A9DD-7363D30A9046}" destId="{D8991C94-D112-4CF3-B19D-F56A0CF8269C}" srcOrd="0" destOrd="0" presId="urn:microsoft.com/office/officeart/2005/8/layout/vList3#1"/>
    <dgm:cxn modelId="{B988D9E5-DA49-4B80-99A3-3C28924E5B40}" type="presParOf" srcId="{D8991C94-D112-4CF3-B19D-F56A0CF8269C}" destId="{68E42006-2C5C-48E9-A1CE-3C3504565C03}" srcOrd="0" destOrd="0" presId="urn:microsoft.com/office/officeart/2005/8/layout/vList3#1"/>
    <dgm:cxn modelId="{0A226C0E-DFF9-4B1B-B019-1F417F30A7C9}" type="presParOf" srcId="{D8991C94-D112-4CF3-B19D-F56A0CF8269C}" destId="{48F62BBD-94EF-430A-AC7B-9CA10C1B39C4}" srcOrd="1" destOrd="0" presId="urn:microsoft.com/office/officeart/2005/8/layout/vList3#1"/>
    <dgm:cxn modelId="{0FFF7205-6C44-4A51-B53C-6051BFBAAD66}" type="presParOf" srcId="{7796189A-9DBF-46B5-A9DD-7363D30A9046}" destId="{7C2EE0CE-7CC3-41AF-B121-3E17D7F793AC}" srcOrd="1" destOrd="0" presId="urn:microsoft.com/office/officeart/2005/8/layout/vList3#1"/>
    <dgm:cxn modelId="{E33D9C71-4856-483B-9B42-732E963DD922}" type="presParOf" srcId="{7796189A-9DBF-46B5-A9DD-7363D30A9046}" destId="{92A324F2-D1B0-4543-AE33-D5ADB283B53E}" srcOrd="2" destOrd="0" presId="urn:microsoft.com/office/officeart/2005/8/layout/vList3#1"/>
    <dgm:cxn modelId="{486B20D2-24E4-4F11-B5F0-BFA2D1F09C5D}" type="presParOf" srcId="{92A324F2-D1B0-4543-AE33-D5ADB283B53E}" destId="{4A39A3A9-8143-4B8E-80EE-F162E029E727}" srcOrd="0" destOrd="0" presId="urn:microsoft.com/office/officeart/2005/8/layout/vList3#1"/>
    <dgm:cxn modelId="{F699788B-48A4-4BBC-84DC-8CE773F8005D}" type="presParOf" srcId="{92A324F2-D1B0-4543-AE33-D5ADB283B53E}" destId="{F8A7519E-36B2-4BCE-8FFA-2DB53E67FE5D}" srcOrd="1" destOrd="0" presId="urn:microsoft.com/office/officeart/2005/8/layout/vList3#1"/>
    <dgm:cxn modelId="{5584AEAF-BA73-48F7-BAB8-E0A8AE8209DE}" type="presParOf" srcId="{7796189A-9DBF-46B5-A9DD-7363D30A9046}" destId="{C34BC608-8768-45C0-8FFC-DD63060BD8FF}" srcOrd="3" destOrd="0" presId="urn:microsoft.com/office/officeart/2005/8/layout/vList3#1"/>
    <dgm:cxn modelId="{EF61C39F-1B93-48E1-B9FB-39151D6DD234}" type="presParOf" srcId="{7796189A-9DBF-46B5-A9DD-7363D30A9046}" destId="{F4D00065-C73C-47FE-B2FD-B9AF35C6FAB8}" srcOrd="4" destOrd="0" presId="urn:microsoft.com/office/officeart/2005/8/layout/vList3#1"/>
    <dgm:cxn modelId="{4D414B9F-243E-426E-A62E-11F9794C444A}" type="presParOf" srcId="{F4D00065-C73C-47FE-B2FD-B9AF35C6FAB8}" destId="{9D73DF09-C8C3-48F3-BCC6-BBBA57AB12A0}" srcOrd="0" destOrd="0" presId="urn:microsoft.com/office/officeart/2005/8/layout/vList3#1"/>
    <dgm:cxn modelId="{80F5AA2E-5705-48D2-9AE8-91ABDBAE93F5}" type="presParOf" srcId="{F4D00065-C73C-47FE-B2FD-B9AF35C6FAB8}" destId="{61B45F8A-AC25-4F02-9CCF-DF04F9CF9776}"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9B43-3A55-4805-8827-937B9627AA10}">
      <dsp:nvSpPr>
        <dsp:cNvPr id="0" name=""/>
        <dsp:cNvSpPr/>
      </dsp:nvSpPr>
      <dsp:spPr>
        <a:xfrm>
          <a:off x="0" y="0"/>
          <a:ext cx="11901445" cy="112687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kumimoji="1" lang="zh-TW" sz="2400" b="0" u="none" kern="1200" dirty="0">
              <a:latin typeface="華康正顏楷體W5" panose="03000509000000000000" pitchFamily="65" charset="-120"/>
              <a:ea typeface="華康正顏楷體W5" panose="03000509000000000000" pitchFamily="65" charset="-120"/>
            </a:rPr>
            <a:t>成立於民國</a:t>
          </a:r>
          <a:r>
            <a:rPr kumimoji="1" lang="en-US" sz="2400" b="0" u="none" kern="1200" dirty="0">
              <a:latin typeface="華康正顏楷體W5" panose="03000509000000000000" pitchFamily="65" charset="-120"/>
              <a:ea typeface="華康正顏楷體W5" panose="03000509000000000000" pitchFamily="65" charset="-120"/>
            </a:rPr>
            <a:t>87</a:t>
          </a:r>
          <a:r>
            <a:rPr kumimoji="1" lang="zh-TW" sz="2400" b="0" u="none" kern="1200" dirty="0">
              <a:latin typeface="華康正顏楷體W5" panose="03000509000000000000" pitchFamily="65" charset="-120"/>
              <a:ea typeface="華康正顏楷體W5" panose="03000509000000000000" pitchFamily="65" charset="-120"/>
            </a:rPr>
            <a:t>年，負責推動校務發展及校務研究、學術發展及交流合作、研究計畫行政協助及貴重儀器管理服務等業務。</a:t>
          </a:r>
          <a:endParaRPr lang="zh-TW" sz="2400" b="0" u="none" kern="1200" dirty="0">
            <a:latin typeface="華康正顏楷體W5" panose="03000509000000000000" pitchFamily="65" charset="-120"/>
            <a:ea typeface="華康正顏楷體W5" panose="03000509000000000000" pitchFamily="65" charset="-120"/>
          </a:endParaRPr>
        </a:p>
      </dsp:txBody>
      <dsp:txXfrm>
        <a:off x="563438" y="0"/>
        <a:ext cx="10774570" cy="1126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FEC4-3FF1-420B-9742-02CFEA7FFA2A}">
      <dsp:nvSpPr>
        <dsp:cNvPr id="0" name=""/>
        <dsp:cNvSpPr/>
      </dsp:nvSpPr>
      <dsp:spPr>
        <a:xfrm>
          <a:off x="3411150" y="513649"/>
          <a:ext cx="1347991" cy="776204"/>
        </a:xfrm>
        <a:custGeom>
          <a:avLst/>
          <a:gdLst/>
          <a:ahLst/>
          <a:cxnLst/>
          <a:rect l="0" t="0" r="0" b="0"/>
          <a:pathLst>
            <a:path>
              <a:moveTo>
                <a:pt x="1347991" y="0"/>
              </a:moveTo>
              <a:lnTo>
                <a:pt x="1347991" y="776204"/>
              </a:lnTo>
              <a:lnTo>
                <a:pt x="0" y="7762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6B044-AD0E-474E-9AD1-02C3FD415CCB}">
      <dsp:nvSpPr>
        <dsp:cNvPr id="0" name=""/>
        <dsp:cNvSpPr/>
      </dsp:nvSpPr>
      <dsp:spPr>
        <a:xfrm>
          <a:off x="4759141" y="513649"/>
          <a:ext cx="4322850" cy="2812777"/>
        </a:xfrm>
        <a:custGeom>
          <a:avLst/>
          <a:gdLst/>
          <a:ahLst/>
          <a:cxnLst/>
          <a:rect l="0" t="0" r="0" b="0"/>
          <a:pathLst>
            <a:path>
              <a:moveTo>
                <a:pt x="0" y="0"/>
              </a:moveTo>
              <a:lnTo>
                <a:pt x="0" y="2587131"/>
              </a:lnTo>
              <a:lnTo>
                <a:pt x="4322850" y="2587131"/>
              </a:lnTo>
              <a:lnTo>
                <a:pt x="4322850" y="28127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A022F-A7EC-478A-AF9D-EFECD62A6C2D}">
      <dsp:nvSpPr>
        <dsp:cNvPr id="0" name=""/>
        <dsp:cNvSpPr/>
      </dsp:nvSpPr>
      <dsp:spPr>
        <a:xfrm>
          <a:off x="4759141" y="513649"/>
          <a:ext cx="1900794" cy="2809727"/>
        </a:xfrm>
        <a:custGeom>
          <a:avLst/>
          <a:gdLst/>
          <a:ahLst/>
          <a:cxnLst/>
          <a:rect l="0" t="0" r="0" b="0"/>
          <a:pathLst>
            <a:path>
              <a:moveTo>
                <a:pt x="0" y="0"/>
              </a:moveTo>
              <a:lnTo>
                <a:pt x="0" y="2584081"/>
              </a:lnTo>
              <a:lnTo>
                <a:pt x="1900794" y="2584081"/>
              </a:lnTo>
              <a:lnTo>
                <a:pt x="1900794" y="280972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300DF-ED1E-4045-9D9C-9E85639B765F}">
      <dsp:nvSpPr>
        <dsp:cNvPr id="0" name=""/>
        <dsp:cNvSpPr/>
      </dsp:nvSpPr>
      <dsp:spPr>
        <a:xfrm>
          <a:off x="4174040" y="513649"/>
          <a:ext cx="585100" cy="2809852"/>
        </a:xfrm>
        <a:custGeom>
          <a:avLst/>
          <a:gdLst/>
          <a:ahLst/>
          <a:cxnLst/>
          <a:rect l="0" t="0" r="0" b="0"/>
          <a:pathLst>
            <a:path>
              <a:moveTo>
                <a:pt x="585100" y="0"/>
              </a:moveTo>
              <a:lnTo>
                <a:pt x="585100" y="2584207"/>
              </a:lnTo>
              <a:lnTo>
                <a:pt x="0" y="2584207"/>
              </a:lnTo>
              <a:lnTo>
                <a:pt x="0" y="28098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A6727-02D5-40E9-B1EF-DC7D9C5AE722}">
      <dsp:nvSpPr>
        <dsp:cNvPr id="0" name=""/>
        <dsp:cNvSpPr/>
      </dsp:nvSpPr>
      <dsp:spPr>
        <a:xfrm>
          <a:off x="1521373" y="513649"/>
          <a:ext cx="3237768" cy="2813276"/>
        </a:xfrm>
        <a:custGeom>
          <a:avLst/>
          <a:gdLst/>
          <a:ahLst/>
          <a:cxnLst/>
          <a:rect l="0" t="0" r="0" b="0"/>
          <a:pathLst>
            <a:path>
              <a:moveTo>
                <a:pt x="3237768" y="0"/>
              </a:moveTo>
              <a:lnTo>
                <a:pt x="3237768" y="2587631"/>
              </a:lnTo>
              <a:lnTo>
                <a:pt x="0" y="2587631"/>
              </a:lnTo>
              <a:lnTo>
                <a:pt x="0" y="28132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D4D8F-E881-438E-8D4D-31373123F8EC}">
      <dsp:nvSpPr>
        <dsp:cNvPr id="0" name=""/>
        <dsp:cNvSpPr/>
      </dsp:nvSpPr>
      <dsp:spPr>
        <a:xfrm rot="10800000" flipV="1">
          <a:off x="3643295" y="0"/>
          <a:ext cx="2231692" cy="5136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36462" numCol="1" spcCol="1270" anchor="ctr" anchorCtr="0">
          <a:noAutofit/>
        </a:bodyPr>
        <a:lstStyle/>
        <a:p>
          <a:pPr marL="0" lvl="0" indent="0" algn="ctr" defTabSz="1244600">
            <a:lnSpc>
              <a:spcPct val="150000"/>
            </a:lnSpc>
            <a:spcBef>
              <a:spcPct val="0"/>
            </a:spcBef>
            <a:spcAft>
              <a:spcPts val="0"/>
            </a:spcAft>
            <a:buNone/>
          </a:pPr>
          <a:r>
            <a:rPr lang="zh-TW" altLang="en-US" sz="2800" kern="1200" dirty="0">
              <a:solidFill>
                <a:schemeClr val="bg1"/>
              </a:solidFill>
              <a:latin typeface="華康正顏楷體W5" panose="03000509000000000000" pitchFamily="65" charset="-120"/>
              <a:ea typeface="華康正顏楷體W5" panose="03000509000000000000" pitchFamily="65" charset="-120"/>
            </a:rPr>
            <a:t>研究發展處</a:t>
          </a:r>
        </a:p>
      </dsp:txBody>
      <dsp:txXfrm rot="-10800000">
        <a:off x="3643295" y="0"/>
        <a:ext cx="2231692" cy="513649"/>
      </dsp:txXfrm>
    </dsp:sp>
    <dsp:sp modelId="{45D5D690-D3B1-4F0B-9F87-9F3BB6D34EE4}">
      <dsp:nvSpPr>
        <dsp:cNvPr id="0" name=""/>
        <dsp:cNvSpPr/>
      </dsp:nvSpPr>
      <dsp:spPr>
        <a:xfrm>
          <a:off x="3925973" y="506261"/>
          <a:ext cx="3473294" cy="198191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ctr" defTabSz="977900">
            <a:lnSpc>
              <a:spcPts val="2000"/>
            </a:lnSpc>
            <a:spcBef>
              <a:spcPct val="0"/>
            </a:spcBef>
            <a:spcAft>
              <a:spcPct val="35000"/>
            </a:spcAft>
            <a:buNone/>
          </a:pPr>
          <a:r>
            <a:rPr lang="zh-TW" altLang="en-US" sz="2200" u="sng" kern="1200" dirty="0">
              <a:latin typeface="華康正顏楷體W5" panose="03000509000000000000" pitchFamily="65" charset="-120"/>
              <a:ea typeface="華康正顏楷體W5" panose="03000509000000000000" pitchFamily="65" charset="-120"/>
            </a:rPr>
            <a:t>周濟眾研發長</a:t>
          </a:r>
        </a:p>
        <a:p>
          <a:pPr marL="0" lvl="0" indent="0" algn="ctr" defTabSz="977900">
            <a:lnSpc>
              <a:spcPts val="2000"/>
            </a:lnSpc>
            <a:spcBef>
              <a:spcPct val="0"/>
            </a:spcBef>
            <a:spcAft>
              <a:spcPct val="35000"/>
            </a:spcAft>
            <a:buNone/>
          </a:pPr>
          <a:r>
            <a:rPr lang="zh-TW" altLang="en-US" sz="2200" u="sng" kern="1200" dirty="0">
              <a:latin typeface="華康正顏楷體W5" panose="03000509000000000000" pitchFamily="65" charset="-120"/>
              <a:ea typeface="華康正顏楷體W5" panose="03000509000000000000" pitchFamily="65" charset="-120"/>
            </a:rPr>
            <a:t>蔡清池副研發長</a:t>
          </a:r>
        </a:p>
        <a:p>
          <a:pPr marL="0" lvl="0" indent="0" algn="ctr" defTabSz="977900">
            <a:lnSpc>
              <a:spcPts val="2000"/>
            </a:lnSpc>
            <a:spcBef>
              <a:spcPct val="0"/>
            </a:spcBef>
            <a:spcAft>
              <a:spcPct val="35000"/>
            </a:spcAft>
            <a:buNone/>
          </a:pPr>
          <a:r>
            <a:rPr lang="zh-TW" altLang="en-US" sz="2200" u="sng" kern="1200" dirty="0">
              <a:latin typeface="華康正顏楷體W5" panose="03000509000000000000" pitchFamily="65" charset="-120"/>
              <a:ea typeface="華康正顏楷體W5" panose="03000509000000000000" pitchFamily="65" charset="-120"/>
            </a:rPr>
            <a:t>李玉玲秘書</a:t>
          </a:r>
        </a:p>
        <a:p>
          <a:pPr marL="0" lvl="0" indent="0" algn="ctr" defTabSz="977900">
            <a:lnSpc>
              <a:spcPts val="2000"/>
            </a:lnSpc>
            <a:spcBef>
              <a:spcPct val="0"/>
            </a:spcBef>
            <a:spcAft>
              <a:spcPct val="35000"/>
            </a:spcAft>
            <a:buNone/>
          </a:pPr>
          <a:r>
            <a:rPr lang="zh-TW" altLang="en-US" sz="2200" u="sng" kern="1200" dirty="0">
              <a:latin typeface="華康正顏楷體W5" panose="03000509000000000000" pitchFamily="65" charset="-120"/>
              <a:ea typeface="華康正顏楷體W5" panose="03000509000000000000" pitchFamily="65" charset="-120"/>
            </a:rPr>
            <a:t>行政人員</a:t>
          </a:r>
          <a:r>
            <a:rPr lang="en-US" altLang="zh-TW" sz="2200" u="sng" kern="1200" dirty="0">
              <a:latin typeface="華康正顏楷體W5" panose="03000509000000000000" pitchFamily="65" charset="-120"/>
              <a:ea typeface="華康正顏楷體W5" panose="03000509000000000000" pitchFamily="65" charset="-120"/>
            </a:rPr>
            <a:t>2</a:t>
          </a:r>
          <a:r>
            <a:rPr lang="zh-TW" altLang="en-US" sz="2200" u="sng" kern="1200" dirty="0">
              <a:latin typeface="華康正顏楷體W5" panose="03000509000000000000" pitchFamily="65" charset="-120"/>
              <a:ea typeface="華康正顏楷體W5" panose="03000509000000000000" pitchFamily="65" charset="-120"/>
            </a:rPr>
            <a:t>人、專任助理</a:t>
          </a:r>
          <a:r>
            <a:rPr lang="en-US" altLang="zh-TW" sz="2200" u="sng" kern="1200" dirty="0">
              <a:latin typeface="華康正顏楷體W5" panose="03000509000000000000" pitchFamily="65" charset="-120"/>
              <a:ea typeface="華康正顏楷體W5" panose="03000509000000000000" pitchFamily="65" charset="-120"/>
            </a:rPr>
            <a:t>1</a:t>
          </a:r>
          <a:r>
            <a:rPr lang="zh-TW" altLang="en-US" sz="2200" u="sng" kern="1200" dirty="0">
              <a:latin typeface="華康正顏楷體W5" panose="03000509000000000000" pitchFamily="65" charset="-120"/>
              <a:ea typeface="華康正顏楷體W5" panose="03000509000000000000" pitchFamily="65" charset="-120"/>
            </a:rPr>
            <a:t>人</a:t>
          </a:r>
        </a:p>
        <a:p>
          <a:pPr marL="0" lvl="0" indent="0" algn="ctr" defTabSz="977900">
            <a:lnSpc>
              <a:spcPts val="2000"/>
            </a:lnSpc>
            <a:spcBef>
              <a:spcPct val="0"/>
            </a:spcBef>
            <a:spcAft>
              <a:spcPct val="35000"/>
            </a:spcAft>
            <a:buNone/>
          </a:pPr>
          <a:r>
            <a:rPr lang="zh-TW" altLang="en-US" sz="2200" u="sng" kern="1200" dirty="0">
              <a:latin typeface="華康正顏楷體W5" panose="03000509000000000000" pitchFamily="65" charset="-120"/>
              <a:ea typeface="華康正顏楷體W5" panose="03000509000000000000" pitchFamily="65" charset="-120"/>
            </a:rPr>
            <a:t>高教深耕計畫辦公室</a:t>
          </a:r>
          <a:r>
            <a:rPr lang="en-US" altLang="zh-TW" sz="2200" u="sng" kern="1200" dirty="0">
              <a:latin typeface="華康正顏楷體W5" panose="03000509000000000000" pitchFamily="65" charset="-120"/>
              <a:ea typeface="華康正顏楷體W5" panose="03000509000000000000" pitchFamily="65" charset="-120"/>
            </a:rPr>
            <a:t>3</a:t>
          </a:r>
          <a:r>
            <a:rPr lang="zh-TW" altLang="en-US" sz="2200" u="sng" kern="1200" dirty="0">
              <a:latin typeface="華康正顏楷體W5" panose="03000509000000000000" pitchFamily="65" charset="-120"/>
              <a:ea typeface="華康正顏楷體W5" panose="03000509000000000000" pitchFamily="65" charset="-120"/>
            </a:rPr>
            <a:t>人</a:t>
          </a:r>
        </a:p>
      </dsp:txBody>
      <dsp:txXfrm>
        <a:off x="3925973" y="506261"/>
        <a:ext cx="3473294" cy="1981916"/>
      </dsp:txXfrm>
    </dsp:sp>
    <dsp:sp modelId="{5B4A206E-A3E2-4389-9E80-AE9A462D2B63}">
      <dsp:nvSpPr>
        <dsp:cNvPr id="0" name=""/>
        <dsp:cNvSpPr/>
      </dsp:nvSpPr>
      <dsp:spPr>
        <a:xfrm>
          <a:off x="587486" y="3326926"/>
          <a:ext cx="1867775" cy="5621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6462" numCol="1" spcCol="1270" anchor="ctr" anchorCtr="0">
          <a:noAutofit/>
        </a:bodyPr>
        <a:lstStyle/>
        <a:p>
          <a:pPr marL="0" lvl="0" indent="0" algn="ctr" defTabSz="1066800">
            <a:lnSpc>
              <a:spcPct val="150000"/>
            </a:lnSpc>
            <a:spcBef>
              <a:spcPct val="0"/>
            </a:spcBef>
            <a:spcAft>
              <a:spcPct val="35000"/>
            </a:spcAft>
            <a:buNone/>
          </a:pPr>
          <a:r>
            <a:rPr lang="zh-TW" altLang="zh-TW" sz="2400" b="1" kern="1200" dirty="0">
              <a:latin typeface="華康正顏楷體W5" panose="03000509000000000000" pitchFamily="65" charset="-120"/>
              <a:ea typeface="華康正顏楷體W5" panose="03000509000000000000" pitchFamily="65" charset="-120"/>
            </a:rPr>
            <a:t>校務發展中心</a:t>
          </a:r>
        </a:p>
      </dsp:txBody>
      <dsp:txXfrm>
        <a:off x="587486" y="3326926"/>
        <a:ext cx="1867775" cy="562156"/>
      </dsp:txXfrm>
    </dsp:sp>
    <dsp:sp modelId="{C7C893D7-8028-42EF-9D70-BB179D106B19}">
      <dsp:nvSpPr>
        <dsp:cNvPr id="0" name=""/>
        <dsp:cNvSpPr/>
      </dsp:nvSpPr>
      <dsp:spPr>
        <a:xfrm>
          <a:off x="787603" y="3883366"/>
          <a:ext cx="1842743" cy="142860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zh-TW" altLang="en-US" sz="2000" u="sng" kern="1200" dirty="0">
              <a:solidFill>
                <a:srgbClr val="FF0066"/>
              </a:solidFill>
              <a:latin typeface="華康正顏楷體W5" panose="03000509000000000000" pitchFamily="65" charset="-120"/>
              <a:ea typeface="華康正顏楷體W5" panose="03000509000000000000" pitchFamily="65" charset="-120"/>
            </a:rPr>
            <a:t>邱明斌主任</a:t>
          </a:r>
        </a:p>
        <a:p>
          <a:pPr marL="0" lvl="0" indent="0" algn="ctr" defTabSz="889000">
            <a:lnSpc>
              <a:spcPct val="90000"/>
            </a:lnSpc>
            <a:spcBef>
              <a:spcPct val="0"/>
            </a:spcBef>
            <a:spcAft>
              <a:spcPct val="35000"/>
            </a:spcAft>
            <a:buNone/>
          </a:pPr>
          <a:r>
            <a:rPr lang="zh-TW" altLang="en-US" sz="1800" kern="1200" dirty="0">
              <a:latin typeface="華康正顏楷體W5" panose="03000509000000000000" pitchFamily="65" charset="-120"/>
              <a:ea typeface="華康正顏楷體W5" panose="03000509000000000000" pitchFamily="65" charset="-120"/>
            </a:rPr>
            <a:t>博士級研究員</a:t>
          </a:r>
          <a:r>
            <a:rPr lang="en-US" altLang="en-US" sz="1800" kern="1200" dirty="0">
              <a:latin typeface="華康正顏楷體W5" panose="03000509000000000000" pitchFamily="65" charset="-120"/>
              <a:ea typeface="華康正顏楷體W5" panose="03000509000000000000" pitchFamily="65" charset="-120"/>
            </a:rPr>
            <a:t>1</a:t>
          </a:r>
          <a:r>
            <a:rPr lang="zh-TW" altLang="en-US" sz="1800" kern="1200" dirty="0">
              <a:latin typeface="華康正顏楷體W5" panose="03000509000000000000" pitchFamily="65" charset="-120"/>
              <a:ea typeface="華康正顏楷體W5" panose="03000509000000000000" pitchFamily="65" charset="-120"/>
            </a:rPr>
            <a:t>人</a:t>
          </a:r>
        </a:p>
        <a:p>
          <a:pPr marL="0" lvl="0" indent="0" algn="ctr" defTabSz="889000">
            <a:lnSpc>
              <a:spcPct val="90000"/>
            </a:lnSpc>
            <a:spcBef>
              <a:spcPct val="0"/>
            </a:spcBef>
            <a:spcAft>
              <a:spcPct val="35000"/>
            </a:spcAft>
            <a:buNone/>
          </a:pPr>
          <a:r>
            <a:rPr lang="zh-TW" altLang="en-US" sz="1800" kern="1200" dirty="0">
              <a:latin typeface="華康正顏楷體W5" panose="03000509000000000000" pitchFamily="65" charset="-120"/>
              <a:ea typeface="華康正顏楷體W5" panose="03000509000000000000" pitchFamily="65" charset="-120"/>
            </a:rPr>
            <a:t>行政人員</a:t>
          </a:r>
          <a:r>
            <a:rPr lang="en-US" altLang="en-US" sz="1800" kern="1200" dirty="0">
              <a:latin typeface="華康正顏楷體W5" panose="03000509000000000000" pitchFamily="65" charset="-120"/>
              <a:ea typeface="華康正顏楷體W5" panose="03000509000000000000" pitchFamily="65" charset="-120"/>
            </a:rPr>
            <a:t>3</a:t>
          </a:r>
          <a:r>
            <a:rPr lang="zh-TW" altLang="en-US" sz="1800" kern="1200" dirty="0">
              <a:latin typeface="華康正顏楷體W5" panose="03000509000000000000" pitchFamily="65" charset="-120"/>
              <a:ea typeface="華康正顏楷體W5" panose="03000509000000000000" pitchFamily="65" charset="-120"/>
            </a:rPr>
            <a:t>人</a:t>
          </a:r>
          <a:endParaRPr lang="en-US" altLang="zh-TW" sz="1800" kern="1200" dirty="0">
            <a:latin typeface="華康正顏楷體W5" panose="03000509000000000000" pitchFamily="65" charset="-120"/>
            <a:ea typeface="華康正顏楷體W5" panose="03000509000000000000" pitchFamily="65" charset="-120"/>
          </a:endParaRPr>
        </a:p>
        <a:p>
          <a:pPr marL="0" lvl="0" indent="0" algn="ctr" defTabSz="889000">
            <a:lnSpc>
              <a:spcPct val="90000"/>
            </a:lnSpc>
            <a:spcBef>
              <a:spcPct val="0"/>
            </a:spcBef>
            <a:spcAft>
              <a:spcPct val="35000"/>
            </a:spcAft>
            <a:buNone/>
          </a:pPr>
          <a:r>
            <a:rPr lang="zh-TW" altLang="en-US" sz="1800" kern="1200" dirty="0">
              <a:latin typeface="華康正顏楷體W5" panose="03000509000000000000" pitchFamily="65" charset="-120"/>
              <a:ea typeface="華康正顏楷體W5" panose="03000509000000000000" pitchFamily="65" charset="-120"/>
            </a:rPr>
            <a:t>專任助理</a:t>
          </a:r>
          <a:r>
            <a:rPr lang="en-US" altLang="zh-TW" sz="1800" kern="1200" dirty="0">
              <a:latin typeface="華康正顏楷體W5" panose="03000509000000000000" pitchFamily="65" charset="-120"/>
              <a:ea typeface="華康正顏楷體W5" panose="03000509000000000000" pitchFamily="65" charset="-120"/>
            </a:rPr>
            <a:t>2</a:t>
          </a:r>
          <a:r>
            <a:rPr lang="zh-TW" altLang="en-US" sz="1800" kern="1200" dirty="0">
              <a:latin typeface="華康正顏楷體W5" panose="03000509000000000000" pitchFamily="65" charset="-120"/>
              <a:ea typeface="華康正顏楷體W5" panose="03000509000000000000" pitchFamily="65" charset="-120"/>
            </a:rPr>
            <a:t>人</a:t>
          </a:r>
        </a:p>
      </dsp:txBody>
      <dsp:txXfrm>
        <a:off x="787603" y="3883366"/>
        <a:ext cx="1842743" cy="1428605"/>
      </dsp:txXfrm>
    </dsp:sp>
    <dsp:sp modelId="{2354F06C-E3FD-4130-8D38-4FF07BD9BD71}">
      <dsp:nvSpPr>
        <dsp:cNvPr id="0" name=""/>
        <dsp:cNvSpPr/>
      </dsp:nvSpPr>
      <dsp:spPr>
        <a:xfrm>
          <a:off x="3240153" y="3323502"/>
          <a:ext cx="1867775" cy="527893"/>
        </a:xfrm>
        <a:prstGeom prst="rect">
          <a:avLst/>
        </a:prstGeom>
        <a:solidFill>
          <a:schemeClr val="accent4">
            <a:hueOff val="-2248822"/>
            <a:satOff val="21795"/>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6462" numCol="1" spcCol="1270" anchor="ctr" anchorCtr="0">
          <a:noAutofit/>
        </a:bodyPr>
        <a:lstStyle/>
        <a:p>
          <a:pPr marL="0" lvl="0" indent="0" algn="ctr" defTabSz="1066800">
            <a:lnSpc>
              <a:spcPct val="150000"/>
            </a:lnSpc>
            <a:spcBef>
              <a:spcPct val="0"/>
            </a:spcBef>
            <a:spcAft>
              <a:spcPct val="35000"/>
            </a:spcAft>
            <a:buNone/>
          </a:pPr>
          <a:r>
            <a:rPr lang="zh-TW" altLang="en-US" sz="2400" b="1" kern="1200" dirty="0">
              <a:latin typeface="華康正顏楷體W5" panose="03000509000000000000" pitchFamily="65" charset="-120"/>
              <a:ea typeface="華康正顏楷體W5" panose="03000509000000000000" pitchFamily="65" charset="-120"/>
            </a:rPr>
            <a:t>學術發展組</a:t>
          </a:r>
        </a:p>
      </dsp:txBody>
      <dsp:txXfrm>
        <a:off x="3240153" y="3323502"/>
        <a:ext cx="1867775" cy="527893"/>
      </dsp:txXfrm>
    </dsp:sp>
    <dsp:sp modelId="{59E42440-5EAE-4CF4-B57C-EB247AAC3C21}">
      <dsp:nvSpPr>
        <dsp:cNvPr id="0" name=""/>
        <dsp:cNvSpPr/>
      </dsp:nvSpPr>
      <dsp:spPr>
        <a:xfrm>
          <a:off x="3352852" y="3851756"/>
          <a:ext cx="1826235" cy="1358884"/>
        </a:xfrm>
        <a:prstGeom prst="rect">
          <a:avLst/>
        </a:prstGeom>
        <a:solidFill>
          <a:schemeClr val="lt1">
            <a:alpha val="90000"/>
            <a:hueOff val="0"/>
            <a:satOff val="0"/>
            <a:lumOff val="0"/>
            <a:alphaOff val="0"/>
          </a:schemeClr>
        </a:solidFill>
        <a:ln w="25400" cap="flat" cmpd="sng" algn="ctr">
          <a:solidFill>
            <a:schemeClr val="accent4">
              <a:hueOff val="-2248822"/>
              <a:satOff val="21795"/>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zh-TW" altLang="en-US" sz="2000" u="sng" kern="1200" dirty="0">
              <a:solidFill>
                <a:srgbClr val="FF0066"/>
              </a:solidFill>
              <a:latin typeface="華康正顏楷體W5" panose="03000509000000000000" pitchFamily="65" charset="-120"/>
              <a:ea typeface="華康正顏楷體W5" panose="03000509000000000000" pitchFamily="65" charset="-120"/>
            </a:rPr>
            <a:t>蔣恩沛組長</a:t>
          </a:r>
        </a:p>
        <a:p>
          <a:pPr marL="0" lvl="0" indent="0" algn="ctr" defTabSz="889000">
            <a:lnSpc>
              <a:spcPct val="900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行政人員</a:t>
          </a:r>
          <a:r>
            <a:rPr lang="en-US" altLang="en-US" sz="2000" kern="1200" dirty="0">
              <a:latin typeface="華康正顏楷體W5" panose="03000509000000000000" pitchFamily="65" charset="-120"/>
              <a:ea typeface="華康正顏楷體W5" panose="03000509000000000000" pitchFamily="65" charset="-120"/>
            </a:rPr>
            <a:t>4</a:t>
          </a:r>
          <a:r>
            <a:rPr lang="zh-TW" altLang="en-US" sz="2000" kern="1200" dirty="0">
              <a:latin typeface="華康正顏楷體W5" panose="03000509000000000000" pitchFamily="65" charset="-120"/>
              <a:ea typeface="華康正顏楷體W5" panose="03000509000000000000" pitchFamily="65" charset="-120"/>
            </a:rPr>
            <a:t>人</a:t>
          </a:r>
        </a:p>
      </dsp:txBody>
      <dsp:txXfrm>
        <a:off x="3352852" y="3851756"/>
        <a:ext cx="1826235" cy="1358884"/>
      </dsp:txXfrm>
    </dsp:sp>
    <dsp:sp modelId="{CDE2FE96-CC00-44FD-9F1B-727746BDA491}">
      <dsp:nvSpPr>
        <dsp:cNvPr id="0" name=""/>
        <dsp:cNvSpPr/>
      </dsp:nvSpPr>
      <dsp:spPr>
        <a:xfrm>
          <a:off x="5726048" y="3323376"/>
          <a:ext cx="1867775" cy="538676"/>
        </a:xfrm>
        <a:prstGeom prst="rect">
          <a:avLst/>
        </a:prstGeom>
        <a:solidFill>
          <a:schemeClr val="accent4">
            <a:hueOff val="-4497644"/>
            <a:satOff val="43591"/>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6462" numCol="1" spcCol="1270" anchor="ctr" anchorCtr="0">
          <a:noAutofit/>
        </a:bodyPr>
        <a:lstStyle/>
        <a:p>
          <a:pPr marL="0" lvl="0" indent="0" algn="ctr" defTabSz="1066800">
            <a:lnSpc>
              <a:spcPct val="150000"/>
            </a:lnSpc>
            <a:spcBef>
              <a:spcPct val="0"/>
            </a:spcBef>
            <a:spcAft>
              <a:spcPct val="35000"/>
            </a:spcAft>
            <a:buNone/>
          </a:pPr>
          <a:r>
            <a:rPr lang="zh-TW" altLang="en-US" sz="2400" b="1" kern="1200" dirty="0">
              <a:latin typeface="華康正顏楷體W5" panose="03000509000000000000" pitchFamily="65" charset="-120"/>
              <a:ea typeface="華康正顏楷體W5" panose="03000509000000000000" pitchFamily="65" charset="-120"/>
            </a:rPr>
            <a:t>計畫業務組</a:t>
          </a:r>
        </a:p>
      </dsp:txBody>
      <dsp:txXfrm>
        <a:off x="5726048" y="3323376"/>
        <a:ext cx="1867775" cy="538676"/>
      </dsp:txXfrm>
    </dsp:sp>
    <dsp:sp modelId="{835448C1-653B-4401-92A7-49ED6280C1F9}">
      <dsp:nvSpPr>
        <dsp:cNvPr id="0" name=""/>
        <dsp:cNvSpPr/>
      </dsp:nvSpPr>
      <dsp:spPr>
        <a:xfrm>
          <a:off x="5913135" y="3857151"/>
          <a:ext cx="1723173" cy="1365176"/>
        </a:xfrm>
        <a:prstGeom prst="rect">
          <a:avLst/>
        </a:prstGeom>
        <a:solidFill>
          <a:schemeClr val="lt1">
            <a:alpha val="90000"/>
            <a:hueOff val="0"/>
            <a:satOff val="0"/>
            <a:lumOff val="0"/>
            <a:alphaOff val="0"/>
          </a:schemeClr>
        </a:solidFill>
        <a:ln w="25400" cap="flat" cmpd="sng" algn="ctr">
          <a:solidFill>
            <a:schemeClr val="accent4">
              <a:hueOff val="-4497644"/>
              <a:satOff val="43591"/>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zh-TW" altLang="en-US" sz="2000" u="sng" kern="1200" dirty="0">
              <a:solidFill>
                <a:srgbClr val="FF0066"/>
              </a:solidFill>
              <a:latin typeface="華康正顏楷體W5" panose="03000509000000000000" pitchFamily="65" charset="-120"/>
              <a:ea typeface="華康正顏楷體W5" panose="03000509000000000000" pitchFamily="65" charset="-120"/>
            </a:rPr>
            <a:t>李思禹組長</a:t>
          </a:r>
        </a:p>
        <a:p>
          <a:pPr marL="0" lvl="0" indent="0" algn="ctr" defTabSz="889000">
            <a:lnSpc>
              <a:spcPct val="900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行政人員</a:t>
          </a:r>
          <a:r>
            <a:rPr lang="en-US" altLang="en-US" sz="2000" kern="1200" dirty="0">
              <a:latin typeface="華康正顏楷體W5" panose="03000509000000000000" pitchFamily="65" charset="-120"/>
              <a:ea typeface="華康正顏楷體W5" panose="03000509000000000000" pitchFamily="65" charset="-120"/>
            </a:rPr>
            <a:t>5</a:t>
          </a:r>
          <a:r>
            <a:rPr lang="zh-TW" altLang="en-US" sz="2000" kern="1200" dirty="0">
              <a:latin typeface="華康正顏楷體W5" panose="03000509000000000000" pitchFamily="65" charset="-120"/>
              <a:ea typeface="華康正顏楷體W5" panose="03000509000000000000" pitchFamily="65" charset="-120"/>
            </a:rPr>
            <a:t>人</a:t>
          </a:r>
        </a:p>
      </dsp:txBody>
      <dsp:txXfrm>
        <a:off x="5913135" y="3857151"/>
        <a:ext cx="1723173" cy="1365176"/>
      </dsp:txXfrm>
    </dsp:sp>
    <dsp:sp modelId="{842A70AB-1974-4F6B-94E1-43370C6B36AA}">
      <dsp:nvSpPr>
        <dsp:cNvPr id="0" name=""/>
        <dsp:cNvSpPr/>
      </dsp:nvSpPr>
      <dsp:spPr>
        <a:xfrm>
          <a:off x="8148104" y="3326426"/>
          <a:ext cx="1867775" cy="493631"/>
        </a:xfrm>
        <a:prstGeom prst="rect">
          <a:avLst/>
        </a:prstGeom>
        <a:solidFill>
          <a:schemeClr val="accent4">
            <a:hueOff val="-6746466"/>
            <a:satOff val="65386"/>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6462" numCol="1" spcCol="1270" anchor="ctr" anchorCtr="0">
          <a:noAutofit/>
        </a:bodyPr>
        <a:lstStyle/>
        <a:p>
          <a:pPr marL="0" lvl="0" indent="0" algn="ctr" defTabSz="1066800">
            <a:lnSpc>
              <a:spcPct val="150000"/>
            </a:lnSpc>
            <a:spcBef>
              <a:spcPct val="0"/>
            </a:spcBef>
            <a:spcAft>
              <a:spcPct val="35000"/>
            </a:spcAft>
            <a:buNone/>
          </a:pPr>
          <a:r>
            <a:rPr lang="zh-TW" altLang="en-US" sz="2400" b="1" kern="1200" dirty="0">
              <a:latin typeface="華康正顏楷體W5" panose="03000509000000000000" pitchFamily="65" charset="-120"/>
              <a:ea typeface="華康正顏楷體W5" panose="03000509000000000000" pitchFamily="65" charset="-120"/>
            </a:rPr>
            <a:t>貴重儀器中心</a:t>
          </a:r>
        </a:p>
      </dsp:txBody>
      <dsp:txXfrm>
        <a:off x="8148104" y="3326426"/>
        <a:ext cx="1867775" cy="493631"/>
      </dsp:txXfrm>
    </dsp:sp>
    <dsp:sp modelId="{B8116D31-9435-440B-AAEF-817304764D5A}">
      <dsp:nvSpPr>
        <dsp:cNvPr id="0" name=""/>
        <dsp:cNvSpPr/>
      </dsp:nvSpPr>
      <dsp:spPr>
        <a:xfrm>
          <a:off x="8292836" y="3811821"/>
          <a:ext cx="2087765" cy="1449422"/>
        </a:xfrm>
        <a:prstGeom prst="rect">
          <a:avLst/>
        </a:prstGeom>
        <a:solidFill>
          <a:schemeClr val="lt1">
            <a:alpha val="90000"/>
            <a:hueOff val="0"/>
            <a:satOff val="0"/>
            <a:lumOff val="0"/>
            <a:alphaOff val="0"/>
          </a:schemeClr>
        </a:solidFill>
        <a:ln w="25400" cap="flat" cmpd="sng" algn="ctr">
          <a:solidFill>
            <a:schemeClr val="accent4">
              <a:hueOff val="-6746466"/>
              <a:satOff val="6538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zh-TW" altLang="en-US" sz="2000" u="sng" kern="1200" dirty="0">
              <a:solidFill>
                <a:srgbClr val="FF0066"/>
              </a:solidFill>
              <a:latin typeface="華康正顏楷體W5" panose="03000509000000000000" pitchFamily="65" charset="-120"/>
              <a:ea typeface="華康正顏楷體W5" panose="03000509000000000000" pitchFamily="65" charset="-120"/>
            </a:rPr>
            <a:t>葉鎮宇主任</a:t>
          </a:r>
        </a:p>
        <a:p>
          <a:pPr marL="0" lvl="0" indent="0" algn="ctr" defTabSz="889000">
            <a:lnSpc>
              <a:spcPts val="12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博士級研究員</a:t>
          </a:r>
          <a:r>
            <a:rPr lang="en-US" altLang="zh-TW" sz="2000" kern="1200">
              <a:latin typeface="華康正顏楷體W5" panose="03000509000000000000" pitchFamily="65" charset="-120"/>
              <a:ea typeface="華康正顏楷體W5" panose="03000509000000000000" pitchFamily="65" charset="-120"/>
            </a:rPr>
            <a:t>3</a:t>
          </a:r>
          <a:r>
            <a:rPr lang="zh-TW" altLang="en-US" sz="2000" kern="1200">
              <a:latin typeface="華康正顏楷體W5" panose="03000509000000000000" pitchFamily="65" charset="-120"/>
              <a:ea typeface="華康正顏楷體W5" panose="03000509000000000000" pitchFamily="65" charset="-120"/>
            </a:rPr>
            <a:t>人</a:t>
          </a:r>
          <a:endParaRPr lang="zh-TW" altLang="en-US" sz="2000" kern="1200" dirty="0">
            <a:latin typeface="華康正顏楷體W5" panose="03000509000000000000" pitchFamily="65" charset="-120"/>
            <a:ea typeface="華康正顏楷體W5" panose="03000509000000000000" pitchFamily="65" charset="-120"/>
          </a:endParaRPr>
        </a:p>
        <a:p>
          <a:pPr marL="0" lvl="0" indent="0" algn="ctr" defTabSz="889000">
            <a:lnSpc>
              <a:spcPts val="12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技術師</a:t>
          </a:r>
          <a:r>
            <a:rPr lang="en-US" altLang="en-US" sz="2000" kern="1200" dirty="0">
              <a:latin typeface="華康正顏楷體W5" panose="03000509000000000000" pitchFamily="65" charset="-120"/>
              <a:ea typeface="華康正顏楷體W5" panose="03000509000000000000" pitchFamily="65" charset="-120"/>
            </a:rPr>
            <a:t>1</a:t>
          </a:r>
          <a:r>
            <a:rPr lang="zh-TW" altLang="en-US" sz="2000" kern="1200" dirty="0">
              <a:latin typeface="華康正顏楷體W5" panose="03000509000000000000" pitchFamily="65" charset="-120"/>
              <a:ea typeface="華康正顏楷體W5" panose="03000509000000000000" pitchFamily="65" charset="-120"/>
            </a:rPr>
            <a:t>人</a:t>
          </a:r>
        </a:p>
        <a:p>
          <a:pPr marL="0" lvl="0" indent="0" algn="ctr" defTabSz="889000">
            <a:lnSpc>
              <a:spcPts val="12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專任助理</a:t>
          </a:r>
          <a:r>
            <a:rPr lang="en-US" altLang="en-US" sz="2000" kern="1200" dirty="0">
              <a:latin typeface="華康正顏楷體W5" panose="03000509000000000000" pitchFamily="65" charset="-120"/>
              <a:ea typeface="華康正顏楷體W5" panose="03000509000000000000" pitchFamily="65" charset="-120"/>
            </a:rPr>
            <a:t>1</a:t>
          </a:r>
          <a:r>
            <a:rPr lang="zh-TW" altLang="en-US" sz="2000" kern="1200" dirty="0">
              <a:latin typeface="華康正顏楷體W5" panose="03000509000000000000" pitchFamily="65" charset="-120"/>
              <a:ea typeface="華康正顏楷體W5" panose="03000509000000000000" pitchFamily="65" charset="-120"/>
            </a:rPr>
            <a:t>人</a:t>
          </a:r>
        </a:p>
        <a:p>
          <a:pPr marL="0" lvl="0" indent="0" algn="ctr" defTabSz="889000">
            <a:lnSpc>
              <a:spcPts val="1200"/>
            </a:lnSpc>
            <a:spcBef>
              <a:spcPct val="0"/>
            </a:spcBef>
            <a:spcAft>
              <a:spcPct val="35000"/>
            </a:spcAft>
            <a:buNone/>
          </a:pPr>
          <a:r>
            <a:rPr lang="zh-TW" altLang="en-US" sz="2000" kern="1200" dirty="0">
              <a:latin typeface="華康正顏楷體W5" panose="03000509000000000000" pitchFamily="65" charset="-120"/>
              <a:ea typeface="華康正顏楷體W5" panose="03000509000000000000" pitchFamily="65" charset="-120"/>
            </a:rPr>
            <a:t>技術員</a:t>
          </a:r>
          <a:r>
            <a:rPr lang="en-US" altLang="en-US" sz="2000" kern="1200" dirty="0">
              <a:latin typeface="華康正顏楷體W5" panose="03000509000000000000" pitchFamily="65" charset="-120"/>
              <a:ea typeface="華康正顏楷體W5" panose="03000509000000000000" pitchFamily="65" charset="-120"/>
            </a:rPr>
            <a:t>12</a:t>
          </a:r>
          <a:r>
            <a:rPr lang="zh-TW" altLang="en-US" sz="2000" kern="1200" dirty="0">
              <a:latin typeface="華康正顏楷體W5" panose="03000509000000000000" pitchFamily="65" charset="-120"/>
              <a:ea typeface="華康正顏楷體W5" panose="03000509000000000000" pitchFamily="65" charset="-120"/>
            </a:rPr>
            <a:t>人</a:t>
          </a:r>
        </a:p>
      </dsp:txBody>
      <dsp:txXfrm>
        <a:off x="8292836" y="3811821"/>
        <a:ext cx="2087765" cy="1449422"/>
      </dsp:txXfrm>
    </dsp:sp>
    <dsp:sp modelId="{38DE93FB-B8A1-4849-933B-B82C0D5953DF}">
      <dsp:nvSpPr>
        <dsp:cNvPr id="0" name=""/>
        <dsp:cNvSpPr/>
      </dsp:nvSpPr>
      <dsp:spPr>
        <a:xfrm>
          <a:off x="1543375" y="806327"/>
          <a:ext cx="1867775" cy="967051"/>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36462"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華康正顏楷體W5" panose="03000509000000000000" pitchFamily="65" charset="-120"/>
              <a:ea typeface="華康正顏楷體W5" panose="03000509000000000000" pitchFamily="65" charset="-120"/>
            </a:rPr>
            <a:t>研發會議</a:t>
          </a:r>
        </a:p>
      </dsp:txBody>
      <dsp:txXfrm>
        <a:off x="1543375" y="806327"/>
        <a:ext cx="1867775" cy="967051"/>
      </dsp:txXfrm>
    </dsp:sp>
    <dsp:sp modelId="{9BDB84BA-1CFA-4D11-A6D6-F2D74F521AAD}">
      <dsp:nvSpPr>
        <dsp:cNvPr id="0" name=""/>
        <dsp:cNvSpPr/>
      </dsp:nvSpPr>
      <dsp:spPr>
        <a:xfrm>
          <a:off x="1916932" y="1558469"/>
          <a:ext cx="1680997" cy="3223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latin typeface="華康正顏楷體W5" panose="03000509000000000000" pitchFamily="65" charset="-120"/>
              <a:ea typeface="華康正顏楷體W5" panose="03000509000000000000" pitchFamily="65" charset="-120"/>
            </a:rPr>
            <a:t>(10</a:t>
          </a:r>
          <a:r>
            <a:rPr lang="zh-TW" altLang="en-US" sz="2000" kern="1200" dirty="0">
              <a:latin typeface="華康正顏楷體W5" panose="03000509000000000000" pitchFamily="65" charset="-120"/>
              <a:ea typeface="華康正顏楷體W5" panose="03000509000000000000" pitchFamily="65" charset="-120"/>
            </a:rPr>
            <a:t>月</a:t>
          </a:r>
          <a:r>
            <a:rPr lang="en-US" altLang="en-US" sz="2000" kern="1200" dirty="0">
              <a:latin typeface="華康正顏楷體W5" panose="03000509000000000000" pitchFamily="65" charset="-120"/>
              <a:ea typeface="華康正顏楷體W5" panose="03000509000000000000" pitchFamily="65" charset="-120"/>
            </a:rPr>
            <a:t>/3</a:t>
          </a:r>
          <a:r>
            <a:rPr lang="zh-TW" altLang="en-US" sz="2000" kern="1200" dirty="0">
              <a:latin typeface="華康正顏楷體W5" panose="03000509000000000000" pitchFamily="65" charset="-120"/>
              <a:ea typeface="華康正顏楷體W5" panose="03000509000000000000" pitchFamily="65" charset="-120"/>
            </a:rPr>
            <a:t>月</a:t>
          </a:r>
          <a:r>
            <a:rPr lang="en-US" altLang="en-US" sz="2000" kern="1200" dirty="0">
              <a:latin typeface="華康正顏楷體W5" panose="03000509000000000000" pitchFamily="65" charset="-120"/>
              <a:ea typeface="華康正顏楷體W5" panose="03000509000000000000" pitchFamily="65" charset="-120"/>
            </a:rPr>
            <a:t>)</a:t>
          </a:r>
          <a:endParaRPr lang="zh-TW" altLang="en-US" sz="2000" kern="1200" dirty="0">
            <a:latin typeface="華康正顏楷體W5" panose="03000509000000000000" pitchFamily="65" charset="-120"/>
            <a:ea typeface="華康正顏楷體W5" panose="03000509000000000000" pitchFamily="65" charset="-120"/>
          </a:endParaRPr>
        </a:p>
      </dsp:txBody>
      <dsp:txXfrm>
        <a:off x="1916932" y="1558469"/>
        <a:ext cx="1680997" cy="322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74BDC-B194-490C-8D7D-DDF6B57DCEE9}">
      <dsp:nvSpPr>
        <dsp:cNvPr id="0" name=""/>
        <dsp:cNvSpPr/>
      </dsp:nvSpPr>
      <dsp:spPr>
        <a:xfrm>
          <a:off x="802654" y="603566"/>
          <a:ext cx="5109448" cy="116205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zh-TW" altLang="en-US" sz="1800" b="1" kern="1200" dirty="0">
              <a:solidFill>
                <a:srgbClr val="C00000"/>
              </a:solidFill>
              <a:latin typeface="標楷體" panose="03000509000000000000" pitchFamily="65" charset="-120"/>
              <a:ea typeface="標楷體" panose="03000509000000000000" pitchFamily="65" charset="-120"/>
            </a:rPr>
            <a:t>目的：</a:t>
          </a:r>
          <a:r>
            <a:rPr lang="zh-TW" altLang="en-US" sz="1800" b="1" kern="1200" dirty="0">
              <a:latin typeface="標楷體" panose="03000509000000000000" pitchFamily="65" charset="-120"/>
              <a:ea typeface="標楷體" panose="03000509000000000000" pitchFamily="65" charset="-120"/>
            </a:rPr>
            <a:t>為鼓勵年輕研究學者多方面大膽嘗試、勇於創新，並跨越科學領域的疆界，不受既定框架的限制，以培植科研新世代。</a:t>
          </a:r>
        </a:p>
      </dsp:txBody>
      <dsp:txXfrm>
        <a:off x="1620166" y="603566"/>
        <a:ext cx="4291936" cy="1162051"/>
      </dsp:txXfrm>
    </dsp:sp>
    <dsp:sp modelId="{CEC9EF13-5874-4C56-A1AE-F8E10BDF3C5E}">
      <dsp:nvSpPr>
        <dsp:cNvPr id="0" name=""/>
        <dsp:cNvSpPr/>
      </dsp:nvSpPr>
      <dsp:spPr>
        <a:xfrm>
          <a:off x="821639" y="1804298"/>
          <a:ext cx="5080833" cy="1029688"/>
        </a:xfrm>
        <a:prstGeom prst="rect">
          <a:avLst/>
        </a:prstGeom>
        <a:solidFill>
          <a:schemeClr val="accent5">
            <a:tint val="40000"/>
            <a:alpha val="90000"/>
            <a:hueOff val="1545209"/>
            <a:satOff val="1083"/>
            <a:lumOff val="357"/>
            <a:alphaOff val="0"/>
          </a:schemeClr>
        </a:solidFill>
        <a:ln w="9525" cap="flat" cmpd="sng" algn="ctr">
          <a:solidFill>
            <a:schemeClr val="accent5">
              <a:tint val="40000"/>
              <a:alpha val="90000"/>
              <a:hueOff val="1545209"/>
              <a:satOff val="1083"/>
              <a:lumOff val="35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zh-TW" altLang="en-US" sz="1800" b="1" kern="1200" dirty="0">
              <a:solidFill>
                <a:srgbClr val="C00000"/>
              </a:solidFill>
              <a:effectLst/>
              <a:latin typeface="+mn-lt"/>
              <a:ea typeface="標楷體" panose="03000509000000000000" pitchFamily="65" charset="-120"/>
              <a:cs typeface="+mn-cs"/>
            </a:rPr>
            <a:t>申請資格：</a:t>
          </a:r>
          <a:r>
            <a:rPr lang="zh-TW" altLang="zh-TW" sz="1800" b="1" kern="1200" dirty="0">
              <a:effectLst/>
              <a:latin typeface="+mn-lt"/>
              <a:ea typeface="標楷體" panose="03000509000000000000" pitchFamily="65" charset="-120"/>
              <a:cs typeface="+mn-cs"/>
            </a:rPr>
            <a:t>年齡</a:t>
          </a:r>
          <a:r>
            <a:rPr lang="en-US" altLang="zh-TW" sz="1800" b="1" kern="1200" dirty="0">
              <a:solidFill>
                <a:srgbClr val="FF0066"/>
              </a:solidFill>
              <a:effectLst/>
              <a:latin typeface="+mn-lt"/>
              <a:ea typeface="標楷體" panose="03000509000000000000" pitchFamily="65" charset="-120"/>
              <a:cs typeface="+mn-cs"/>
            </a:rPr>
            <a:t>32</a:t>
          </a:r>
          <a:r>
            <a:rPr lang="zh-TW" altLang="zh-TW" sz="1800" b="1" kern="1200" dirty="0">
              <a:solidFill>
                <a:srgbClr val="FF0066"/>
              </a:solidFill>
              <a:effectLst/>
              <a:latin typeface="+mn-lt"/>
              <a:ea typeface="標楷體" panose="03000509000000000000" pitchFamily="65" charset="-120"/>
              <a:cs typeface="+mn-cs"/>
            </a:rPr>
            <a:t>歲</a:t>
          </a:r>
          <a:r>
            <a:rPr lang="en-US" altLang="zh-TW" sz="1800" b="1" kern="1200" dirty="0">
              <a:solidFill>
                <a:srgbClr val="FF0066"/>
              </a:solidFill>
              <a:effectLst/>
              <a:latin typeface="+mn-lt"/>
              <a:ea typeface="標楷體" panose="03000509000000000000" pitchFamily="65" charset="-120"/>
              <a:cs typeface="+mn-cs"/>
            </a:rPr>
            <a:t>(</a:t>
          </a:r>
          <a:r>
            <a:rPr lang="zh-TW" altLang="zh-TW" sz="1800" b="1" kern="1200" dirty="0">
              <a:solidFill>
                <a:srgbClr val="FF0066"/>
              </a:solidFill>
              <a:effectLst/>
              <a:latin typeface="+mn-lt"/>
              <a:ea typeface="標楷體" panose="03000509000000000000" pitchFamily="65" charset="-120"/>
              <a:cs typeface="+mn-cs"/>
            </a:rPr>
            <a:t>含</a:t>
          </a:r>
          <a:r>
            <a:rPr lang="en-US" altLang="zh-TW" sz="1800" b="1" kern="1200" dirty="0">
              <a:solidFill>
                <a:srgbClr val="FF0066"/>
              </a:solidFill>
              <a:effectLst/>
              <a:latin typeface="+mn-lt"/>
              <a:ea typeface="標楷體" panose="03000509000000000000" pitchFamily="65" charset="-120"/>
              <a:cs typeface="+mn-cs"/>
            </a:rPr>
            <a:t>)</a:t>
          </a:r>
          <a:r>
            <a:rPr lang="zh-TW" altLang="zh-TW" sz="1800" b="1" kern="1200" dirty="0">
              <a:solidFill>
                <a:srgbClr val="FF0066"/>
              </a:solidFill>
              <a:effectLst/>
              <a:latin typeface="+mn-lt"/>
              <a:ea typeface="標楷體" panose="03000509000000000000" pitchFamily="65" charset="-120"/>
              <a:cs typeface="+mn-cs"/>
            </a:rPr>
            <a:t>以下</a:t>
          </a:r>
          <a:r>
            <a:rPr lang="zh-TW" altLang="zh-TW" sz="1800" b="1" kern="1200" dirty="0">
              <a:effectLst/>
              <a:latin typeface="+mn-lt"/>
              <a:ea typeface="標楷體" panose="03000509000000000000" pitchFamily="65" charset="-120"/>
              <a:cs typeface="+mn-cs"/>
            </a:rPr>
            <a:t>且具博士學位，或博士畢業</a:t>
          </a:r>
          <a:r>
            <a:rPr lang="en-US" altLang="zh-TW" sz="1800" b="1" kern="1200" dirty="0">
              <a:effectLst/>
              <a:latin typeface="+mn-lt"/>
              <a:ea typeface="標楷體" panose="03000509000000000000" pitchFamily="65" charset="-120"/>
              <a:cs typeface="+mn-cs"/>
            </a:rPr>
            <a:t>3</a:t>
          </a:r>
          <a:r>
            <a:rPr lang="zh-TW" altLang="zh-TW" sz="1800" b="1" kern="1200" dirty="0">
              <a:effectLst/>
              <a:latin typeface="+mn-lt"/>
              <a:ea typeface="標楷體" panose="03000509000000000000" pitchFamily="65" charset="-120"/>
              <a:cs typeface="+mn-cs"/>
            </a:rPr>
            <a:t>年以內且年齡未逾</a:t>
          </a:r>
          <a:r>
            <a:rPr lang="en-US" altLang="zh-TW" sz="1800" b="1" kern="1200" dirty="0">
              <a:effectLst/>
              <a:latin typeface="+mn-lt"/>
              <a:ea typeface="標楷體" panose="03000509000000000000" pitchFamily="65" charset="-120"/>
              <a:cs typeface="+mn-cs"/>
            </a:rPr>
            <a:t>35</a:t>
          </a:r>
          <a:r>
            <a:rPr lang="zh-TW" altLang="zh-TW" sz="1800" b="1" kern="1200" dirty="0">
              <a:effectLst/>
              <a:latin typeface="+mn-lt"/>
              <a:ea typeface="標楷體" panose="03000509000000000000" pitchFamily="65" charset="-120"/>
              <a:cs typeface="+mn-cs"/>
            </a:rPr>
            <a:t>歲</a:t>
          </a:r>
          <a:r>
            <a:rPr lang="zh-TW" altLang="en-US" sz="1800" b="1" kern="1200" dirty="0">
              <a:effectLst/>
              <a:latin typeface="+mn-lt"/>
              <a:ea typeface="標楷體" panose="03000509000000000000" pitchFamily="65" charset="-120"/>
              <a:cs typeface="+mn-cs"/>
            </a:rPr>
            <a:t>。</a:t>
          </a:r>
          <a:endParaRPr lang="zh-TW" altLang="en-US" sz="1800" b="1" kern="1200" dirty="0">
            <a:latin typeface="+mn-lt"/>
            <a:ea typeface="標楷體" panose="03000509000000000000" pitchFamily="65" charset="-120"/>
          </a:endParaRPr>
        </a:p>
      </dsp:txBody>
      <dsp:txXfrm>
        <a:off x="1634572" y="1804298"/>
        <a:ext cx="4267900" cy="1029688"/>
      </dsp:txXfrm>
    </dsp:sp>
    <dsp:sp modelId="{DB43E66C-C0B9-4666-844F-D8A9BA5D66CD}">
      <dsp:nvSpPr>
        <dsp:cNvPr id="0" name=""/>
        <dsp:cNvSpPr/>
      </dsp:nvSpPr>
      <dsp:spPr>
        <a:xfrm>
          <a:off x="834054" y="2870058"/>
          <a:ext cx="5070859" cy="818528"/>
        </a:xfrm>
        <a:prstGeom prst="rect">
          <a:avLst/>
        </a:prstGeom>
        <a:solidFill>
          <a:schemeClr val="accent5">
            <a:tint val="40000"/>
            <a:alpha val="90000"/>
            <a:hueOff val="3090419"/>
            <a:satOff val="2165"/>
            <a:lumOff val="714"/>
            <a:alphaOff val="0"/>
          </a:schemeClr>
        </a:solidFill>
        <a:ln w="9525" cap="flat" cmpd="sng" algn="ctr">
          <a:solidFill>
            <a:schemeClr val="accent5">
              <a:tint val="40000"/>
              <a:alpha val="90000"/>
              <a:hueOff val="3090419"/>
              <a:satOff val="2165"/>
              <a:lumOff val="7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ts val="0"/>
            </a:spcAft>
            <a:buNone/>
          </a:pPr>
          <a:r>
            <a:rPr lang="zh-TW" altLang="en-US" sz="1800" b="1" kern="1200" dirty="0">
              <a:solidFill>
                <a:srgbClr val="C00000"/>
              </a:solidFill>
              <a:effectLst/>
              <a:latin typeface="+mn-lt"/>
              <a:ea typeface="標楷體" panose="03000509000000000000" pitchFamily="65" charset="-120"/>
              <a:cs typeface="+mn-cs"/>
            </a:rPr>
            <a:t>補助金額：</a:t>
          </a:r>
          <a:r>
            <a:rPr lang="zh-TW" altLang="en-US" sz="1800" b="1" kern="1200" dirty="0">
              <a:effectLst/>
              <a:latin typeface="+mn-lt"/>
              <a:ea typeface="標楷體" panose="03000509000000000000" pitchFamily="65" charset="-120"/>
              <a:cs typeface="+mn-cs"/>
            </a:rPr>
            <a:t>計畫執行期間為</a:t>
          </a:r>
          <a:r>
            <a:rPr lang="en-US" altLang="zh-TW" sz="1800" b="1" kern="1200" dirty="0">
              <a:effectLst/>
              <a:latin typeface="+mn-lt"/>
              <a:ea typeface="標楷體" panose="03000509000000000000" pitchFamily="65" charset="-120"/>
              <a:cs typeface="+mn-cs"/>
            </a:rPr>
            <a:t>3-5</a:t>
          </a:r>
          <a:r>
            <a:rPr lang="zh-TW" altLang="en-US" sz="1800" b="1" kern="1200" dirty="0">
              <a:effectLst/>
              <a:latin typeface="+mn-lt"/>
              <a:ea typeface="標楷體" panose="03000509000000000000" pitchFamily="65" charset="-120"/>
              <a:cs typeface="+mn-cs"/>
            </a:rPr>
            <a:t>年，</a:t>
          </a:r>
          <a:r>
            <a:rPr lang="zh-TW" altLang="zh-TW" sz="1800" b="1" kern="1200" dirty="0">
              <a:effectLst/>
              <a:latin typeface="+mn-lt"/>
              <a:ea typeface="標楷體" panose="03000509000000000000" pitchFamily="65" charset="-120"/>
              <a:cs typeface="+mn-cs"/>
            </a:rPr>
            <a:t>年度</a:t>
          </a:r>
          <a:r>
            <a:rPr lang="zh-TW" altLang="en-US" sz="1800" b="1" kern="1200" dirty="0">
              <a:effectLst/>
              <a:latin typeface="+mn-lt"/>
              <a:ea typeface="標楷體" panose="03000509000000000000" pitchFamily="65" charset="-120"/>
              <a:cs typeface="+mn-cs"/>
            </a:rPr>
            <a:t>補助</a:t>
          </a:r>
          <a:r>
            <a:rPr lang="zh-TW" altLang="zh-TW" sz="1800" b="1" kern="1200" dirty="0">
              <a:effectLst/>
              <a:latin typeface="+mn-lt"/>
              <a:ea typeface="標楷體" panose="03000509000000000000" pitchFamily="65" charset="-120"/>
              <a:cs typeface="+mn-cs"/>
            </a:rPr>
            <a:t>總</a:t>
          </a:r>
          <a:r>
            <a:rPr lang="zh-TW" altLang="en-US" sz="1800" b="1" kern="1200" dirty="0">
              <a:effectLst/>
              <a:latin typeface="+mn-lt"/>
              <a:ea typeface="標楷體" panose="03000509000000000000" pitchFamily="65" charset="-120"/>
              <a:cs typeface="+mn-cs"/>
            </a:rPr>
            <a:t>經費</a:t>
          </a:r>
          <a:r>
            <a:rPr lang="zh-TW" altLang="zh-TW" sz="1800" b="1" kern="1200" dirty="0">
              <a:effectLst/>
              <a:latin typeface="+mn-lt"/>
              <a:ea typeface="標楷體" panose="03000509000000000000" pitchFamily="65" charset="-120"/>
              <a:cs typeface="+mn-cs"/>
            </a:rPr>
            <a:t>以不超過</a:t>
          </a:r>
          <a:r>
            <a:rPr lang="en-US" altLang="zh-TW" sz="1800" b="1" kern="1200" dirty="0">
              <a:solidFill>
                <a:srgbClr val="0000FF"/>
              </a:solidFill>
              <a:effectLst/>
              <a:latin typeface="+mn-lt"/>
              <a:ea typeface="標楷體" panose="03000509000000000000" pitchFamily="65" charset="-120"/>
              <a:cs typeface="+mn-cs"/>
            </a:rPr>
            <a:t>500</a:t>
          </a:r>
          <a:r>
            <a:rPr lang="zh-TW" altLang="zh-TW" sz="1800" b="1" kern="1200" dirty="0">
              <a:solidFill>
                <a:srgbClr val="0000FF"/>
              </a:solidFill>
              <a:effectLst/>
              <a:latin typeface="+mn-lt"/>
              <a:ea typeface="標楷體" panose="03000509000000000000" pitchFamily="65" charset="-120"/>
              <a:cs typeface="+mn-cs"/>
            </a:rPr>
            <a:t>萬元</a:t>
          </a:r>
          <a:r>
            <a:rPr lang="zh-TW" altLang="zh-TW" sz="1800" b="1" kern="1200" dirty="0">
              <a:effectLst/>
              <a:latin typeface="+mn-lt"/>
              <a:ea typeface="標楷體" panose="03000509000000000000" pitchFamily="65" charset="-120"/>
              <a:cs typeface="+mn-cs"/>
            </a:rPr>
            <a:t>為原則</a:t>
          </a:r>
          <a:r>
            <a:rPr lang="zh-TW" altLang="en-US" sz="1800" b="1" kern="1200" dirty="0">
              <a:effectLst/>
              <a:latin typeface="+mn-lt"/>
              <a:ea typeface="標楷體" panose="03000509000000000000" pitchFamily="65" charset="-120"/>
              <a:cs typeface="+mn-cs"/>
            </a:rPr>
            <a:t>。</a:t>
          </a:r>
          <a:endParaRPr lang="zh-TW" altLang="en-US" sz="1800" b="1" kern="1200" dirty="0">
            <a:latin typeface="+mn-lt"/>
            <a:ea typeface="標楷體" panose="03000509000000000000" pitchFamily="65" charset="-120"/>
          </a:endParaRPr>
        </a:p>
      </dsp:txBody>
      <dsp:txXfrm>
        <a:off x="1645392" y="2870058"/>
        <a:ext cx="4259521" cy="818528"/>
      </dsp:txXfrm>
    </dsp:sp>
    <dsp:sp modelId="{869FDD2E-4458-4686-8C64-2C8762F0DAEA}">
      <dsp:nvSpPr>
        <dsp:cNvPr id="0" name=""/>
        <dsp:cNvSpPr/>
      </dsp:nvSpPr>
      <dsp:spPr>
        <a:xfrm>
          <a:off x="838078" y="3638553"/>
          <a:ext cx="5067282" cy="1997226"/>
        </a:xfrm>
        <a:prstGeom prst="rect">
          <a:avLst/>
        </a:prstGeom>
        <a:solidFill>
          <a:schemeClr val="accent5">
            <a:tint val="40000"/>
            <a:alpha val="90000"/>
            <a:hueOff val="4635628"/>
            <a:satOff val="3248"/>
            <a:lumOff val="1071"/>
            <a:alphaOff val="0"/>
          </a:schemeClr>
        </a:solidFill>
        <a:ln w="9525" cap="flat" cmpd="sng" algn="ctr">
          <a:solidFill>
            <a:schemeClr val="accent5">
              <a:tint val="40000"/>
              <a:alpha val="90000"/>
              <a:hueOff val="4635628"/>
              <a:satOff val="3248"/>
              <a:lumOff val="107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t" anchorCtr="0">
          <a:noAutofit/>
        </a:bodyPr>
        <a:lstStyle/>
        <a:p>
          <a:pPr marL="0" lvl="0" indent="0" algn="just" defTabSz="800100">
            <a:lnSpc>
              <a:spcPct val="90000"/>
            </a:lnSpc>
            <a:spcBef>
              <a:spcPct val="0"/>
            </a:spcBef>
            <a:spcAft>
              <a:spcPts val="0"/>
            </a:spcAft>
            <a:buNone/>
          </a:pPr>
          <a:r>
            <a:rPr lang="zh-TW" altLang="en-US" sz="1800" b="1" kern="1200" dirty="0">
              <a:solidFill>
                <a:srgbClr val="C00000"/>
              </a:solidFill>
              <a:latin typeface="標楷體" panose="03000509000000000000" pitchFamily="65" charset="-120"/>
              <a:ea typeface="標楷體" panose="03000509000000000000" pitchFamily="65" charset="-120"/>
            </a:rPr>
            <a:t>審查重點：</a:t>
          </a:r>
        </a:p>
        <a:p>
          <a:pPr marL="171450" lvl="1" indent="-171450" algn="just" defTabSz="800100">
            <a:lnSpc>
              <a:spcPct val="90000"/>
            </a:lnSpc>
            <a:spcBef>
              <a:spcPct val="0"/>
            </a:spcBef>
            <a:spcAft>
              <a:spcPct val="15000"/>
            </a:spcAft>
            <a:buChar char="•"/>
          </a:pPr>
          <a:r>
            <a:rPr lang="zh-TW" altLang="en-US" sz="1800" b="1" kern="1200" dirty="0">
              <a:latin typeface="標楷體" panose="03000509000000000000" pitchFamily="65" charset="-120"/>
              <a:ea typeface="標楷體" panose="03000509000000000000" pitchFamily="65" charset="-120"/>
            </a:rPr>
            <a:t>申請人企圖心、宏觀想法及發展潛力。</a:t>
          </a:r>
        </a:p>
        <a:p>
          <a:pPr marL="171450" lvl="1" indent="-171450" algn="just" defTabSz="800100">
            <a:lnSpc>
              <a:spcPct val="90000"/>
            </a:lnSpc>
            <a:spcBef>
              <a:spcPct val="0"/>
            </a:spcBef>
            <a:spcAft>
              <a:spcPct val="15000"/>
            </a:spcAft>
            <a:buChar char="•"/>
          </a:pPr>
          <a:r>
            <a:rPr lang="zh-TW" altLang="en-US" sz="1800" b="1" kern="1200" dirty="0">
              <a:latin typeface="標楷體" panose="03000509000000000000" pitchFamily="65" charset="-120"/>
              <a:ea typeface="標楷體" panose="03000509000000000000" pitchFamily="65" charset="-120"/>
            </a:rPr>
            <a:t>研究目標為科學或社會重要待解問題，並具論述基礎。</a:t>
          </a:r>
        </a:p>
        <a:p>
          <a:pPr marL="171450" lvl="1" indent="-171450" algn="just" defTabSz="800100">
            <a:lnSpc>
              <a:spcPct val="90000"/>
            </a:lnSpc>
            <a:spcBef>
              <a:spcPct val="0"/>
            </a:spcBef>
            <a:spcAft>
              <a:spcPct val="15000"/>
            </a:spcAft>
            <a:buChar char="•"/>
          </a:pPr>
          <a:r>
            <a:rPr lang="zh-TW" altLang="en-US" sz="1800" b="1" kern="1200" dirty="0">
              <a:latin typeface="標楷體" panose="03000509000000000000" pitchFamily="65" charset="-120"/>
              <a:ea typeface="標楷體" panose="03000509000000000000" pitchFamily="65" charset="-120"/>
            </a:rPr>
            <a:t>研究室團隊建立與培養規劃。</a:t>
          </a:r>
        </a:p>
      </dsp:txBody>
      <dsp:txXfrm>
        <a:off x="1648844" y="3638553"/>
        <a:ext cx="4256517" cy="1997226"/>
      </dsp:txXfrm>
    </dsp:sp>
    <dsp:sp modelId="{1076A7BA-B9B6-4D19-8C17-9CCCB49DD49B}">
      <dsp:nvSpPr>
        <dsp:cNvPr id="0" name=""/>
        <dsp:cNvSpPr/>
      </dsp:nvSpPr>
      <dsp:spPr>
        <a:xfrm>
          <a:off x="0" y="47887"/>
          <a:ext cx="1456221" cy="121016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標楷體" panose="03000509000000000000" pitchFamily="65" charset="-120"/>
              <a:ea typeface="標楷體" panose="03000509000000000000" pitchFamily="65" charset="-120"/>
            </a:rPr>
            <a:t>愛因斯坦培植計畫</a:t>
          </a:r>
        </a:p>
      </dsp:txBody>
      <dsp:txXfrm>
        <a:off x="213259" y="225111"/>
        <a:ext cx="1029703" cy="855716"/>
      </dsp:txXfrm>
    </dsp:sp>
    <dsp:sp modelId="{F4F04916-0E21-42CD-818E-FD5D2B9B6556}">
      <dsp:nvSpPr>
        <dsp:cNvPr id="0" name=""/>
        <dsp:cNvSpPr/>
      </dsp:nvSpPr>
      <dsp:spPr>
        <a:xfrm>
          <a:off x="6847075" y="577300"/>
          <a:ext cx="4979184" cy="1363174"/>
        </a:xfrm>
        <a:prstGeom prst="rect">
          <a:avLst/>
        </a:prstGeom>
        <a:solidFill>
          <a:schemeClr val="accent5">
            <a:tint val="40000"/>
            <a:alpha val="90000"/>
            <a:hueOff val="6180838"/>
            <a:satOff val="4330"/>
            <a:lumOff val="1427"/>
            <a:alphaOff val="0"/>
          </a:schemeClr>
        </a:solidFill>
        <a:ln w="9525" cap="flat" cmpd="sng" algn="ctr">
          <a:solidFill>
            <a:schemeClr val="accent5">
              <a:tint val="40000"/>
              <a:alpha val="90000"/>
              <a:hueOff val="6180838"/>
              <a:satOff val="4330"/>
              <a:lumOff val="142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just" defTabSz="800100">
            <a:lnSpc>
              <a:spcPct val="90000"/>
            </a:lnSpc>
            <a:spcBef>
              <a:spcPct val="0"/>
            </a:spcBef>
            <a:spcAft>
              <a:spcPct val="35000"/>
            </a:spcAft>
            <a:buNone/>
          </a:pPr>
          <a:r>
            <a:rPr lang="zh-TW" altLang="en-US" sz="1800" b="1" kern="1200" dirty="0">
              <a:solidFill>
                <a:srgbClr val="C00000"/>
              </a:solidFill>
              <a:latin typeface="標楷體" panose="03000509000000000000" pitchFamily="65" charset="-120"/>
              <a:ea typeface="標楷體" panose="03000509000000000000" pitchFamily="65" charset="-120"/>
            </a:rPr>
            <a:t>目的：</a:t>
          </a:r>
          <a:r>
            <a:rPr lang="zh-TW" altLang="en-US" sz="1800" b="1" kern="1200" dirty="0">
              <a:latin typeface="標楷體" panose="03000509000000000000" pitchFamily="65" charset="-120"/>
              <a:ea typeface="標楷體" panose="03000509000000000000" pitchFamily="65" charset="-120"/>
            </a:rPr>
            <a:t>為鼓勵年輕研究學者長期投入有潛力的重大創新構想，同時到國外的研究機構進行研究與交流，建立國際合作團隊，以拓展國際視野及影響力。</a:t>
          </a:r>
        </a:p>
      </dsp:txBody>
      <dsp:txXfrm>
        <a:off x="7643744" y="577300"/>
        <a:ext cx="4182514" cy="1363174"/>
      </dsp:txXfrm>
    </dsp:sp>
    <dsp:sp modelId="{38A922D0-D72B-4794-B6E2-6E627B135BC2}">
      <dsp:nvSpPr>
        <dsp:cNvPr id="0" name=""/>
        <dsp:cNvSpPr/>
      </dsp:nvSpPr>
      <dsp:spPr>
        <a:xfrm>
          <a:off x="6866257" y="1985193"/>
          <a:ext cx="4940818" cy="526286"/>
        </a:xfrm>
        <a:prstGeom prst="rect">
          <a:avLst/>
        </a:prstGeom>
        <a:solidFill>
          <a:schemeClr val="accent5">
            <a:tint val="40000"/>
            <a:alpha val="90000"/>
            <a:hueOff val="7726047"/>
            <a:satOff val="5413"/>
            <a:lumOff val="1784"/>
            <a:alphaOff val="0"/>
          </a:schemeClr>
        </a:solidFill>
        <a:ln w="9525" cap="flat" cmpd="sng" algn="ctr">
          <a:solidFill>
            <a:schemeClr val="accent5">
              <a:tint val="40000"/>
              <a:alpha val="90000"/>
              <a:hueOff val="7726047"/>
              <a:satOff val="5413"/>
              <a:lumOff val="178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solidFill>
                <a:srgbClr val="C00000"/>
              </a:solidFill>
              <a:effectLst/>
              <a:latin typeface="+mn-lt"/>
              <a:ea typeface="標楷體" panose="03000509000000000000" pitchFamily="65" charset="-120"/>
              <a:cs typeface="+mn-cs"/>
            </a:rPr>
            <a:t>申請資格：</a:t>
          </a:r>
          <a:r>
            <a:rPr lang="zh-TW" altLang="zh-TW" sz="1800" b="1" kern="1200" dirty="0">
              <a:effectLst/>
              <a:latin typeface="+mn-lt"/>
              <a:ea typeface="標楷體" panose="03000509000000000000" pitchFamily="65" charset="-120"/>
              <a:cs typeface="+mn-cs"/>
            </a:rPr>
            <a:t>年齡</a:t>
          </a:r>
          <a:r>
            <a:rPr lang="en-US" altLang="zh-TW" sz="1800" b="1" kern="1200" dirty="0">
              <a:solidFill>
                <a:srgbClr val="FF0066"/>
              </a:solidFill>
              <a:effectLst/>
              <a:latin typeface="+mn-lt"/>
              <a:ea typeface="標楷體" panose="03000509000000000000" pitchFamily="65" charset="-120"/>
              <a:cs typeface="+mn-cs"/>
            </a:rPr>
            <a:t>38</a:t>
          </a:r>
          <a:r>
            <a:rPr lang="zh-TW" altLang="zh-TW" sz="1800" b="1" kern="1200" dirty="0">
              <a:solidFill>
                <a:srgbClr val="FF0066"/>
              </a:solidFill>
              <a:effectLst/>
              <a:latin typeface="+mn-lt"/>
              <a:ea typeface="標楷體" panose="03000509000000000000" pitchFamily="65" charset="-120"/>
              <a:cs typeface="+mn-cs"/>
            </a:rPr>
            <a:t>歲</a:t>
          </a:r>
          <a:r>
            <a:rPr lang="en-US" altLang="zh-TW" sz="1800" b="1" kern="1200" dirty="0">
              <a:solidFill>
                <a:srgbClr val="FF0066"/>
              </a:solidFill>
              <a:effectLst/>
              <a:latin typeface="+mn-lt"/>
              <a:ea typeface="標楷體" panose="03000509000000000000" pitchFamily="65" charset="-120"/>
              <a:cs typeface="+mn-cs"/>
            </a:rPr>
            <a:t>(</a:t>
          </a:r>
          <a:r>
            <a:rPr lang="zh-TW" altLang="zh-TW" sz="1800" b="1" kern="1200" dirty="0">
              <a:solidFill>
                <a:srgbClr val="FF0066"/>
              </a:solidFill>
              <a:effectLst/>
              <a:latin typeface="+mn-lt"/>
              <a:ea typeface="標楷體" panose="03000509000000000000" pitchFamily="65" charset="-120"/>
              <a:cs typeface="+mn-cs"/>
            </a:rPr>
            <a:t>含</a:t>
          </a:r>
          <a:r>
            <a:rPr lang="en-US" altLang="zh-TW" sz="1800" b="1" kern="1200" dirty="0">
              <a:solidFill>
                <a:srgbClr val="FF0066"/>
              </a:solidFill>
              <a:effectLst/>
              <a:latin typeface="+mn-lt"/>
              <a:ea typeface="標楷體" panose="03000509000000000000" pitchFamily="65" charset="-120"/>
              <a:cs typeface="+mn-cs"/>
            </a:rPr>
            <a:t>)</a:t>
          </a:r>
          <a:r>
            <a:rPr lang="zh-TW" altLang="zh-TW" sz="1800" b="1" kern="1200" dirty="0">
              <a:solidFill>
                <a:srgbClr val="FF0066"/>
              </a:solidFill>
              <a:effectLst/>
              <a:latin typeface="+mn-lt"/>
              <a:ea typeface="標楷體" panose="03000509000000000000" pitchFamily="65" charset="-120"/>
              <a:cs typeface="+mn-cs"/>
            </a:rPr>
            <a:t>以下</a:t>
          </a:r>
          <a:r>
            <a:rPr lang="zh-TW" altLang="zh-TW" sz="1800" b="1" kern="1200" dirty="0">
              <a:effectLst/>
              <a:latin typeface="+mn-lt"/>
              <a:ea typeface="標楷體" panose="03000509000000000000" pitchFamily="65" charset="-120"/>
              <a:cs typeface="+mn-cs"/>
            </a:rPr>
            <a:t>且具博士學位</a:t>
          </a:r>
          <a:r>
            <a:rPr lang="zh-TW" altLang="en-US" sz="1800" b="1" kern="1200" dirty="0">
              <a:effectLst/>
              <a:latin typeface="+mn-lt"/>
              <a:ea typeface="標楷體" panose="03000509000000000000" pitchFamily="65" charset="-120"/>
              <a:cs typeface="+mn-cs"/>
            </a:rPr>
            <a:t>。</a:t>
          </a:r>
          <a:endParaRPr lang="zh-TW" altLang="en-US" sz="1800" b="1" kern="1200" dirty="0">
            <a:latin typeface="+mn-lt"/>
            <a:ea typeface="標楷體" panose="03000509000000000000" pitchFamily="65" charset="-120"/>
          </a:endParaRPr>
        </a:p>
      </dsp:txBody>
      <dsp:txXfrm>
        <a:off x="7656788" y="1985193"/>
        <a:ext cx="4150287" cy="526286"/>
      </dsp:txXfrm>
    </dsp:sp>
    <dsp:sp modelId="{CBF76398-B425-4932-82B2-9EC613FBABA3}">
      <dsp:nvSpPr>
        <dsp:cNvPr id="0" name=""/>
        <dsp:cNvSpPr/>
      </dsp:nvSpPr>
      <dsp:spPr>
        <a:xfrm>
          <a:off x="6876545" y="2520498"/>
          <a:ext cx="4920244" cy="852715"/>
        </a:xfrm>
        <a:prstGeom prst="rect">
          <a:avLst/>
        </a:prstGeom>
        <a:solidFill>
          <a:schemeClr val="accent5">
            <a:tint val="40000"/>
            <a:alpha val="90000"/>
            <a:hueOff val="9271256"/>
            <a:satOff val="6495"/>
            <a:lumOff val="2141"/>
            <a:alphaOff val="0"/>
          </a:schemeClr>
        </a:solidFill>
        <a:ln w="9525" cap="flat" cmpd="sng" algn="ctr">
          <a:solidFill>
            <a:schemeClr val="accent5">
              <a:tint val="40000"/>
              <a:alpha val="90000"/>
              <a:hueOff val="9271256"/>
              <a:satOff val="6495"/>
              <a:lumOff val="214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kumimoji="0" lang="zh-TW" altLang="en-US" sz="1800" b="1" i="0" u="none" strike="noStrike" kern="1200" cap="none" spc="0" normalizeH="0" baseline="0" noProof="0" dirty="0">
              <a:ln/>
              <a:solidFill>
                <a:srgbClr val="C00000"/>
              </a:solidFill>
              <a:effectLst/>
              <a:uLnTx/>
              <a:uFillTx/>
              <a:latin typeface="+mn-lt"/>
              <a:ea typeface="標楷體" panose="03000509000000000000" pitchFamily="65" charset="-120"/>
              <a:cs typeface="+mn-cs"/>
            </a:rPr>
            <a:t>補助金額：</a:t>
          </a:r>
          <a:r>
            <a:rPr kumimoji="0" lang="zh-TW" altLang="en-US" sz="1800" b="1" i="0" u="none" strike="noStrike" kern="1200" cap="none" spc="0" normalizeH="0" baseline="0" noProof="0" dirty="0">
              <a:ln/>
              <a:effectLst/>
              <a:uLnTx/>
              <a:uFillTx/>
              <a:latin typeface="+mn-lt"/>
              <a:ea typeface="標楷體" panose="03000509000000000000" pitchFamily="65" charset="-120"/>
              <a:cs typeface="+mn-cs"/>
            </a:rPr>
            <a:t>計畫執行期間為</a:t>
          </a:r>
          <a:r>
            <a:rPr kumimoji="0" lang="en-US" altLang="zh-TW" sz="1800" b="1" i="0" u="none" strike="noStrike" kern="1200" cap="none" spc="0" normalizeH="0" baseline="0" noProof="0" dirty="0">
              <a:ln/>
              <a:effectLst/>
              <a:uLnTx/>
              <a:uFillTx/>
              <a:latin typeface="+mn-lt"/>
              <a:ea typeface="標楷體" panose="03000509000000000000" pitchFamily="65" charset="-120"/>
              <a:cs typeface="+mn-cs"/>
            </a:rPr>
            <a:t>3-5</a:t>
          </a:r>
          <a:r>
            <a:rPr kumimoji="0" lang="zh-TW" altLang="en-US" sz="1800" b="1" i="0" u="none" strike="noStrike" kern="1200" cap="none" spc="0" normalizeH="0" baseline="0" noProof="0" dirty="0">
              <a:ln/>
              <a:effectLst/>
              <a:uLnTx/>
              <a:uFillTx/>
              <a:latin typeface="+mn-lt"/>
              <a:ea typeface="標楷體" panose="03000509000000000000" pitchFamily="65" charset="-120"/>
              <a:cs typeface="+mn-cs"/>
            </a:rPr>
            <a:t>年，</a:t>
          </a:r>
          <a:r>
            <a:rPr kumimoji="0" lang="zh-TW" altLang="zh-TW" sz="1800" b="1" i="0" u="none" strike="noStrike" kern="1200" cap="none" spc="0" normalizeH="0" baseline="0" noProof="0" dirty="0">
              <a:ln/>
              <a:effectLst/>
              <a:uLnTx/>
              <a:uFillTx/>
              <a:latin typeface="+mn-lt"/>
              <a:ea typeface="標楷體" panose="03000509000000000000" pitchFamily="65" charset="-120"/>
              <a:cs typeface="+mn-cs"/>
            </a:rPr>
            <a:t>年度</a:t>
          </a:r>
          <a:r>
            <a:rPr kumimoji="0" lang="zh-TW" altLang="en-US" sz="1800" b="1" i="0" u="none" strike="noStrike" kern="1200" cap="none" spc="0" normalizeH="0" baseline="0" noProof="0" dirty="0">
              <a:ln/>
              <a:effectLst/>
              <a:uLnTx/>
              <a:uFillTx/>
              <a:latin typeface="+mn-lt"/>
              <a:ea typeface="標楷體" panose="03000509000000000000" pitchFamily="65" charset="-120"/>
              <a:cs typeface="+mn-cs"/>
            </a:rPr>
            <a:t>補助</a:t>
          </a:r>
          <a:r>
            <a:rPr kumimoji="0" lang="zh-TW" altLang="zh-TW" sz="1800" b="1" i="0" u="none" strike="noStrike" kern="1200" cap="none" spc="0" normalizeH="0" baseline="0" noProof="0" dirty="0">
              <a:ln/>
              <a:effectLst/>
              <a:uLnTx/>
              <a:uFillTx/>
              <a:latin typeface="+mn-lt"/>
              <a:ea typeface="標楷體" panose="03000509000000000000" pitchFamily="65" charset="-120"/>
              <a:cs typeface="+mn-cs"/>
            </a:rPr>
            <a:t>總</a:t>
          </a:r>
          <a:r>
            <a:rPr kumimoji="0" lang="zh-TW" altLang="en-US" sz="1800" b="1" i="0" u="none" strike="noStrike" kern="1200" cap="none" spc="0" normalizeH="0" baseline="0" noProof="0" dirty="0">
              <a:ln/>
              <a:effectLst/>
              <a:uLnTx/>
              <a:uFillTx/>
              <a:latin typeface="+mn-lt"/>
              <a:ea typeface="標楷體" panose="03000509000000000000" pitchFamily="65" charset="-120"/>
              <a:cs typeface="+mn-cs"/>
            </a:rPr>
            <a:t>經費</a:t>
          </a:r>
          <a:r>
            <a:rPr lang="zh-TW" altLang="zh-TW" sz="1800" b="1" kern="1200" dirty="0">
              <a:effectLst/>
              <a:latin typeface="+mn-lt"/>
              <a:ea typeface="標楷體" panose="03000509000000000000" pitchFamily="65" charset="-120"/>
              <a:cs typeface="+mn-cs"/>
            </a:rPr>
            <a:t>以不超過</a:t>
          </a:r>
          <a:r>
            <a:rPr lang="en-US" altLang="zh-TW" sz="1800" b="1" kern="1200" dirty="0">
              <a:solidFill>
                <a:srgbClr val="0000FF"/>
              </a:solidFill>
              <a:effectLst/>
              <a:latin typeface="+mn-lt"/>
              <a:ea typeface="標楷體" panose="03000509000000000000" pitchFamily="65" charset="-120"/>
              <a:cs typeface="+mn-cs"/>
            </a:rPr>
            <a:t>1,000</a:t>
          </a:r>
          <a:r>
            <a:rPr lang="zh-TW" altLang="zh-TW" sz="1800" b="1" kern="1200" dirty="0">
              <a:solidFill>
                <a:srgbClr val="0000FF"/>
              </a:solidFill>
              <a:effectLst/>
              <a:latin typeface="+mn-lt"/>
              <a:ea typeface="標楷體" panose="03000509000000000000" pitchFamily="65" charset="-120"/>
              <a:cs typeface="+mn-cs"/>
            </a:rPr>
            <a:t>萬元</a:t>
          </a:r>
          <a:r>
            <a:rPr lang="zh-TW" altLang="zh-TW" sz="1800" b="1" kern="1200" dirty="0">
              <a:effectLst/>
              <a:latin typeface="+mn-lt"/>
              <a:ea typeface="標楷體" panose="03000509000000000000" pitchFamily="65" charset="-120"/>
              <a:cs typeface="+mn-cs"/>
            </a:rPr>
            <a:t>為原則</a:t>
          </a:r>
          <a:r>
            <a:rPr lang="zh-TW" altLang="en-US" sz="1800" b="1" kern="1200" dirty="0">
              <a:effectLst/>
              <a:latin typeface="+mn-lt"/>
              <a:ea typeface="標楷體" panose="03000509000000000000" pitchFamily="65" charset="-120"/>
              <a:cs typeface="+mn-cs"/>
            </a:rPr>
            <a:t>。</a:t>
          </a:r>
          <a:endParaRPr lang="zh-TW" altLang="en-US" sz="1800" b="1" kern="1200" dirty="0">
            <a:latin typeface="+mn-lt"/>
            <a:ea typeface="標楷體" panose="03000509000000000000" pitchFamily="65" charset="-120"/>
          </a:endParaRPr>
        </a:p>
      </dsp:txBody>
      <dsp:txXfrm>
        <a:off x="7663784" y="2520498"/>
        <a:ext cx="4133005" cy="852715"/>
      </dsp:txXfrm>
    </dsp:sp>
    <dsp:sp modelId="{C2B0DD36-D0F8-4050-8AF6-99FBC679EE37}">
      <dsp:nvSpPr>
        <dsp:cNvPr id="0" name=""/>
        <dsp:cNvSpPr/>
      </dsp:nvSpPr>
      <dsp:spPr>
        <a:xfrm>
          <a:off x="6862081" y="3345975"/>
          <a:ext cx="4940547" cy="2272838"/>
        </a:xfrm>
        <a:prstGeom prst="rect">
          <a:avLst/>
        </a:prstGeom>
        <a:solidFill>
          <a:schemeClr val="accent5">
            <a:tint val="40000"/>
            <a:alpha val="90000"/>
            <a:hueOff val="10816466"/>
            <a:satOff val="7578"/>
            <a:lumOff val="2498"/>
            <a:alphaOff val="0"/>
          </a:schemeClr>
        </a:solidFill>
        <a:ln w="9525" cap="flat" cmpd="sng" algn="ctr">
          <a:solidFill>
            <a:schemeClr val="accent5">
              <a:tint val="40000"/>
              <a:alpha val="90000"/>
              <a:hueOff val="10816466"/>
              <a:satOff val="7578"/>
              <a:lumOff val="24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36000" rIns="36000" bIns="36000" numCol="1" spcCol="1270" anchor="t" anchorCtr="0">
          <a:noAutofit/>
        </a:bodyPr>
        <a:lstStyle/>
        <a:p>
          <a:pPr marL="0" lvl="0" indent="0" algn="l" defTabSz="800100">
            <a:lnSpc>
              <a:spcPct val="90000"/>
            </a:lnSpc>
            <a:spcBef>
              <a:spcPct val="0"/>
            </a:spcBef>
            <a:spcAft>
              <a:spcPts val="0"/>
            </a:spcAft>
            <a:buNone/>
          </a:pPr>
          <a:r>
            <a:rPr lang="zh-TW" altLang="en-US" sz="1800" b="1" kern="1200" dirty="0">
              <a:solidFill>
                <a:srgbClr val="C00000"/>
              </a:solidFill>
              <a:latin typeface="+mn-lt"/>
              <a:ea typeface="標楷體" panose="03000509000000000000" pitchFamily="65" charset="-120"/>
            </a:rPr>
            <a:t>審查重點：</a:t>
          </a:r>
        </a:p>
        <a:p>
          <a:pPr marL="171450" lvl="1" indent="-171450" algn="l" defTabSz="800100">
            <a:lnSpc>
              <a:spcPct val="90000"/>
            </a:lnSpc>
            <a:spcBef>
              <a:spcPct val="0"/>
            </a:spcBef>
            <a:spcAft>
              <a:spcPct val="15000"/>
            </a:spcAft>
            <a:buChar char="•"/>
          </a:pPr>
          <a:r>
            <a:rPr lang="zh-TW" altLang="en-US" sz="1800" b="1" kern="1200" dirty="0">
              <a:latin typeface="+mn-lt"/>
              <a:ea typeface="標楷體" panose="03000509000000000000" pitchFamily="65" charset="-120"/>
            </a:rPr>
            <a:t>研究目標為科學或社會重要待解問題，並具論述基礎。</a:t>
          </a:r>
        </a:p>
        <a:p>
          <a:pPr marL="171450" lvl="1" indent="-171450" algn="l" defTabSz="800100">
            <a:lnSpc>
              <a:spcPct val="90000"/>
            </a:lnSpc>
            <a:spcBef>
              <a:spcPct val="0"/>
            </a:spcBef>
            <a:spcAft>
              <a:spcPct val="15000"/>
            </a:spcAft>
            <a:buChar char="•"/>
          </a:pPr>
          <a:r>
            <a:rPr lang="zh-TW" altLang="en-US" sz="1800" b="1" kern="1200" dirty="0">
              <a:latin typeface="+mn-lt"/>
              <a:ea typeface="標楷體" panose="03000509000000000000" pitchFamily="65" charset="-120"/>
            </a:rPr>
            <a:t>申請人企圖心、宏觀想法及過去研究表現。</a:t>
          </a:r>
        </a:p>
        <a:p>
          <a:pPr marL="171450" lvl="1" indent="-171450" algn="l" defTabSz="800100">
            <a:lnSpc>
              <a:spcPct val="90000"/>
            </a:lnSpc>
            <a:spcBef>
              <a:spcPct val="0"/>
            </a:spcBef>
            <a:spcAft>
              <a:spcPct val="15000"/>
            </a:spcAft>
            <a:buChar char="•"/>
          </a:pPr>
          <a:r>
            <a:rPr lang="zh-TW" altLang="en-US" sz="1800" b="1" kern="1200" dirty="0">
              <a:latin typeface="+mn-lt"/>
              <a:ea typeface="標楷體" panose="03000509000000000000" pitchFamily="65" charset="-120"/>
            </a:rPr>
            <a:t>國際合作經驗及擔任國際學術學會、專業社團重要職務之未來規劃。</a:t>
          </a:r>
        </a:p>
        <a:p>
          <a:pPr marL="171450" lvl="1" indent="-171450" algn="l" defTabSz="800100">
            <a:lnSpc>
              <a:spcPct val="90000"/>
            </a:lnSpc>
            <a:spcBef>
              <a:spcPct val="0"/>
            </a:spcBef>
            <a:spcAft>
              <a:spcPct val="15000"/>
            </a:spcAft>
            <a:buChar char="•"/>
          </a:pPr>
          <a:r>
            <a:rPr lang="zh-TW" altLang="en-US" sz="1800" b="1" kern="1200" dirty="0">
              <a:latin typeface="+mn-lt"/>
              <a:ea typeface="標楷體" panose="03000509000000000000" pitchFamily="65" charset="-120"/>
            </a:rPr>
            <a:t>研究室團隊建立與培養規劃。</a:t>
          </a:r>
        </a:p>
      </dsp:txBody>
      <dsp:txXfrm>
        <a:off x="7652569" y="3345975"/>
        <a:ext cx="4150059" cy="2272838"/>
      </dsp:txXfrm>
    </dsp:sp>
    <dsp:sp modelId="{FCFF5128-B78E-4FE2-BBE8-F1DFE7C1E34B}">
      <dsp:nvSpPr>
        <dsp:cNvPr id="0" name=""/>
        <dsp:cNvSpPr/>
      </dsp:nvSpPr>
      <dsp:spPr>
        <a:xfrm>
          <a:off x="6542530" y="243107"/>
          <a:ext cx="987719" cy="956852"/>
        </a:xfrm>
        <a:prstGeom prst="ellipse">
          <a:avLst/>
        </a:prstGeom>
        <a:gradFill rotWithShape="0">
          <a:gsLst>
            <a:gs pos="0">
              <a:schemeClr val="accent5">
                <a:hueOff val="9923871"/>
                <a:satOff val="-50893"/>
                <a:lumOff val="21765"/>
                <a:alphaOff val="0"/>
                <a:shade val="51000"/>
                <a:satMod val="130000"/>
              </a:schemeClr>
            </a:gs>
            <a:gs pos="80000">
              <a:schemeClr val="accent5">
                <a:hueOff val="9923871"/>
                <a:satOff val="-50893"/>
                <a:lumOff val="21765"/>
                <a:alphaOff val="0"/>
                <a:shade val="93000"/>
                <a:satMod val="130000"/>
              </a:schemeClr>
            </a:gs>
            <a:gs pos="100000">
              <a:schemeClr val="accent5">
                <a:hueOff val="9923871"/>
                <a:satOff val="-50893"/>
                <a:lumOff val="2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標楷體" panose="03000509000000000000" pitchFamily="65" charset="-120"/>
              <a:ea typeface="標楷體" panose="03000509000000000000" pitchFamily="65" charset="-120"/>
            </a:rPr>
            <a:t>哥倫布計畫</a:t>
          </a:r>
        </a:p>
      </dsp:txBody>
      <dsp:txXfrm>
        <a:off x="6687178" y="383235"/>
        <a:ext cx="698423" cy="676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17CDD-74EE-4F8F-8138-76FCF1A3DB85}">
      <dsp:nvSpPr>
        <dsp:cNvPr id="0" name=""/>
        <dsp:cNvSpPr/>
      </dsp:nvSpPr>
      <dsp:spPr>
        <a:xfrm>
          <a:off x="2411472" y="-142872"/>
          <a:ext cx="1619996" cy="1213033"/>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落實教學</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創新</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chemeClr val="tx1"/>
              </a:solidFill>
              <a:latin typeface="華康正顏楷體W5" panose="03000509000000000000" pitchFamily="65" charset="-120"/>
              <a:ea typeface="華康正顏楷體W5" panose="03000509000000000000" pitchFamily="65" charset="-120"/>
            </a:rPr>
            <a:t>教務處</a:t>
          </a:r>
        </a:p>
      </dsp:txBody>
      <dsp:txXfrm>
        <a:off x="2470687" y="-83657"/>
        <a:ext cx="1501566" cy="1094603"/>
      </dsp:txXfrm>
    </dsp:sp>
    <dsp:sp modelId="{771629C1-1DD4-4709-B7D1-DA48311C5C84}">
      <dsp:nvSpPr>
        <dsp:cNvPr id="0" name=""/>
        <dsp:cNvSpPr/>
      </dsp:nvSpPr>
      <dsp:spPr>
        <a:xfrm>
          <a:off x="1488772" y="463644"/>
          <a:ext cx="3465396" cy="3465396"/>
        </a:xfrm>
        <a:custGeom>
          <a:avLst/>
          <a:gdLst/>
          <a:ahLst/>
          <a:cxnLst/>
          <a:rect l="0" t="0" r="0" b="0"/>
          <a:pathLst>
            <a:path>
              <a:moveTo>
                <a:pt x="2548248" y="203933"/>
              </a:moveTo>
              <a:arcTo wR="1732698" hR="1732698" stAng="17884714" swAng="1229127"/>
            </a:path>
          </a:pathLst>
        </a:custGeom>
        <a:noFill/>
        <a:ln w="9525" cap="flat"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F1FD4FD1-844D-46C1-BD1B-7A969B236971}">
      <dsp:nvSpPr>
        <dsp:cNvPr id="0" name=""/>
        <dsp:cNvSpPr/>
      </dsp:nvSpPr>
      <dsp:spPr>
        <a:xfrm>
          <a:off x="4059366" y="1054392"/>
          <a:ext cx="1619996" cy="1213033"/>
        </a:xfrm>
        <a:prstGeom prst="roundRect">
          <a:avLst/>
        </a:prstGeom>
        <a:solidFill>
          <a:schemeClr val="accent5">
            <a:hueOff val="2480968"/>
            <a:satOff val="-12723"/>
            <a:lumOff val="54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發展學校</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特色</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chemeClr val="tx1"/>
              </a:solidFill>
              <a:latin typeface="華康正顏楷體W5" panose="03000509000000000000" pitchFamily="65" charset="-120"/>
              <a:ea typeface="華康正顏楷體W5" panose="03000509000000000000" pitchFamily="65" charset="-120"/>
            </a:rPr>
            <a:t>研發處</a:t>
          </a:r>
        </a:p>
      </dsp:txBody>
      <dsp:txXfrm>
        <a:off x="4118581" y="1113607"/>
        <a:ext cx="1501566" cy="1094603"/>
      </dsp:txXfrm>
    </dsp:sp>
    <dsp:sp modelId="{FFBC5847-C984-4FD4-9808-411AE25E35E7}">
      <dsp:nvSpPr>
        <dsp:cNvPr id="0" name=""/>
        <dsp:cNvSpPr/>
      </dsp:nvSpPr>
      <dsp:spPr>
        <a:xfrm>
          <a:off x="1488772" y="463644"/>
          <a:ext cx="3465396" cy="3465396"/>
        </a:xfrm>
        <a:custGeom>
          <a:avLst/>
          <a:gdLst/>
          <a:ahLst/>
          <a:cxnLst/>
          <a:rect l="0" t="0" r="0" b="0"/>
          <a:pathLst>
            <a:path>
              <a:moveTo>
                <a:pt x="3463614" y="1811266"/>
              </a:moveTo>
              <a:arcTo wR="1732698" hR="1732698" stAng="155936" swAng="1468460"/>
            </a:path>
          </a:pathLst>
        </a:custGeom>
        <a:noFill/>
        <a:ln w="9525" cap="flat" cmpd="sng" algn="ctr">
          <a:solidFill>
            <a:schemeClr val="accent5">
              <a:hueOff val="2480968"/>
              <a:satOff val="-12723"/>
              <a:lumOff val="5441"/>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5D828E38-8114-463F-B3BB-49B3AA039A66}">
      <dsp:nvSpPr>
        <dsp:cNvPr id="0" name=""/>
        <dsp:cNvSpPr/>
      </dsp:nvSpPr>
      <dsp:spPr>
        <a:xfrm>
          <a:off x="3429927" y="2991608"/>
          <a:ext cx="1619996" cy="1213033"/>
        </a:xfrm>
        <a:prstGeom prst="roundRect">
          <a:avLst/>
        </a:prstGeom>
        <a:solidFill>
          <a:schemeClr val="accent5">
            <a:hueOff val="4961936"/>
            <a:satOff val="-25446"/>
            <a:lumOff val="10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提升高教公共性</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chemeClr val="tx1"/>
              </a:solidFill>
              <a:latin typeface="華康正顏楷體W5" panose="03000509000000000000" pitchFamily="65" charset="-120"/>
              <a:ea typeface="華康正顏楷體W5" panose="03000509000000000000" pitchFamily="65" charset="-120"/>
            </a:rPr>
            <a:t>學務處</a:t>
          </a:r>
        </a:p>
      </dsp:txBody>
      <dsp:txXfrm>
        <a:off x="3489142" y="3050823"/>
        <a:ext cx="1501566" cy="1094603"/>
      </dsp:txXfrm>
    </dsp:sp>
    <dsp:sp modelId="{7D2E8AC6-CD5C-4CAC-A8D7-4171DDE3F5A1}">
      <dsp:nvSpPr>
        <dsp:cNvPr id="0" name=""/>
        <dsp:cNvSpPr/>
      </dsp:nvSpPr>
      <dsp:spPr>
        <a:xfrm>
          <a:off x="1488772" y="463644"/>
          <a:ext cx="3465396" cy="3465396"/>
        </a:xfrm>
        <a:custGeom>
          <a:avLst/>
          <a:gdLst/>
          <a:ahLst/>
          <a:cxnLst/>
          <a:rect l="0" t="0" r="0" b="0"/>
          <a:pathLst>
            <a:path>
              <a:moveTo>
                <a:pt x="1937015" y="3453308"/>
              </a:moveTo>
              <a:arcTo wR="1732698" hR="1732698" stAng="4993681" swAng="812637"/>
            </a:path>
          </a:pathLst>
        </a:custGeom>
        <a:noFill/>
        <a:ln w="9525" cap="flat" cmpd="sng" algn="ctr">
          <a:solidFill>
            <a:schemeClr val="accent5">
              <a:hueOff val="4961936"/>
              <a:satOff val="-25446"/>
              <a:lumOff val="10882"/>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0A0B95F-3D73-4AC0-BE97-43013CF2C801}">
      <dsp:nvSpPr>
        <dsp:cNvPr id="0" name=""/>
        <dsp:cNvSpPr/>
      </dsp:nvSpPr>
      <dsp:spPr>
        <a:xfrm>
          <a:off x="1393018" y="2991608"/>
          <a:ext cx="1619996" cy="1213033"/>
        </a:xfrm>
        <a:prstGeom prst="roundRect">
          <a:avLst/>
        </a:prstGeom>
        <a:solidFill>
          <a:schemeClr val="accent5">
            <a:hueOff val="7442904"/>
            <a:satOff val="-38170"/>
            <a:lumOff val="163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latin typeface="華康正顏楷體W5" panose="03000509000000000000" pitchFamily="65" charset="-120"/>
              <a:ea typeface="華康正顏楷體W5" panose="03000509000000000000" pitchFamily="65" charset="-120"/>
            </a:rPr>
            <a:t>善盡社會責任</a:t>
          </a:r>
          <a:endParaRPr lang="en-US" altLang="zh-TW" sz="2400" b="1" kern="1200" dirty="0">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chemeClr val="tx1"/>
              </a:solidFill>
              <a:latin typeface="華康正顏楷體W5" panose="03000509000000000000" pitchFamily="65" charset="-120"/>
              <a:ea typeface="華康正顏楷體W5" panose="03000509000000000000" pitchFamily="65" charset="-120"/>
            </a:rPr>
            <a:t>秘書室</a:t>
          </a:r>
        </a:p>
      </dsp:txBody>
      <dsp:txXfrm>
        <a:off x="1452233" y="3050823"/>
        <a:ext cx="1501566" cy="1094603"/>
      </dsp:txXfrm>
    </dsp:sp>
    <dsp:sp modelId="{036E5281-8503-45DF-983A-1D6030E698F0}">
      <dsp:nvSpPr>
        <dsp:cNvPr id="0" name=""/>
        <dsp:cNvSpPr/>
      </dsp:nvSpPr>
      <dsp:spPr>
        <a:xfrm>
          <a:off x="1488772" y="463644"/>
          <a:ext cx="3465396" cy="3465396"/>
        </a:xfrm>
        <a:custGeom>
          <a:avLst/>
          <a:gdLst/>
          <a:ahLst/>
          <a:cxnLst/>
          <a:rect l="0" t="0" r="0" b="0"/>
          <a:pathLst>
            <a:path>
              <a:moveTo>
                <a:pt x="189860" y="2521300"/>
              </a:moveTo>
              <a:arcTo wR="1732698" hR="1732698" stAng="9175604" swAng="1468460"/>
            </a:path>
          </a:pathLst>
        </a:custGeom>
        <a:noFill/>
        <a:ln w="9525" cap="flat" cmpd="sng" algn="ctr">
          <a:solidFill>
            <a:schemeClr val="accent5">
              <a:hueOff val="7442904"/>
              <a:satOff val="-38170"/>
              <a:lumOff val="16324"/>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CABE85E-DE01-4E11-8A41-3B482A550A04}">
      <dsp:nvSpPr>
        <dsp:cNvPr id="0" name=""/>
        <dsp:cNvSpPr/>
      </dsp:nvSpPr>
      <dsp:spPr>
        <a:xfrm>
          <a:off x="763578" y="1054392"/>
          <a:ext cx="1619996" cy="1213033"/>
        </a:xfrm>
        <a:prstGeom prst="roundRect">
          <a:avLst/>
        </a:prstGeom>
        <a:solidFill>
          <a:schemeClr val="accent5">
            <a:hueOff val="9923871"/>
            <a:satOff val="-50893"/>
            <a:lumOff val="2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solidFill>
                <a:schemeClr val="bg1"/>
              </a:solidFill>
              <a:latin typeface="華康正顏楷體W5" panose="03000509000000000000" pitchFamily="65" charset="-120"/>
              <a:ea typeface="華康正顏楷體W5" panose="03000509000000000000" pitchFamily="65" charset="-120"/>
            </a:rPr>
            <a:t>國際重點領域</a:t>
          </a:r>
          <a:endParaRPr lang="en-US" altLang="zh-TW" sz="2400" b="1" kern="1200" dirty="0">
            <a:solidFill>
              <a:schemeClr val="bg1"/>
            </a:solidFill>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ts val="400"/>
            </a:spcAft>
            <a:buNone/>
          </a:pPr>
          <a:r>
            <a:rPr lang="zh-TW" altLang="en-US" sz="1800" b="1" kern="1200" dirty="0">
              <a:solidFill>
                <a:schemeClr val="tx1"/>
              </a:solidFill>
              <a:latin typeface="華康正顏楷體W5" panose="03000509000000000000" pitchFamily="65" charset="-120"/>
              <a:ea typeface="華康正顏楷體W5" panose="03000509000000000000" pitchFamily="65" charset="-120"/>
            </a:rPr>
            <a:t>研發處</a:t>
          </a:r>
        </a:p>
      </dsp:txBody>
      <dsp:txXfrm>
        <a:off x="822793" y="1113607"/>
        <a:ext cx="1501566" cy="1094603"/>
      </dsp:txXfrm>
    </dsp:sp>
    <dsp:sp modelId="{FA210895-F963-48D3-B176-9ED436434B73}">
      <dsp:nvSpPr>
        <dsp:cNvPr id="0" name=""/>
        <dsp:cNvSpPr/>
      </dsp:nvSpPr>
      <dsp:spPr>
        <a:xfrm>
          <a:off x="1488772" y="463644"/>
          <a:ext cx="3465396" cy="3465396"/>
        </a:xfrm>
        <a:custGeom>
          <a:avLst/>
          <a:gdLst/>
          <a:ahLst/>
          <a:cxnLst/>
          <a:rect l="0" t="0" r="0" b="0"/>
          <a:pathLst>
            <a:path>
              <a:moveTo>
                <a:pt x="433702" y="586028"/>
              </a:moveTo>
              <a:arcTo wR="1732698" hR="1732698" stAng="13286159" swAng="1229127"/>
            </a:path>
          </a:pathLst>
        </a:custGeom>
        <a:noFill/>
        <a:ln w="9525" cap="flat" cmpd="sng" algn="ctr">
          <a:solidFill>
            <a:schemeClr val="accent5">
              <a:hueOff val="9923871"/>
              <a:satOff val="-50893"/>
              <a:lumOff val="21765"/>
              <a:alphaOff val="0"/>
            </a:schemeClr>
          </a:solidFill>
          <a:prstDash val="solid"/>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62BBD-94EF-430A-AC7B-9CA10C1B39C4}">
      <dsp:nvSpPr>
        <dsp:cNvPr id="0" name=""/>
        <dsp:cNvSpPr/>
      </dsp:nvSpPr>
      <dsp:spPr>
        <a:xfrm rot="10800000">
          <a:off x="1018465" y="343"/>
          <a:ext cx="4373573" cy="1009324"/>
        </a:xfrm>
        <a:prstGeom prst="homePlate">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5084" tIns="91440" rIns="170688"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solidFill>
                <a:schemeClr val="accent6">
                  <a:lumMod val="75000"/>
                </a:schemeClr>
              </a:solidFill>
              <a:latin typeface="華康正顏楷體W5" panose="03000509000000000000" pitchFamily="65" charset="-120"/>
              <a:ea typeface="華康正顏楷體W5" panose="03000509000000000000" pitchFamily="65" charset="-120"/>
            </a:rPr>
            <a:t>前瞻植物生技研究中心</a:t>
          </a:r>
          <a:endParaRPr lang="en-US" altLang="zh-TW" sz="2400" b="1" kern="1200" dirty="0">
            <a:solidFill>
              <a:schemeClr val="accent6">
                <a:lumMod val="75000"/>
              </a:schemeClr>
            </a:solidFill>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rgbClr val="0000FF"/>
              </a:solidFill>
              <a:latin typeface="華康正顏楷體W5" panose="03000509000000000000" pitchFamily="65" charset="-120"/>
              <a:ea typeface="華康正顏楷體W5" panose="03000509000000000000" pitchFamily="65" charset="-120"/>
            </a:rPr>
            <a:t>主持人：葉錫東 院士</a:t>
          </a:r>
        </a:p>
      </dsp:txBody>
      <dsp:txXfrm rot="10800000">
        <a:off x="1270796" y="343"/>
        <a:ext cx="4121242" cy="1009324"/>
      </dsp:txXfrm>
    </dsp:sp>
    <dsp:sp modelId="{68E42006-2C5C-48E9-A1CE-3C3504565C03}">
      <dsp:nvSpPr>
        <dsp:cNvPr id="0" name=""/>
        <dsp:cNvSpPr/>
      </dsp:nvSpPr>
      <dsp:spPr>
        <a:xfrm>
          <a:off x="681228" y="343"/>
          <a:ext cx="1009324" cy="1009324"/>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8A7519E-36B2-4BCE-8FFA-2DB53E67FE5D}">
      <dsp:nvSpPr>
        <dsp:cNvPr id="0" name=""/>
        <dsp:cNvSpPr/>
      </dsp:nvSpPr>
      <dsp:spPr>
        <a:xfrm rot="10800000">
          <a:off x="1018465" y="1310959"/>
          <a:ext cx="4373573" cy="1009324"/>
        </a:xfrm>
        <a:prstGeom prst="homePlate">
          <a:avLst/>
        </a:prstGeom>
        <a:solidFill>
          <a:schemeClr val="accent3">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5084" tIns="91440" rIns="170688" bIns="91440" numCol="1" spcCol="1270" anchor="ctr" anchorCtr="0">
          <a:noAutofit/>
        </a:bodyPr>
        <a:lstStyle/>
        <a:p>
          <a:pPr marL="0" lvl="0" indent="0" algn="ctr" defTabSz="1066800">
            <a:lnSpc>
              <a:spcPct val="90000"/>
            </a:lnSpc>
            <a:spcBef>
              <a:spcPct val="0"/>
            </a:spcBef>
            <a:spcAft>
              <a:spcPts val="400"/>
            </a:spcAft>
            <a:buNone/>
          </a:pPr>
          <a:r>
            <a:rPr lang="zh-TW" altLang="en-US" sz="2400" b="1" kern="1200" dirty="0">
              <a:solidFill>
                <a:schemeClr val="accent6">
                  <a:lumMod val="75000"/>
                </a:schemeClr>
              </a:solidFill>
              <a:latin typeface="華康正顏楷體W5" panose="03000509000000000000" pitchFamily="65" charset="-120"/>
              <a:ea typeface="華康正顏楷體W5" panose="03000509000000000000" pitchFamily="65" charset="-120"/>
            </a:rPr>
            <a:t>永續農業創新發展中心</a:t>
          </a:r>
          <a:endParaRPr lang="en-US" altLang="zh-TW" sz="2400" b="1" kern="1200" dirty="0">
            <a:solidFill>
              <a:schemeClr val="accent6">
                <a:lumMod val="75000"/>
              </a:schemeClr>
            </a:solidFill>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rgbClr val="0000FF"/>
              </a:solidFill>
              <a:latin typeface="華康正顏楷體W5" panose="03000509000000000000" pitchFamily="65" charset="-120"/>
              <a:ea typeface="華康正顏楷體W5" panose="03000509000000000000" pitchFamily="65" charset="-120"/>
            </a:rPr>
            <a:t>主持人：楊秋忠 院士</a:t>
          </a:r>
          <a:endParaRPr lang="en-US" altLang="zh-TW" sz="1500" b="1" kern="1200" dirty="0">
            <a:solidFill>
              <a:srgbClr val="0000FF"/>
            </a:solidFill>
            <a:latin typeface="華康正顏楷體W5" panose="03000509000000000000" pitchFamily="65" charset="-120"/>
            <a:ea typeface="華康正顏楷體W5" panose="03000509000000000000" pitchFamily="65" charset="-120"/>
          </a:endParaRPr>
        </a:p>
      </dsp:txBody>
      <dsp:txXfrm rot="10800000">
        <a:off x="1270796" y="1310959"/>
        <a:ext cx="4121242" cy="1009324"/>
      </dsp:txXfrm>
    </dsp:sp>
    <dsp:sp modelId="{4A39A3A9-8143-4B8E-80EE-F162E029E727}">
      <dsp:nvSpPr>
        <dsp:cNvPr id="0" name=""/>
        <dsp:cNvSpPr/>
      </dsp:nvSpPr>
      <dsp:spPr>
        <a:xfrm>
          <a:off x="681228" y="1310959"/>
          <a:ext cx="1009324" cy="1009324"/>
        </a:xfrm>
        <a:prstGeom prst="ellipse">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1B45F8A-AC25-4F02-9CCF-DF04F9CF9776}">
      <dsp:nvSpPr>
        <dsp:cNvPr id="0" name=""/>
        <dsp:cNvSpPr/>
      </dsp:nvSpPr>
      <dsp:spPr>
        <a:xfrm rot="10800000">
          <a:off x="897091" y="2621574"/>
          <a:ext cx="4535404" cy="1009324"/>
        </a:xfrm>
        <a:prstGeom prst="homePlate">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5084" tIns="91440" rIns="170688"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solidFill>
                <a:schemeClr val="accent6">
                  <a:lumMod val="75000"/>
                </a:schemeClr>
              </a:solidFill>
              <a:latin typeface="華康正顏楷體W5" panose="03000509000000000000" pitchFamily="65" charset="-120"/>
              <a:ea typeface="華康正顏楷體W5" panose="03000509000000000000" pitchFamily="65" charset="-120"/>
            </a:rPr>
            <a:t>鳥禽遺傳資源暨</a:t>
          </a:r>
          <a:endParaRPr lang="en-US" altLang="zh-TW" sz="2400" b="1" kern="1200" dirty="0">
            <a:solidFill>
              <a:schemeClr val="accent6">
                <a:lumMod val="75000"/>
              </a:schemeClr>
            </a:solidFill>
            <a:latin typeface="華康正顏楷體W5" panose="03000509000000000000" pitchFamily="65" charset="-120"/>
            <a:ea typeface="華康正顏楷體W5" panose="03000509000000000000" pitchFamily="65" charset="-120"/>
          </a:endParaRPr>
        </a:p>
        <a:p>
          <a:pPr marL="0" lvl="0" indent="0" algn="ctr" defTabSz="1066800">
            <a:lnSpc>
              <a:spcPct val="100000"/>
            </a:lnSpc>
            <a:spcBef>
              <a:spcPct val="0"/>
            </a:spcBef>
            <a:spcAft>
              <a:spcPts val="0"/>
            </a:spcAft>
            <a:buNone/>
          </a:pPr>
          <a:r>
            <a:rPr lang="zh-TW" altLang="en-US" sz="2400" b="1" kern="1200" dirty="0">
              <a:solidFill>
                <a:schemeClr val="accent6">
                  <a:lumMod val="75000"/>
                </a:schemeClr>
              </a:solidFill>
              <a:latin typeface="華康正顏楷體W5" panose="03000509000000000000" pitchFamily="65" charset="-120"/>
              <a:ea typeface="華康正顏楷體W5" panose="03000509000000000000" pitchFamily="65" charset="-120"/>
            </a:rPr>
            <a:t>動物生技研究中心</a:t>
          </a:r>
          <a:endParaRPr lang="en-US" altLang="zh-TW" sz="2400" b="1" kern="1200" dirty="0">
            <a:solidFill>
              <a:schemeClr val="accent6">
                <a:lumMod val="75000"/>
              </a:schemeClr>
            </a:solidFill>
            <a:latin typeface="華康正顏楷體W5" panose="03000509000000000000" pitchFamily="65" charset="-120"/>
            <a:ea typeface="華康正顏楷體W5" panose="03000509000000000000" pitchFamily="65" charset="-120"/>
          </a:endParaRPr>
        </a:p>
        <a:p>
          <a:pPr marL="0" lvl="0" indent="0" algn="ctr" defTabSz="1066800">
            <a:lnSpc>
              <a:spcPct val="90000"/>
            </a:lnSpc>
            <a:spcBef>
              <a:spcPct val="0"/>
            </a:spcBef>
            <a:spcAft>
              <a:spcPct val="35000"/>
            </a:spcAft>
            <a:buNone/>
          </a:pPr>
          <a:r>
            <a:rPr lang="zh-TW" altLang="en-US" sz="1800" b="1" kern="1200" dirty="0">
              <a:solidFill>
                <a:srgbClr val="0000FF"/>
              </a:solidFill>
              <a:latin typeface="華康正顏楷體W5" panose="03000509000000000000" pitchFamily="65" charset="-120"/>
              <a:ea typeface="華康正顏楷體W5" panose="03000509000000000000" pitchFamily="65" charset="-120"/>
            </a:rPr>
            <a:t>主持人：陳全木 院長</a:t>
          </a:r>
          <a:endParaRPr lang="zh-TW" altLang="en-US" sz="1900" b="1" kern="1200" dirty="0">
            <a:solidFill>
              <a:srgbClr val="0000FF"/>
            </a:solidFill>
            <a:latin typeface="華康正顏楷體W5" panose="03000509000000000000" pitchFamily="65" charset="-120"/>
            <a:ea typeface="華康正顏楷體W5" panose="03000509000000000000" pitchFamily="65" charset="-120"/>
          </a:endParaRPr>
        </a:p>
      </dsp:txBody>
      <dsp:txXfrm rot="10800000">
        <a:off x="1149422" y="2621574"/>
        <a:ext cx="4283073" cy="1009324"/>
      </dsp:txXfrm>
    </dsp:sp>
    <dsp:sp modelId="{9D73DF09-C8C3-48F3-BCC6-BBBA57AB12A0}">
      <dsp:nvSpPr>
        <dsp:cNvPr id="0" name=""/>
        <dsp:cNvSpPr/>
      </dsp:nvSpPr>
      <dsp:spPr>
        <a:xfrm>
          <a:off x="640770" y="2621574"/>
          <a:ext cx="1009324" cy="1009324"/>
        </a:xfrm>
        <a:prstGeom prst="ellipse">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5631" cy="512304"/>
          </a:xfrm>
          <a:prstGeom prst="rect">
            <a:avLst/>
          </a:prstGeom>
        </p:spPr>
        <p:txBody>
          <a:bodyPr vert="horz" lIns="95500" tIns="47750" rIns="95500" bIns="47750" rtlCol="0"/>
          <a:lstStyle>
            <a:lvl1pPr algn="l">
              <a:defRPr sz="1300"/>
            </a:lvl1pPr>
          </a:lstStyle>
          <a:p>
            <a:endParaRPr lang="zh-TW" altLang="en-US"/>
          </a:p>
        </p:txBody>
      </p:sp>
      <p:sp>
        <p:nvSpPr>
          <p:cNvPr id="3" name="日期版面配置區 2"/>
          <p:cNvSpPr>
            <a:spLocks noGrp="1"/>
          </p:cNvSpPr>
          <p:nvPr>
            <p:ph type="dt" sz="quarter" idx="1"/>
          </p:nvPr>
        </p:nvSpPr>
        <p:spPr>
          <a:xfrm>
            <a:off x="4021979" y="0"/>
            <a:ext cx="3075631" cy="512304"/>
          </a:xfrm>
          <a:prstGeom prst="rect">
            <a:avLst/>
          </a:prstGeom>
        </p:spPr>
        <p:txBody>
          <a:bodyPr vert="horz" lIns="95500" tIns="47750" rIns="95500" bIns="47750" rtlCol="0"/>
          <a:lstStyle>
            <a:lvl1pPr algn="r">
              <a:defRPr sz="1300"/>
            </a:lvl1pPr>
          </a:lstStyle>
          <a:p>
            <a:fld id="{655B2458-6DB2-44EB-BB5D-DD7F79584885}" type="datetimeFigureOut">
              <a:rPr lang="zh-TW" altLang="en-US" smtClean="0"/>
              <a:t>2020/8/12</a:t>
            </a:fld>
            <a:endParaRPr lang="zh-TW" altLang="en-US"/>
          </a:p>
        </p:txBody>
      </p:sp>
      <p:sp>
        <p:nvSpPr>
          <p:cNvPr id="4" name="頁尾版面配置區 3"/>
          <p:cNvSpPr>
            <a:spLocks noGrp="1"/>
          </p:cNvSpPr>
          <p:nvPr>
            <p:ph type="ftr" sz="quarter" idx="2"/>
          </p:nvPr>
        </p:nvSpPr>
        <p:spPr>
          <a:xfrm>
            <a:off x="0" y="9722309"/>
            <a:ext cx="3075631" cy="512304"/>
          </a:xfrm>
          <a:prstGeom prst="rect">
            <a:avLst/>
          </a:prstGeom>
        </p:spPr>
        <p:txBody>
          <a:bodyPr vert="horz" lIns="95500" tIns="47750" rIns="95500" bIns="47750"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979" y="9722309"/>
            <a:ext cx="3075631" cy="512304"/>
          </a:xfrm>
          <a:prstGeom prst="rect">
            <a:avLst/>
          </a:prstGeom>
        </p:spPr>
        <p:txBody>
          <a:bodyPr vert="horz" lIns="95500" tIns="47750" rIns="95500" bIns="47750" rtlCol="0" anchor="b"/>
          <a:lstStyle>
            <a:lvl1pPr algn="r">
              <a:defRPr sz="1300"/>
            </a:lvl1pPr>
          </a:lstStyle>
          <a:p>
            <a:fld id="{27330295-5471-4A90-A09D-9206BEC45423}" type="slidenum">
              <a:rPr lang="zh-TW" altLang="en-US" smtClean="0"/>
              <a:t>‹#›</a:t>
            </a:fld>
            <a:endParaRPr lang="zh-TW" altLang="en-US"/>
          </a:p>
        </p:txBody>
      </p:sp>
    </p:spTree>
    <p:extLst>
      <p:ext uri="{BB962C8B-B14F-4D97-AF65-F5344CB8AC3E}">
        <p14:creationId xmlns:p14="http://schemas.microsoft.com/office/powerpoint/2010/main" val="2181890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5500" tIns="47750" rIns="95500" bIns="47750"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5500" tIns="47750" rIns="95500" bIns="47750" rtlCol="0"/>
          <a:lstStyle>
            <a:lvl1pPr algn="r">
              <a:defRPr sz="1300"/>
            </a:lvl1pPr>
          </a:lstStyle>
          <a:p>
            <a:fld id="{9012C8C0-A3D3-487B-AECC-CB6663EAE28D}" type="datetimeFigureOut">
              <a:rPr lang="zh-CN" altLang="en-US" smtClean="0"/>
              <a:t>2020/8/12</a:t>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5500" tIns="47750" rIns="95500" bIns="47750"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5500" tIns="47750" rIns="95500" bIns="4775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5500" tIns="47750" rIns="95500" bIns="47750"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5500" tIns="47750" rIns="95500" bIns="47750" rtlCol="0" anchor="b"/>
          <a:lstStyle>
            <a:lvl1pPr algn="r">
              <a:defRPr sz="13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42635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91352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62543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5924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99899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18568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425081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40664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16232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34928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9004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21524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036691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007914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63455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91824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284179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976473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250485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3766061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136362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451791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3717429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31</a:t>
            </a:fld>
            <a:endParaRPr lang="zh-CN" altLang="en-US"/>
          </a:p>
        </p:txBody>
      </p:sp>
    </p:spTree>
    <p:extLst>
      <p:ext uri="{BB962C8B-B14F-4D97-AF65-F5344CB8AC3E}">
        <p14:creationId xmlns:p14="http://schemas.microsoft.com/office/powerpoint/2010/main" val="2932751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333016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4252572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1223405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35</a:t>
            </a:fld>
            <a:endParaRPr lang="zh-CN" altLang="en-US"/>
          </a:p>
        </p:txBody>
      </p:sp>
    </p:spTree>
    <p:extLst>
      <p:ext uri="{BB962C8B-B14F-4D97-AF65-F5344CB8AC3E}">
        <p14:creationId xmlns:p14="http://schemas.microsoft.com/office/powerpoint/2010/main" val="3650310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36</a:t>
            </a:fld>
            <a:endParaRPr lang="zh-CN" altLang="en-US"/>
          </a:p>
        </p:txBody>
      </p:sp>
    </p:spTree>
    <p:extLst>
      <p:ext uri="{BB962C8B-B14F-4D97-AF65-F5344CB8AC3E}">
        <p14:creationId xmlns:p14="http://schemas.microsoft.com/office/powerpoint/2010/main" val="3622766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37</a:t>
            </a:fld>
            <a:endParaRPr lang="zh-CN" altLang="en-US"/>
          </a:p>
        </p:txBody>
      </p:sp>
    </p:spTree>
    <p:extLst>
      <p:ext uri="{BB962C8B-B14F-4D97-AF65-F5344CB8AC3E}">
        <p14:creationId xmlns:p14="http://schemas.microsoft.com/office/powerpoint/2010/main" val="1351768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849D3E0-124D-4DFF-AE99-4EA4CC201DB4}" type="slidenum">
              <a:rPr lang="zh-CN" altLang="en-US" smtClean="0"/>
              <a:t>38</a:t>
            </a:fld>
            <a:endParaRPr lang="zh-CN" altLang="en-US"/>
          </a:p>
        </p:txBody>
      </p:sp>
    </p:spTree>
    <p:extLst>
      <p:ext uri="{BB962C8B-B14F-4D97-AF65-F5344CB8AC3E}">
        <p14:creationId xmlns:p14="http://schemas.microsoft.com/office/powerpoint/2010/main" val="3254378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39</a:t>
            </a:fld>
            <a:endParaRPr lang="zh-CN" altLang="en-US"/>
          </a:p>
        </p:txBody>
      </p:sp>
    </p:spTree>
    <p:extLst>
      <p:ext uri="{BB962C8B-B14F-4D97-AF65-F5344CB8AC3E}">
        <p14:creationId xmlns:p14="http://schemas.microsoft.com/office/powerpoint/2010/main" val="149227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36025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11026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09376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50995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73267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93861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頁尾版面配置區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投影片編號版面配置區 3"/>
          <p:cNvSpPr>
            <a:spLocks noGrp="1"/>
          </p:cNvSpPr>
          <p:nvPr>
            <p:ph type="sldNum" sz="quarter" idx="12"/>
          </p:nvPr>
        </p:nvSpPr>
        <p:spPr>
          <a:xfrm>
            <a:off x="8736463" y="6357825"/>
            <a:ext cx="2844430" cy="365210"/>
          </a:xfrm>
          <a:prstGeom prst="rect">
            <a:avLst/>
          </a:prstGeom>
        </p:spPr>
        <p:txBody>
          <a:bodyPr/>
          <a:lstStyle>
            <a:lvl1pPr>
              <a:defRPr/>
            </a:lvl1pPr>
          </a:lstStyle>
          <a:p>
            <a:pPr>
              <a:defRPr/>
            </a:pPr>
            <a:fld id="{5F378C70-DB42-4F42-A547-54AC0937173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7" name="文字方塊 6"/>
          <p:cNvSpPr txBox="1"/>
          <p:nvPr userDrawn="1"/>
        </p:nvSpPr>
        <p:spPr>
          <a:xfrm>
            <a:off x="11440080" y="6490256"/>
            <a:ext cx="750333" cy="369332"/>
          </a:xfrm>
          <a:prstGeom prst="rect">
            <a:avLst/>
          </a:prstGeom>
          <a:noFill/>
        </p:spPr>
        <p:txBody>
          <a:bodyPr wrap="square" rtlCol="0">
            <a:spAutoFit/>
          </a:bodyPr>
          <a:lstStyle/>
          <a:p>
            <a:pPr algn="ctr"/>
            <a:r>
              <a:rPr lang="en-US" altLang="zh-TW" dirty="0"/>
              <a:t>P.</a:t>
            </a:r>
            <a:fld id="{5D140D74-3086-4F23-873D-E9052C29E564}" type="slidenum">
              <a:rPr lang="zh-TW" altLang="en-US" smtClean="0"/>
              <a:pPr algn="ctr"/>
              <a:t>‹#›</a:t>
            </a:fld>
            <a:endParaRPr lang="zh-TW" altLang="en-US" dirty="0"/>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ethics.moe.edu.tw/"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13" Type="http://schemas.microsoft.com/office/2007/relationships/hdphoto" Target="../media/hdphoto4.wdp"/><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6.png"/><Relationship Id="rId17" Type="http://schemas.microsoft.com/office/2007/relationships/hdphoto" Target="../media/hdphoto6.wdp"/><Relationship Id="rId2" Type="http://schemas.openxmlformats.org/officeDocument/2006/relationships/notesSlide" Target="../notesSlides/notesSlide27.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40.png"/><Relationship Id="rId15" Type="http://schemas.microsoft.com/office/2007/relationships/hdphoto" Target="../media/hdphoto5.wdp"/><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4.emf"/><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slide" Target="slide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9.xml"/><Relationship Id="rId7" Type="http://schemas.microsoft.com/office/2007/relationships/hdphoto" Target="../media/hdphoto7.wdp"/><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58.png"/><Relationship Id="rId5" Type="http://schemas.openxmlformats.org/officeDocument/2006/relationships/image" Target="../media/image7.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 name="PA_标题 1"/>
          <p:cNvSpPr txBox="1">
            <a:spLocks/>
          </p:cNvSpPr>
          <p:nvPr>
            <p:custDataLst>
              <p:tags r:id="rId1"/>
            </p:custDataLst>
          </p:nvPr>
        </p:nvSpPr>
        <p:spPr>
          <a:xfrm>
            <a:off x="915073" y="2629855"/>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000" dirty="0">
                <a:solidFill>
                  <a:schemeClr val="accent1">
                    <a:lumMod val="75000"/>
                  </a:schemeClr>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rPr>
              <a:t>研究發展處</a:t>
            </a:r>
            <a:r>
              <a:rPr lang="zh-TW" altLang="en-US" sz="7000" dirty="0">
                <a:solidFill>
                  <a:schemeClr val="tx2"/>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cs typeface="Meiryo" panose="020B0604030504040204" pitchFamily="34" charset="-128"/>
              </a:rPr>
              <a:t>業務報告</a:t>
            </a:r>
          </a:p>
          <a:p>
            <a:endParaRPr lang="zh-CN" altLang="en-US" sz="7000" dirty="0">
              <a:solidFill>
                <a:schemeClr val="accent3"/>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endParaRPr>
          </a:p>
        </p:txBody>
      </p:sp>
      <p:sp>
        <p:nvSpPr>
          <p:cNvPr id="39" name="文本框 283"/>
          <p:cNvSpPr txBox="1"/>
          <p:nvPr/>
        </p:nvSpPr>
        <p:spPr>
          <a:xfrm>
            <a:off x="1827931" y="1326361"/>
            <a:ext cx="8701421" cy="830997"/>
          </a:xfrm>
          <a:prstGeom prst="rect">
            <a:avLst/>
          </a:prstGeom>
          <a:noFill/>
        </p:spPr>
        <p:txBody>
          <a:bodyPr wrap="none" rtlCol="0">
            <a:spAutoFit/>
          </a:bodyPr>
          <a:lstStyle/>
          <a:p>
            <a:pPr algn="ctr"/>
            <a:r>
              <a:rPr lang="en-US" altLang="zh-CN" sz="4800" dirty="0">
                <a:solidFill>
                  <a:schemeClr val="accent3"/>
                </a:solidFill>
                <a:ea typeface="华文黑体-日" panose="02000000000000000000" pitchFamily="2" charset="-122"/>
              </a:rPr>
              <a:t>2</a:t>
            </a:r>
            <a:r>
              <a:rPr lang="en-US" altLang="zh-CN" sz="4800" dirty="0">
                <a:solidFill>
                  <a:srgbClr val="FF9900"/>
                </a:solidFill>
                <a:ea typeface="华文黑体-日" panose="02000000000000000000" pitchFamily="2" charset="-122"/>
              </a:rPr>
              <a:t>0</a:t>
            </a:r>
            <a:r>
              <a:rPr lang="en-US" altLang="zh-TW" sz="4800" dirty="0">
                <a:solidFill>
                  <a:schemeClr val="accent4"/>
                </a:solidFill>
                <a:ea typeface="华文黑体-日" panose="02000000000000000000" pitchFamily="2" charset="-122"/>
              </a:rPr>
              <a:t>2</a:t>
            </a:r>
            <a:r>
              <a:rPr lang="en-US" altLang="zh-TW" sz="4800" dirty="0">
                <a:solidFill>
                  <a:srgbClr val="FF9900"/>
                </a:solidFill>
                <a:ea typeface="华文黑体-日" panose="02000000000000000000" pitchFamily="2" charset="-122"/>
              </a:rPr>
              <a:t>0</a:t>
            </a:r>
            <a:r>
              <a:rPr lang="zh-TW" altLang="en-US" sz="4800" dirty="0">
                <a:solidFill>
                  <a:srgbClr val="FF9900"/>
                </a:solidFill>
                <a:latin typeface="华文黑体-日" panose="02000000000000000000" pitchFamily="2" charset="-122"/>
                <a:ea typeface="华文黑体-日" panose="02000000000000000000" pitchFamily="2" charset="-122"/>
              </a:rPr>
              <a:t> </a:t>
            </a:r>
            <a:r>
              <a:rPr lang="zh-TW" altLang="en-US" sz="4800" dirty="0">
                <a:latin typeface="標楷體" panose="03000509000000000000" pitchFamily="65" charset="-120"/>
                <a:ea typeface="標楷體" panose="03000509000000000000" pitchFamily="65" charset="-120"/>
              </a:rPr>
              <a:t>新進教師行政服務座談會</a:t>
            </a:r>
            <a:endParaRPr lang="zh-CN" altLang="en-US" sz="4800" dirty="0">
              <a:latin typeface="標楷體" panose="03000509000000000000" pitchFamily="65" charset="-120"/>
              <a:ea typeface="標楷體" panose="03000509000000000000" pitchFamily="65" charset="-120"/>
            </a:endParaRPr>
          </a:p>
        </p:txBody>
      </p:sp>
      <p:sp>
        <p:nvSpPr>
          <p:cNvPr id="12" name="Rectangle 15"/>
          <p:cNvSpPr>
            <a:spLocks noChangeArrowheads="1"/>
          </p:cNvSpPr>
          <p:nvPr/>
        </p:nvSpPr>
        <p:spPr bwMode="auto">
          <a:xfrm>
            <a:off x="3970428" y="4572377"/>
            <a:ext cx="4416425" cy="954664"/>
          </a:xfrm>
          <a:prstGeom prst="rect">
            <a:avLst/>
          </a:prstGeom>
          <a:noFill/>
          <a:ln w="9525">
            <a:noFill/>
            <a:miter lim="800000"/>
            <a:headEnd/>
            <a:tailEnd/>
          </a:ln>
          <a:effectLst/>
        </p:spPr>
        <p:txBody>
          <a:bodyPr/>
          <a:lstStyle>
            <a:lvl1pPr eaLnBrk="0" hangingPunct="0">
              <a:defRPr kumimoji="1" sz="3200" b="1">
                <a:solidFill>
                  <a:srgbClr val="FF0066"/>
                </a:solidFill>
                <a:latin typeface="Arial" charset="0"/>
                <a:ea typeface="華康粗明體" pitchFamily="49" charset="-120"/>
              </a:defRPr>
            </a:lvl1pPr>
            <a:lvl2pPr marL="742950" indent="-285750" eaLnBrk="0" hangingPunct="0">
              <a:defRPr kumimoji="1" sz="3200" b="1">
                <a:solidFill>
                  <a:srgbClr val="FF0066"/>
                </a:solidFill>
                <a:latin typeface="Arial" charset="0"/>
                <a:ea typeface="華康粗明體" pitchFamily="49" charset="-120"/>
              </a:defRPr>
            </a:lvl2pPr>
            <a:lvl3pPr marL="1143000" indent="-228600" eaLnBrk="0" hangingPunct="0">
              <a:defRPr kumimoji="1" sz="3200" b="1">
                <a:solidFill>
                  <a:srgbClr val="FF0066"/>
                </a:solidFill>
                <a:latin typeface="Arial" charset="0"/>
                <a:ea typeface="華康粗明體" pitchFamily="49" charset="-120"/>
              </a:defRPr>
            </a:lvl3pPr>
            <a:lvl4pPr marL="1600200" indent="-228600" eaLnBrk="0" hangingPunct="0">
              <a:defRPr kumimoji="1" sz="3200" b="1">
                <a:solidFill>
                  <a:srgbClr val="FF0066"/>
                </a:solidFill>
                <a:latin typeface="Arial" charset="0"/>
                <a:ea typeface="華康粗明體" pitchFamily="49" charset="-120"/>
              </a:defRPr>
            </a:lvl4pPr>
            <a:lvl5pPr marL="2057400" indent="-228600" eaLnBrk="0" hangingPunct="0">
              <a:defRPr kumimoji="1" sz="3200" b="1">
                <a:solidFill>
                  <a:srgbClr val="FF0066"/>
                </a:solidFill>
                <a:latin typeface="Arial" charset="0"/>
                <a:ea typeface="華康粗明體" pitchFamily="49" charset="-120"/>
              </a:defRPr>
            </a:lvl5pPr>
            <a:lvl6pPr marL="2514600" indent="-228600" eaLnBrk="0" fontAlgn="base" hangingPunct="0">
              <a:spcBef>
                <a:spcPct val="0"/>
              </a:spcBef>
              <a:spcAft>
                <a:spcPct val="0"/>
              </a:spcAft>
              <a:defRPr kumimoji="1" sz="3200" b="1">
                <a:solidFill>
                  <a:srgbClr val="FF0066"/>
                </a:solidFill>
                <a:latin typeface="Arial" charset="0"/>
                <a:ea typeface="華康粗明體" pitchFamily="49" charset="-120"/>
              </a:defRPr>
            </a:lvl6pPr>
            <a:lvl7pPr marL="2971800" indent="-228600" eaLnBrk="0" fontAlgn="base" hangingPunct="0">
              <a:spcBef>
                <a:spcPct val="0"/>
              </a:spcBef>
              <a:spcAft>
                <a:spcPct val="0"/>
              </a:spcAft>
              <a:defRPr kumimoji="1" sz="3200" b="1">
                <a:solidFill>
                  <a:srgbClr val="FF0066"/>
                </a:solidFill>
                <a:latin typeface="Arial" charset="0"/>
                <a:ea typeface="華康粗明體" pitchFamily="49" charset="-120"/>
              </a:defRPr>
            </a:lvl7pPr>
            <a:lvl8pPr marL="3429000" indent="-228600" eaLnBrk="0" fontAlgn="base" hangingPunct="0">
              <a:spcBef>
                <a:spcPct val="0"/>
              </a:spcBef>
              <a:spcAft>
                <a:spcPct val="0"/>
              </a:spcAft>
              <a:defRPr kumimoji="1" sz="3200" b="1">
                <a:solidFill>
                  <a:srgbClr val="FF0066"/>
                </a:solidFill>
                <a:latin typeface="Arial" charset="0"/>
                <a:ea typeface="華康粗明體" pitchFamily="49" charset="-120"/>
              </a:defRPr>
            </a:lvl8pPr>
            <a:lvl9pPr marL="3886200" indent="-228600" eaLnBrk="0" fontAlgn="base" hangingPunct="0">
              <a:spcBef>
                <a:spcPct val="0"/>
              </a:spcBef>
              <a:spcAft>
                <a:spcPct val="0"/>
              </a:spcAft>
              <a:defRPr kumimoji="1" sz="3200" b="1">
                <a:solidFill>
                  <a:srgbClr val="FF0066"/>
                </a:solidFill>
                <a:latin typeface="Arial" charset="0"/>
                <a:ea typeface="華康粗明體" pitchFamily="49" charset="-120"/>
              </a:defRPr>
            </a:lvl9pPr>
          </a:lstStyle>
          <a:p>
            <a:pPr eaLnBrk="1" hangingPunct="1">
              <a:lnSpc>
                <a:spcPct val="80000"/>
              </a:lnSpc>
              <a:spcBef>
                <a:spcPct val="40000"/>
              </a:spcBef>
              <a:defRPr/>
            </a:pPr>
            <a:r>
              <a:rPr lang="zh-TW" altLang="en-US" sz="2800" dirty="0">
                <a:solidFill>
                  <a:schemeClr val="tx2"/>
                </a:solidFill>
                <a:effectLst>
                  <a:outerShdw blurRad="38100" dist="38100" dir="2700000" algn="tl">
                    <a:srgbClr val="C0C0C0"/>
                  </a:outerShdw>
                </a:effectLst>
                <a:latin typeface="FangSong" panose="02010609060101010101" pitchFamily="49" charset="-122"/>
                <a:ea typeface="FangSong" panose="02010609060101010101" pitchFamily="49" charset="-122"/>
              </a:rPr>
              <a:t>報告人：周濟衆</a:t>
            </a:r>
            <a:r>
              <a:rPr lang="zh-TW" altLang="en-US"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 研發長</a:t>
            </a:r>
            <a:endParaRPr lang="en-US" altLang="zh-TW"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endParaRPr>
          </a:p>
          <a:p>
            <a:pPr algn="ctr" eaLnBrk="1" hangingPunct="1">
              <a:lnSpc>
                <a:spcPct val="80000"/>
              </a:lnSpc>
              <a:spcBef>
                <a:spcPct val="40000"/>
              </a:spcBef>
              <a:defRPr/>
            </a:pPr>
            <a:r>
              <a:rPr lang="en-US" altLang="zh-TW"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109</a:t>
            </a:r>
            <a:r>
              <a:rPr lang="zh-TW" altLang="en-US"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年</a:t>
            </a:r>
            <a:r>
              <a:rPr lang="en-US" altLang="zh-TW"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8</a:t>
            </a:r>
            <a:r>
              <a:rPr lang="zh-TW" altLang="en-US"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月</a:t>
            </a:r>
            <a:r>
              <a:rPr lang="en-US" altLang="zh-TW"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19</a:t>
            </a:r>
            <a:r>
              <a:rPr lang="zh-TW" altLang="en-US" sz="2800" dirty="0">
                <a:solidFill>
                  <a:schemeClr val="tx2"/>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rPr>
              <a:t>日</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2463" y="269857"/>
            <a:ext cx="3039616" cy="6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圖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5999" y="5820459"/>
            <a:ext cx="1800000" cy="838412"/>
          </a:xfrm>
          <a:prstGeom prst="rect">
            <a:avLst/>
          </a:prstGeom>
        </p:spPr>
      </p:pic>
    </p:spTree>
    <p:extLst>
      <p:ext uri="{BB962C8B-B14F-4D97-AF65-F5344CB8AC3E}">
        <p14:creationId xmlns:p14="http://schemas.microsoft.com/office/powerpoint/2010/main" val="221419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62596" y="1373175"/>
            <a:ext cx="11065219" cy="5142919"/>
          </a:xfrm>
          <a:prstGeom prst="rect">
            <a:avLst/>
          </a:prstGeom>
          <a:ln>
            <a:miter lim="800000"/>
            <a:headEnd/>
            <a:tailEnd/>
          </a:ln>
        </p:spPr>
        <p:txBody>
          <a:bodyPr/>
          <a:lstStyle>
            <a:lvl1pPr marL="342900" indent="-342900" algn="l" rtl="0" eaLnBrk="0" fontAlgn="base" hangingPunct="0">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ü"/>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5.</a:t>
            </a:r>
            <a:r>
              <a:rPr lang="zh-TW" altLang="en-US" sz="2800" u="sng" dirty="0">
                <a:latin typeface="華康正顏楷體W5" panose="03000509000000000000" pitchFamily="65" charset="-120"/>
                <a:ea typeface="華康正顏楷體W5" panose="03000509000000000000" pitchFamily="65" charset="-120"/>
              </a:rPr>
              <a:t>國立中興大學</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補助教師出席國際會議</a:t>
            </a:r>
            <a:r>
              <a:rPr lang="zh-TW" altLang="en-US" sz="2800" u="sng" dirty="0">
                <a:latin typeface="華康正顏楷體W5" panose="03000509000000000000" pitchFamily="65" charset="-120"/>
                <a:ea typeface="華康正顏楷體W5" panose="03000509000000000000" pitchFamily="65" charset="-120"/>
              </a:rPr>
              <a:t>經費注意事項</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400" dirty="0">
                <a:latin typeface="華康正顏楷體W5" panose="03000509000000000000" pitchFamily="65" charset="-120"/>
                <a:ea typeface="華康正顏楷體W5" panose="03000509000000000000" pitchFamily="65" charset="-120"/>
              </a:rPr>
              <a:t>申請者</a:t>
            </a:r>
            <a:r>
              <a:rPr lang="zh-TW" altLang="en-US" sz="2400" dirty="0">
                <a:solidFill>
                  <a:srgbClr val="0000FF"/>
                </a:solidFill>
                <a:latin typeface="華康正顏楷體W5" panose="03000509000000000000" pitchFamily="65" charset="-120"/>
                <a:ea typeface="華康正顏楷體W5" panose="03000509000000000000" pitchFamily="65" charset="-120"/>
              </a:rPr>
              <a:t>應先向科技部或校外其它相關單位申請經費</a:t>
            </a:r>
            <a:r>
              <a:rPr lang="zh-TW" altLang="en-US" sz="2400" dirty="0">
                <a:latin typeface="華康正顏楷體W5" panose="03000509000000000000" pitchFamily="65" charset="-120"/>
                <a:ea typeface="華康正顏楷體W5" panose="03000509000000000000" pitchFamily="65" charset="-120"/>
              </a:rPr>
              <a:t>，若未獲補助或已獲補助他案而不得再申請者，則依本注意事項向本處提出申請。申請截止日期分別為</a:t>
            </a:r>
            <a:r>
              <a:rPr lang="zh-TW" altLang="en-US" sz="2400" dirty="0">
                <a:solidFill>
                  <a:srgbClr val="FF0000"/>
                </a:solidFill>
                <a:latin typeface="華康正顏楷體W5" panose="03000509000000000000" pitchFamily="65" charset="-120"/>
                <a:ea typeface="華康正顏楷體W5" panose="03000509000000000000" pitchFamily="65" charset="-120"/>
              </a:rPr>
              <a:t>每年</a:t>
            </a:r>
            <a:r>
              <a:rPr lang="en-US" altLang="zh-TW" sz="2400" dirty="0">
                <a:solidFill>
                  <a:srgbClr val="FF0000"/>
                </a:solidFill>
                <a:latin typeface="華康正顏楷體W5" panose="03000509000000000000" pitchFamily="65" charset="-120"/>
                <a:ea typeface="華康正顏楷體W5" panose="03000509000000000000" pitchFamily="65" charset="-120"/>
              </a:rPr>
              <a:t>3</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6</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9</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12</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日前提出，並請至本校「學術研發服務網」線上申請</a:t>
            </a:r>
            <a:r>
              <a:rPr lang="zh-TW" altLang="en-US" sz="2400" dirty="0">
                <a:latin typeface="華康正顏楷體W5" panose="03000509000000000000" pitchFamily="65" charset="-120"/>
                <a:ea typeface="華康正顏楷體W5" panose="03000509000000000000" pitchFamily="65" charset="-120"/>
              </a:rPr>
              <a:t>。</a:t>
            </a:r>
          </a:p>
          <a:p>
            <a:pPr marL="371475" indent="0" algn="just">
              <a:buClr>
                <a:srgbClr val="00B050"/>
              </a:buClr>
              <a:buNone/>
            </a:pPr>
            <a:endParaRPr lang="en-US" altLang="zh-TW" sz="2200" u="sng" dirty="0">
              <a:solidFill>
                <a:schemeClr val="accent6">
                  <a:lumMod val="75000"/>
                </a:schemeClr>
              </a:solidFill>
              <a:latin typeface="華康正顏楷體W5" panose="03000509000000000000" pitchFamily="65" charset="-120"/>
              <a:ea typeface="華康正顏楷體W5" panose="03000509000000000000" pitchFamily="65" charset="-120"/>
            </a:endParaRPr>
          </a:p>
          <a:p>
            <a:pPr marL="371475"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6.</a:t>
            </a:r>
            <a:r>
              <a:rPr lang="zh-TW" altLang="en-US" sz="2800" u="sng" dirty="0">
                <a:latin typeface="華康正顏楷體W5" panose="03000509000000000000" pitchFamily="65" charset="-120"/>
                <a:ea typeface="華康正顏楷體W5" panose="03000509000000000000" pitchFamily="65" charset="-120"/>
              </a:rPr>
              <a:t>國立中興大學</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學術研究績效獎勵</a:t>
            </a:r>
            <a:r>
              <a:rPr lang="zh-TW" altLang="en-US" sz="2800" u="sng" dirty="0">
                <a:latin typeface="華康正顏楷體W5" panose="03000509000000000000" pitchFamily="65" charset="-120"/>
                <a:ea typeface="華康正顏楷體W5" panose="03000509000000000000" pitchFamily="65" charset="-120"/>
              </a:rPr>
              <a:t>辦法</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400" dirty="0">
                <a:latin typeface="華康正顏楷體W5" panose="03000509000000000000" pitchFamily="65" charset="-120"/>
                <a:ea typeface="華康正顏楷體W5" panose="03000509000000000000" pitchFamily="65" charset="-120"/>
              </a:rPr>
              <a:t>為提昇本校學術研究績效及水準，增進校譽及國際競爭力，邁向國際頂尖    大學，針對本校專任</a:t>
            </a:r>
            <a:r>
              <a:rPr lang="en-US" altLang="zh-TW" sz="2400" dirty="0">
                <a:latin typeface="華康正顏楷體W5" panose="03000509000000000000" pitchFamily="65" charset="-120"/>
                <a:ea typeface="華康正顏楷體W5" panose="03000509000000000000" pitchFamily="65" charset="-120"/>
              </a:rPr>
              <a:t>(</a:t>
            </a:r>
            <a:r>
              <a:rPr lang="zh-TW" altLang="en-US" sz="2400" dirty="0">
                <a:latin typeface="華康正顏楷體W5" panose="03000509000000000000" pitchFamily="65" charset="-120"/>
                <a:ea typeface="華康正顏楷體W5" panose="03000509000000000000" pitchFamily="65" charset="-120"/>
              </a:rPr>
              <a:t>含</a:t>
            </a:r>
            <a:r>
              <a:rPr lang="en-US" altLang="zh-TW" sz="2400" dirty="0">
                <a:latin typeface="華康正顏楷體W5" panose="03000509000000000000" pitchFamily="65" charset="-120"/>
                <a:ea typeface="華康正顏楷體W5" panose="03000509000000000000" pitchFamily="65" charset="-120"/>
              </a:rPr>
              <a:t>)</a:t>
            </a:r>
            <a:r>
              <a:rPr lang="zh-TW" altLang="en-US" sz="2400" dirty="0">
                <a:latin typeface="華康正顏楷體W5" panose="03000509000000000000" pitchFamily="65" charset="-120"/>
                <a:ea typeface="華康正顏楷體W5" panose="03000509000000000000" pitchFamily="65" charset="-120"/>
              </a:rPr>
              <a:t>專案</a:t>
            </a:r>
            <a:r>
              <a:rPr lang="zh-TW" altLang="zh-TW" sz="2400" dirty="0">
                <a:latin typeface="華康正顏楷體W5" panose="03000509000000000000" pitchFamily="65" charset="-120"/>
                <a:ea typeface="華康正顏楷體W5" panose="03000509000000000000" pitchFamily="65" charset="-120"/>
              </a:rPr>
              <a:t>、兼任、合聘、客座及講座教師</a:t>
            </a:r>
            <a:r>
              <a:rPr lang="zh-TW" altLang="en-US" sz="2400" dirty="0">
                <a:latin typeface="華康正顏楷體W5" panose="03000509000000000000" pitchFamily="65" charset="-120"/>
                <a:ea typeface="華康正顏楷體W5" panose="03000509000000000000" pitchFamily="65" charset="-120"/>
              </a:rPr>
              <a:t>及研究人員</a:t>
            </a:r>
            <a:r>
              <a:rPr lang="en-US" altLang="zh-TW" sz="2400" dirty="0">
                <a:latin typeface="華康正顏楷體W5" panose="03000509000000000000" pitchFamily="65" charset="-120"/>
                <a:ea typeface="華康正顏楷體W5" panose="03000509000000000000" pitchFamily="65" charset="-120"/>
              </a:rPr>
              <a:t>(</a:t>
            </a:r>
            <a:r>
              <a:rPr lang="zh-TW" altLang="en-US" sz="2400" dirty="0">
                <a:latin typeface="華康正顏楷體W5" panose="03000509000000000000" pitchFamily="65" charset="-120"/>
                <a:ea typeface="華康正顏楷體W5" panose="03000509000000000000" pitchFamily="65" charset="-120"/>
              </a:rPr>
              <a:t>含博士後研究人員</a:t>
            </a:r>
            <a:r>
              <a:rPr lang="en-US" altLang="zh-TW" sz="2400" dirty="0">
                <a:latin typeface="華康正顏楷體W5" panose="03000509000000000000" pitchFamily="65" charset="-120"/>
                <a:ea typeface="華康正顏楷體W5" panose="03000509000000000000" pitchFamily="65" charset="-120"/>
              </a:rPr>
              <a:t>)</a:t>
            </a:r>
            <a:r>
              <a:rPr lang="zh-TW" altLang="en-US" sz="2400" dirty="0">
                <a:latin typeface="華康正顏楷體W5" panose="03000509000000000000" pitchFamily="65" charset="-120"/>
                <a:ea typeface="華康正顏楷體W5" panose="03000509000000000000" pitchFamily="65" charset="-120"/>
              </a:rPr>
              <a:t> ，且</a:t>
            </a:r>
            <a:r>
              <a:rPr lang="zh-TW" altLang="en-US" sz="2400" dirty="0">
                <a:solidFill>
                  <a:srgbClr val="0000FF"/>
                </a:solidFill>
                <a:latin typeface="華康正顏楷體W5" panose="03000509000000000000" pitchFamily="65" charset="-120"/>
                <a:ea typeface="華康正顏楷體W5" panose="03000509000000000000" pitchFamily="65" charset="-120"/>
              </a:rPr>
              <a:t>以本校為所屬學術機構產出之學術研究績效</a:t>
            </a:r>
            <a:r>
              <a:rPr lang="zh-TW" altLang="en-US" sz="2400" dirty="0">
                <a:latin typeface="華康正顏楷體W5" panose="03000509000000000000" pitchFamily="65" charset="-120"/>
                <a:ea typeface="華康正顏楷體W5" panose="03000509000000000000" pitchFamily="65" charset="-120"/>
              </a:rPr>
              <a:t>給予獎勵。</a:t>
            </a:r>
            <a:r>
              <a:rPr lang="zh-TW" altLang="en-US" sz="2400" dirty="0">
                <a:solidFill>
                  <a:srgbClr val="0000FF"/>
                </a:solidFill>
                <a:latin typeface="華康正顏楷體W5" panose="03000509000000000000" pitchFamily="65" charset="-120"/>
                <a:ea typeface="華康正顏楷體W5" panose="03000509000000000000" pitchFamily="65" charset="-120"/>
              </a:rPr>
              <a:t>獎勵前一年度</a:t>
            </a:r>
            <a:r>
              <a:rPr lang="zh-TW" altLang="en-US" sz="2400" dirty="0">
                <a:latin typeface="華康正顏楷體W5" panose="03000509000000000000" pitchFamily="65" charset="-120"/>
                <a:ea typeface="華康正顏楷體W5" panose="03000509000000000000" pitchFamily="65" charset="-120"/>
              </a:rPr>
              <a:t>各項研究表現（五大類：一般期刊論文、人社領域期刊論文及專書論文、學術專書、論文引用表現及論文總量），申請截止日期為</a:t>
            </a:r>
            <a:r>
              <a:rPr lang="zh-TW" altLang="en-US" sz="2400" dirty="0">
                <a:solidFill>
                  <a:srgbClr val="FF0000"/>
                </a:solidFill>
                <a:latin typeface="華康正顏楷體W5" panose="03000509000000000000" pitchFamily="65" charset="-120"/>
                <a:ea typeface="華康正顏楷體W5" panose="03000509000000000000" pitchFamily="65" charset="-120"/>
              </a:rPr>
              <a:t>每年</a:t>
            </a:r>
            <a:r>
              <a:rPr lang="en-US" altLang="zh-TW" sz="2400" dirty="0">
                <a:solidFill>
                  <a:srgbClr val="FF0000"/>
                </a:solidFill>
                <a:latin typeface="華康正顏楷體W5" panose="03000509000000000000" pitchFamily="65" charset="-120"/>
                <a:ea typeface="華康正顏楷體W5" panose="03000509000000000000" pitchFamily="65" charset="-120"/>
              </a:rPr>
              <a:t> 3</a:t>
            </a:r>
            <a:r>
              <a:rPr lang="zh-TW" altLang="en-US" sz="2400" dirty="0">
                <a:solidFill>
                  <a:srgbClr val="FF0000"/>
                </a:solidFill>
                <a:latin typeface="華康正顏楷體W5" panose="03000509000000000000" pitchFamily="65" charset="-120"/>
                <a:ea typeface="華康正顏楷體W5" panose="03000509000000000000" pitchFamily="65" charset="-120"/>
              </a:rPr>
              <a:t>月底，並請至本校「學術研發服務網」線上申請</a:t>
            </a:r>
            <a:r>
              <a:rPr lang="zh-TW" altLang="en-US" sz="2400" dirty="0">
                <a:latin typeface="華康正顏楷體W5" panose="03000509000000000000" pitchFamily="65" charset="-120"/>
                <a:ea typeface="華康正顏楷體W5" panose="03000509000000000000" pitchFamily="65" charset="-120"/>
              </a:rPr>
              <a:t>。</a:t>
            </a:r>
          </a:p>
          <a:p>
            <a:pPr marL="628650" indent="0" algn="just">
              <a:buClr>
                <a:srgbClr val="00B050"/>
              </a:buClr>
              <a:buNone/>
            </a:pPr>
            <a:endParaRPr lang="zh-TW" altLang="en-US" sz="1800" dirty="0">
              <a:latin typeface="華康正顏楷體W5" panose="03000509000000000000" pitchFamily="65" charset="-120"/>
              <a:ea typeface="華康正顏楷體W5" panose="03000509000000000000" pitchFamily="65" charset="-120"/>
            </a:endParaRPr>
          </a:p>
        </p:txBody>
      </p:sp>
      <p:sp>
        <p:nvSpPr>
          <p:cNvPr id="7" name="矩形 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矩形 9"/>
          <p:cNvSpPr/>
          <p:nvPr/>
        </p:nvSpPr>
        <p:spPr>
          <a:xfrm>
            <a:off x="470966" y="406613"/>
            <a:ext cx="652743" cy="584775"/>
          </a:xfrm>
          <a:prstGeom prst="rect">
            <a:avLst/>
          </a:prstGeom>
        </p:spPr>
        <p:txBody>
          <a:bodyPr wrap="none">
            <a:spAutoFit/>
          </a:bodyPr>
          <a:lstStyle/>
          <a:p>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05</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文字方塊 10">
            <a:extLst>
              <a:ext uri="{FF2B5EF4-FFF2-40B4-BE49-F238E27FC236}">
                <a16:creationId xmlns:a16="http://schemas.microsoft.com/office/drawing/2014/main" id="{50A11535-8EF0-4143-946D-00ED638A7BC4}"/>
              </a:ext>
            </a:extLst>
          </p:cNvPr>
          <p:cNvSpPr txBox="1"/>
          <p:nvPr/>
        </p:nvSpPr>
        <p:spPr>
          <a:xfrm>
            <a:off x="1811965" y="221946"/>
            <a:ext cx="10171608" cy="954107"/>
          </a:xfrm>
          <a:prstGeom prst="rect">
            <a:avLst/>
          </a:prstGeom>
          <a:noFill/>
        </p:spPr>
        <p:txBody>
          <a:bodyPr wrap="square" rtlCol="0">
            <a:spAutoFit/>
          </a:bodyPr>
          <a:lstStyle/>
          <a:p>
            <a:r>
              <a:rPr kumimoji="1" lang="zh-TW" altLang="en-US" sz="2800" b="1" kern="0" dirty="0">
                <a:solidFill>
                  <a:srgbClr val="FF9900"/>
                </a:solidFill>
                <a:latin typeface="FangSong" panose="02010609060101010101" pitchFamily="49" charset="-122"/>
                <a:ea typeface="FangSong" panose="02010609060101010101" pitchFamily="49" charset="-122"/>
                <a:cs typeface="+mj-cs"/>
              </a:rPr>
              <a:t>為協助各位新進教師加速蓄積研發能量，協助新進教師建置研究環境、購買儀器及參與學術活動。訂定下列補助辦法：</a:t>
            </a:r>
          </a:p>
        </p:txBody>
      </p:sp>
    </p:spTree>
    <p:extLst>
      <p:ext uri="{BB962C8B-B14F-4D97-AF65-F5344CB8AC3E}">
        <p14:creationId xmlns:p14="http://schemas.microsoft.com/office/powerpoint/2010/main" val="108911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2335" y="912312"/>
            <a:ext cx="10877367" cy="5772968"/>
          </a:xfrm>
          <a:prstGeom prst="rect">
            <a:avLst/>
          </a:prstGeom>
          <a:ln>
            <a:miter lim="800000"/>
            <a:headEnd/>
            <a:tailEnd/>
          </a:ln>
        </p:spPr>
        <p:txBody>
          <a:bodyPr/>
          <a:lstStyle>
            <a:lvl1pPr marL="342900" indent="-342900" algn="l" rtl="0" eaLnBrk="0" fontAlgn="base" hangingPunct="0">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ü"/>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71475"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7.</a:t>
            </a:r>
            <a:r>
              <a:rPr lang="zh-TW" altLang="en-US" sz="2800" u="sng" dirty="0">
                <a:latin typeface="華康正顏楷體W5" panose="03000509000000000000" pitchFamily="65" charset="-120"/>
                <a:ea typeface="華康正顏楷體W5" panose="03000509000000000000" pitchFamily="65" charset="-120"/>
              </a:rPr>
              <a:t>國立中興大學優秀年輕學者</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懷璧獎獎助</a:t>
            </a:r>
            <a:r>
              <a:rPr lang="zh-TW" altLang="en-US" sz="2800" u="sng" dirty="0">
                <a:latin typeface="華康正顏楷體W5" panose="03000509000000000000" pitchFamily="65" charset="-120"/>
                <a:ea typeface="華康正顏楷體W5" panose="03000509000000000000" pitchFamily="65" charset="-120"/>
              </a:rPr>
              <a:t>計畫</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000" dirty="0">
                <a:latin typeface="華康正顏楷體W5" panose="03000509000000000000" pitchFamily="65" charset="-120"/>
                <a:ea typeface="華康正顏楷體W5" panose="03000509000000000000" pitchFamily="65" charset="-120"/>
              </a:rPr>
              <a:t>為培育具高度研究潛力之優秀年輕學者，並鼓勵其持續提昇與累積研究能力以達重要突破與貢獻，針對</a:t>
            </a:r>
            <a:r>
              <a:rPr lang="en-US" altLang="zh-TW" sz="2000" u="sng" dirty="0">
                <a:solidFill>
                  <a:srgbClr val="0000FF"/>
                </a:solidFill>
                <a:latin typeface="華康正顏楷體W5" panose="03000509000000000000" pitchFamily="65" charset="-120"/>
                <a:ea typeface="華康正顏楷體W5" panose="03000509000000000000" pitchFamily="65" charset="-120"/>
              </a:rPr>
              <a:t>45</a:t>
            </a:r>
            <a:r>
              <a:rPr lang="zh-TW" altLang="en-US" sz="2000" u="sng" dirty="0">
                <a:solidFill>
                  <a:srgbClr val="0000FF"/>
                </a:solidFill>
                <a:latin typeface="華康正顏楷體W5" panose="03000509000000000000" pitchFamily="65" charset="-120"/>
                <a:ea typeface="華康正顏楷體W5" panose="03000509000000000000" pitchFamily="65" charset="-120"/>
              </a:rPr>
              <a:t>歲以下</a:t>
            </a:r>
            <a:r>
              <a:rPr lang="zh-TW" altLang="en-US" sz="2000" dirty="0">
                <a:latin typeface="華康正顏楷體W5" panose="03000509000000000000" pitchFamily="65" charset="-120"/>
                <a:ea typeface="華康正顏楷體W5" panose="03000509000000000000" pitchFamily="65" charset="-120"/>
              </a:rPr>
              <a:t>專任教師訂定本獎助計畫。獲獎者一次發給</a:t>
            </a:r>
            <a:r>
              <a:rPr lang="en-US" altLang="zh-TW" sz="2000" dirty="0">
                <a:solidFill>
                  <a:srgbClr val="FF0066"/>
                </a:solidFill>
                <a:latin typeface="華康正顏楷體W5" panose="03000509000000000000" pitchFamily="65" charset="-120"/>
                <a:ea typeface="華康正顏楷體W5" panose="03000509000000000000" pitchFamily="65" charset="-120"/>
              </a:rPr>
              <a:t>20</a:t>
            </a:r>
            <a:r>
              <a:rPr lang="zh-TW" altLang="en-US" sz="2000" dirty="0">
                <a:solidFill>
                  <a:srgbClr val="FF0066"/>
                </a:solidFill>
                <a:latin typeface="華康正顏楷體W5" panose="03000509000000000000" pitchFamily="65" charset="-120"/>
                <a:ea typeface="華康正顏楷體W5" panose="03000509000000000000" pitchFamily="65" charset="-120"/>
              </a:rPr>
              <a:t>萬元</a:t>
            </a:r>
            <a:r>
              <a:rPr lang="zh-TW" altLang="en-US" sz="2000" dirty="0">
                <a:latin typeface="華康正顏楷體W5" panose="03000509000000000000" pitchFamily="65" charset="-120"/>
                <a:ea typeface="華康正顏楷體W5" panose="03000509000000000000" pitchFamily="65" charset="-120"/>
              </a:rPr>
              <a:t>。</a:t>
            </a:r>
            <a:endParaRPr lang="en-US" altLang="zh-TW" sz="2000" dirty="0">
              <a:latin typeface="華康正顏楷體W5" panose="03000509000000000000" pitchFamily="65" charset="-120"/>
              <a:ea typeface="華康正顏楷體W5" panose="03000509000000000000" pitchFamily="65" charset="-120"/>
            </a:endParaRPr>
          </a:p>
          <a:p>
            <a:pPr marL="628650" indent="0" algn="just">
              <a:spcBef>
                <a:spcPts val="1000"/>
              </a:spcBef>
              <a:buClr>
                <a:srgbClr val="00B050"/>
              </a:buClr>
              <a:buNone/>
            </a:pPr>
            <a:r>
              <a:rPr lang="zh-TW" altLang="en-US" sz="2000" dirty="0">
                <a:latin typeface="華康正顏楷體W5" panose="03000509000000000000" pitchFamily="65" charset="-120"/>
                <a:ea typeface="華康正顏楷體W5" panose="03000509000000000000" pitchFamily="65" charset="-120"/>
              </a:rPr>
              <a:t>申請程序</a:t>
            </a:r>
            <a:r>
              <a:rPr lang="en-US" altLang="zh-TW" sz="2000" dirty="0">
                <a:latin typeface="華康正顏楷體W5" panose="03000509000000000000" pitchFamily="65" charset="-120"/>
                <a:ea typeface="華康正顏楷體W5" panose="03000509000000000000" pitchFamily="65" charset="-120"/>
              </a:rPr>
              <a:t>:</a:t>
            </a:r>
            <a:r>
              <a:rPr lang="zh-TW" altLang="en-US" sz="2000" dirty="0">
                <a:latin typeface="華康正顏楷體W5" panose="03000509000000000000" pitchFamily="65" charset="-120"/>
                <a:ea typeface="華康正顏楷體W5" panose="03000509000000000000" pitchFamily="65" charset="-120"/>
              </a:rPr>
              <a:t>依每年度研發處學術發展組公告時程</a:t>
            </a:r>
            <a:r>
              <a:rPr lang="zh-TW" altLang="en-US" sz="2000" dirty="0">
                <a:solidFill>
                  <a:srgbClr val="FF0000"/>
                </a:solidFill>
                <a:latin typeface="華康正顏楷體W5" panose="03000509000000000000" pitchFamily="65" charset="-120"/>
                <a:ea typeface="華康正顏楷體W5" panose="03000509000000000000" pitchFamily="65" charset="-120"/>
              </a:rPr>
              <a:t>（每年約</a:t>
            </a:r>
            <a:r>
              <a:rPr lang="en-US" altLang="zh-TW" sz="2000" dirty="0">
                <a:solidFill>
                  <a:srgbClr val="FF0000"/>
                </a:solidFill>
                <a:latin typeface="華康正顏楷體W5" panose="03000509000000000000" pitchFamily="65" charset="-120"/>
                <a:ea typeface="華康正顏楷體W5" panose="03000509000000000000" pitchFamily="65" charset="-120"/>
              </a:rPr>
              <a:t>8</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zh-TW" altLang="en-US" sz="2000" dirty="0">
                <a:latin typeface="華康正顏楷體W5" panose="03000509000000000000" pitchFamily="65" charset="-120"/>
                <a:ea typeface="華康正顏楷體W5" panose="03000509000000000000" pitchFamily="65" charset="-120"/>
              </a:rPr>
              <a:t>，由</a:t>
            </a:r>
            <a:r>
              <a:rPr lang="zh-TW" altLang="zh-TW" sz="2000" dirty="0">
                <a:latin typeface="華康正顏楷體W5" panose="03000509000000000000" pitchFamily="65" charset="-120"/>
                <a:ea typeface="華康正顏楷體W5" panose="03000509000000000000" pitchFamily="65" charset="-120"/>
              </a:rPr>
              <a:t>申請人檢附申請資料送研發處學術發展組彙整後，提送審查委員會進行評選。</a:t>
            </a:r>
          </a:p>
          <a:p>
            <a:pPr marL="628650" indent="0" algn="just">
              <a:buClr>
                <a:srgbClr val="00B050"/>
              </a:buClr>
              <a:buNone/>
            </a:pPr>
            <a:endParaRPr lang="zh-TW" altLang="en-US" sz="2400" dirty="0">
              <a:latin typeface="華康正顏楷體W5" panose="03000509000000000000" pitchFamily="65" charset="-120"/>
              <a:ea typeface="華康正顏楷體W5" panose="03000509000000000000" pitchFamily="65" charset="-120"/>
            </a:endParaRPr>
          </a:p>
          <a:p>
            <a:pPr marL="28575" indent="0" algn="just">
              <a:buClr>
                <a:srgbClr val="00B050"/>
              </a:buClr>
              <a:buNone/>
            </a:pPr>
            <a:r>
              <a:rPr lang="zh-TW" altLang="en-US" sz="2800" i="1" dirty="0">
                <a:solidFill>
                  <a:schemeClr val="accent6">
                    <a:lumMod val="75000"/>
                  </a:schemeClr>
                </a:solidFill>
                <a:latin typeface="華康正顏楷體W5" panose="03000509000000000000" pitchFamily="65" charset="-120"/>
                <a:ea typeface="華康正顏楷體W5" panose="03000509000000000000" pitchFamily="65" charset="-120"/>
              </a:rPr>
              <a:t>  </a:t>
            </a:r>
            <a:r>
              <a:rPr lang="en-US" altLang="zh-TW" sz="2800" u="sng" dirty="0">
                <a:latin typeface="華康正顏楷體W5" panose="03000509000000000000" pitchFamily="65" charset="-120"/>
                <a:ea typeface="華康正顏楷體W5" panose="03000509000000000000" pitchFamily="65" charset="-120"/>
              </a:rPr>
              <a:t>8.</a:t>
            </a:r>
            <a:r>
              <a:rPr lang="zh-TW" altLang="zh-TW" sz="2800" u="sng" dirty="0">
                <a:latin typeface="華康正顏楷體W5" panose="03000509000000000000" pitchFamily="65" charset="-120"/>
                <a:ea typeface="華康正顏楷體W5" panose="03000509000000000000" pitchFamily="65" charset="-120"/>
              </a:rPr>
              <a:t>臺綜大</a:t>
            </a:r>
            <a:r>
              <a:rPr lang="zh-TW" altLang="en-US" sz="2800" u="sng" dirty="0">
                <a:latin typeface="華康正顏楷體W5" panose="03000509000000000000" pitchFamily="65" charset="-120"/>
                <a:ea typeface="華康正顏楷體W5" panose="03000509000000000000" pitchFamily="65" charset="-120"/>
              </a:rPr>
              <a:t>系統</a:t>
            </a:r>
            <a:r>
              <a:rPr lang="zh-TW" altLang="zh-TW" sz="2800" u="sng" dirty="0">
                <a:latin typeface="華康正顏楷體W5" panose="03000509000000000000" pitchFamily="65" charset="-120"/>
                <a:ea typeface="華康正顏楷體W5" panose="03000509000000000000" pitchFamily="65" charset="-120"/>
              </a:rPr>
              <a:t>研發</a:t>
            </a:r>
            <a:r>
              <a:rPr lang="zh-TW" altLang="en-US" sz="2800" u="sng" dirty="0">
                <a:latin typeface="華康正顏楷體W5" panose="03000509000000000000" pitchFamily="65" charset="-120"/>
                <a:ea typeface="華康正顏楷體W5" panose="03000509000000000000" pitchFamily="65" charset="-120"/>
              </a:rPr>
              <a:t>工作圈</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獎</a:t>
            </a:r>
            <a:r>
              <a:rPr lang="zh-TW" altLang="zh-TW" sz="2800" u="sng" dirty="0">
                <a:solidFill>
                  <a:schemeClr val="accent3">
                    <a:lumMod val="50000"/>
                  </a:schemeClr>
                </a:solidFill>
                <a:latin typeface="華康正顏楷體W5" panose="03000509000000000000" pitchFamily="65" charset="-120"/>
                <a:ea typeface="華康正顏楷體W5" panose="03000509000000000000" pitchFamily="65" charset="-120"/>
              </a:rPr>
              <a:t>補助</a:t>
            </a:r>
            <a:r>
              <a:rPr lang="zh-TW" altLang="en-US" sz="2800" u="sng" dirty="0">
                <a:latin typeface="華康正顏楷體W5" panose="03000509000000000000" pitchFamily="65" charset="-120"/>
                <a:ea typeface="華康正顏楷體W5" panose="03000509000000000000" pitchFamily="65" charset="-120"/>
              </a:rPr>
              <a:t>措施</a:t>
            </a:r>
            <a:endParaRPr lang="en-US" altLang="zh-TW" sz="2800" u="sng" dirty="0">
              <a:latin typeface="華康正顏楷體W5" panose="03000509000000000000" pitchFamily="65" charset="-120"/>
              <a:ea typeface="華康正顏楷體W5" panose="03000509000000000000" pitchFamily="65" charset="-120"/>
            </a:endParaRPr>
          </a:p>
          <a:p>
            <a:pPr marL="28575" indent="0" algn="just">
              <a:buClr>
                <a:srgbClr val="00B050"/>
              </a:buClr>
              <a:buNone/>
            </a:pPr>
            <a:r>
              <a:rPr lang="zh-TW" altLang="en-US" sz="1800" dirty="0">
                <a:latin typeface="華康正顏楷體W5" panose="03000509000000000000" pitchFamily="65" charset="-120"/>
                <a:ea typeface="華康正顏楷體W5" panose="03000509000000000000" pitchFamily="65" charset="-120"/>
              </a:rPr>
              <a:t>    </a:t>
            </a:r>
            <a:r>
              <a:rPr lang="en-US" altLang="zh-TW" sz="2000" dirty="0">
                <a:latin typeface="華康正顏楷體W5" panose="03000509000000000000" pitchFamily="65" charset="-120"/>
                <a:ea typeface="華康正顏楷體W5" panose="03000509000000000000" pitchFamily="65" charset="-120"/>
              </a:rPr>
              <a:t>(1)</a:t>
            </a:r>
            <a:r>
              <a:rPr lang="zh-TW" altLang="zh-TW" sz="2000" dirty="0">
                <a:solidFill>
                  <a:srgbClr val="FF0066"/>
                </a:solidFill>
                <a:latin typeface="華康正顏楷體W5" panose="03000509000000000000" pitchFamily="65" charset="-120"/>
                <a:ea typeface="華康正顏楷體W5" panose="03000509000000000000" pitchFamily="65" charset="-120"/>
              </a:rPr>
              <a:t>臺綜大年輕學者創新</a:t>
            </a:r>
            <a:r>
              <a:rPr lang="zh-TW" altLang="en-US" sz="2000" dirty="0">
                <a:solidFill>
                  <a:srgbClr val="FF0066"/>
                </a:solidFill>
                <a:latin typeface="華康正顏楷體W5" panose="03000509000000000000" pitchFamily="65" charset="-120"/>
                <a:ea typeface="華康正顏楷體W5" panose="03000509000000000000" pitchFamily="65" charset="-120"/>
              </a:rPr>
              <a:t>研發成果</a:t>
            </a:r>
            <a:r>
              <a:rPr lang="zh-TW" altLang="zh-TW" sz="2000" dirty="0">
                <a:solidFill>
                  <a:srgbClr val="FF0066"/>
                </a:solidFill>
                <a:latin typeface="華康正顏楷體W5" panose="03000509000000000000" pitchFamily="65" charset="-120"/>
                <a:ea typeface="華康正顏楷體W5" panose="03000509000000000000" pitchFamily="65" charset="-120"/>
              </a:rPr>
              <a:t>選拔</a:t>
            </a:r>
            <a:r>
              <a:rPr lang="zh-TW" altLang="en-US" sz="2000" dirty="0">
                <a:latin typeface="華康正顏楷體W5" panose="03000509000000000000" pitchFamily="65" charset="-120"/>
                <a:ea typeface="華康正顏楷體W5" panose="03000509000000000000" pitchFamily="65" charset="-120"/>
              </a:rPr>
              <a:t>（每年約</a:t>
            </a:r>
            <a:r>
              <a:rPr lang="en-US" altLang="zh-TW" sz="2000" dirty="0">
                <a:solidFill>
                  <a:srgbClr val="FF0000"/>
                </a:solidFill>
                <a:latin typeface="華康正顏楷體W5" panose="03000509000000000000" pitchFamily="65" charset="-120"/>
                <a:ea typeface="華康正顏楷體W5" panose="03000509000000000000" pitchFamily="65" charset="-120"/>
              </a:rPr>
              <a:t>5</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zh-TW" altLang="en-US" sz="2000" dirty="0">
                <a:latin typeface="華康正顏楷體W5" panose="03000509000000000000" pitchFamily="65" charset="-120"/>
                <a:ea typeface="華康正顏楷體W5" panose="03000509000000000000" pitchFamily="65" charset="-120"/>
              </a:rPr>
              <a:t>公告申請）</a:t>
            </a:r>
            <a:r>
              <a:rPr lang="en-US" altLang="zh-TW" sz="2000" dirty="0">
                <a:latin typeface="華康正顏楷體W5" panose="03000509000000000000" pitchFamily="65" charset="-120"/>
                <a:ea typeface="華康正顏楷體W5" panose="03000509000000000000" pitchFamily="65" charset="-120"/>
              </a:rPr>
              <a:t>:</a:t>
            </a:r>
          </a:p>
          <a:p>
            <a:pPr marL="803275" indent="-774700" algn="just">
              <a:buClr>
                <a:srgbClr val="00B050"/>
              </a:buClr>
              <a:buNone/>
            </a:pPr>
            <a:r>
              <a:rPr lang="zh-TW" altLang="en-US" sz="2000" dirty="0">
                <a:latin typeface="華康正顏楷體W5" panose="03000509000000000000" pitchFamily="65" charset="-120"/>
                <a:ea typeface="華康正顏楷體W5" panose="03000509000000000000" pitchFamily="65" charset="-120"/>
              </a:rPr>
              <a:t>      </a:t>
            </a:r>
            <a:r>
              <a:rPr lang="zh-TW" altLang="zh-TW" sz="2000" dirty="0">
                <a:latin typeface="華康正顏楷體W5" panose="03000509000000000000" pitchFamily="65" charset="-120"/>
                <a:ea typeface="華康正顏楷體W5" panose="03000509000000000000" pitchFamily="65" charset="-120"/>
              </a:rPr>
              <a:t>為主動發掘勇於創新研究有潛力年輕學者，致力於實現夢想創新，選拔對象為臺綜大</a:t>
            </a:r>
            <a:r>
              <a:rPr lang="zh-TW" altLang="zh-TW" sz="2000" dirty="0">
                <a:solidFill>
                  <a:srgbClr val="0000FF"/>
                </a:solidFill>
                <a:latin typeface="華康正顏楷體W5" panose="03000509000000000000" pitchFamily="65" charset="-120"/>
                <a:ea typeface="華康正顏楷體W5" panose="03000509000000000000" pitchFamily="65" charset="-120"/>
              </a:rPr>
              <a:t>獲取博士學位未滿</a:t>
            </a:r>
            <a:r>
              <a:rPr lang="en-US" altLang="zh-TW" sz="2000" dirty="0">
                <a:solidFill>
                  <a:srgbClr val="0000FF"/>
                </a:solidFill>
                <a:latin typeface="華康正顏楷體W5" panose="03000509000000000000" pitchFamily="65" charset="-120"/>
                <a:ea typeface="華康正顏楷體W5" panose="03000509000000000000" pitchFamily="65" charset="-120"/>
              </a:rPr>
              <a:t>12</a:t>
            </a:r>
            <a:r>
              <a:rPr lang="zh-TW" altLang="en-US" sz="2000" dirty="0">
                <a:solidFill>
                  <a:srgbClr val="0000FF"/>
                </a:solidFill>
                <a:latin typeface="華康正顏楷體W5" panose="03000509000000000000" pitchFamily="65" charset="-120"/>
                <a:ea typeface="華康正顏楷體W5" panose="03000509000000000000" pitchFamily="65" charset="-120"/>
              </a:rPr>
              <a:t>年</a:t>
            </a:r>
            <a:r>
              <a:rPr lang="zh-TW" altLang="zh-TW" sz="2000" dirty="0">
                <a:solidFill>
                  <a:srgbClr val="0000FF"/>
                </a:solidFill>
                <a:latin typeface="華康正顏楷體W5" panose="03000509000000000000" pitchFamily="65" charset="-120"/>
                <a:ea typeface="華康正顏楷體W5" panose="03000509000000000000" pitchFamily="65" charset="-120"/>
              </a:rPr>
              <a:t>（含）之副教授以下之專任</a:t>
            </a:r>
            <a:r>
              <a:rPr lang="en-US" altLang="zh-TW" sz="2000" dirty="0">
                <a:solidFill>
                  <a:srgbClr val="0000FF"/>
                </a:solidFill>
                <a:latin typeface="華康正顏楷體W5" panose="03000509000000000000" pitchFamily="65" charset="-120"/>
                <a:ea typeface="華康正顏楷體W5" panose="03000509000000000000" pitchFamily="65" charset="-120"/>
              </a:rPr>
              <a:t>/</a:t>
            </a:r>
            <a:r>
              <a:rPr lang="zh-TW" altLang="zh-TW" sz="2000" dirty="0">
                <a:solidFill>
                  <a:srgbClr val="0000FF"/>
                </a:solidFill>
                <a:latin typeface="華康正顏楷體W5" panose="03000509000000000000" pitchFamily="65" charset="-120"/>
                <a:ea typeface="華康正顏楷體W5" panose="03000509000000000000" pitchFamily="65" charset="-120"/>
              </a:rPr>
              <a:t>專案人員</a:t>
            </a:r>
            <a:r>
              <a:rPr lang="zh-TW" altLang="zh-TW" sz="2000" dirty="0">
                <a:latin typeface="華康正顏楷體W5" panose="03000509000000000000" pitchFamily="65" charset="-120"/>
                <a:ea typeface="華康正顏楷體W5" panose="03000509000000000000" pitchFamily="65" charset="-120"/>
              </a:rPr>
              <a:t>（包含專任</a:t>
            </a:r>
            <a:r>
              <a:rPr lang="en-US" altLang="zh-TW" sz="2000" dirty="0">
                <a:latin typeface="華康正顏楷體W5" panose="03000509000000000000" pitchFamily="65" charset="-120"/>
                <a:ea typeface="華康正顏楷體W5" panose="03000509000000000000" pitchFamily="65" charset="-120"/>
              </a:rPr>
              <a:t>/</a:t>
            </a:r>
            <a:r>
              <a:rPr lang="zh-TW" altLang="zh-TW" sz="2000" dirty="0">
                <a:latin typeface="華康正顏楷體W5" panose="03000509000000000000" pitchFamily="65" charset="-120"/>
                <a:ea typeface="華康正顏楷體W5" panose="03000509000000000000" pitchFamily="65" charset="-120"/>
              </a:rPr>
              <a:t>專案副教授、專任</a:t>
            </a:r>
            <a:r>
              <a:rPr lang="en-US" altLang="zh-TW" sz="2000" dirty="0">
                <a:latin typeface="華康正顏楷體W5" panose="03000509000000000000" pitchFamily="65" charset="-120"/>
                <a:ea typeface="華康正顏楷體W5" panose="03000509000000000000" pitchFamily="65" charset="-120"/>
              </a:rPr>
              <a:t>/</a:t>
            </a:r>
            <a:r>
              <a:rPr lang="zh-TW" altLang="zh-TW" sz="2000" dirty="0">
                <a:latin typeface="華康正顏楷體W5" panose="03000509000000000000" pitchFamily="65" charset="-120"/>
                <a:ea typeface="華康正顏楷體W5" panose="03000509000000000000" pitchFamily="65" charset="-120"/>
              </a:rPr>
              <a:t>專案</a:t>
            </a:r>
            <a:r>
              <a:rPr lang="zh-TW" altLang="en-US" sz="2000" dirty="0">
                <a:latin typeface="華康正顏楷體W5" panose="03000509000000000000" pitchFamily="65" charset="-120"/>
                <a:ea typeface="華康正顏楷體W5" panose="03000509000000000000" pitchFamily="65" charset="-120"/>
              </a:rPr>
              <a:t>助理</a:t>
            </a:r>
            <a:r>
              <a:rPr lang="zh-TW" altLang="zh-TW" sz="2000" dirty="0">
                <a:latin typeface="華康正顏楷體W5" panose="03000509000000000000" pitchFamily="65" charset="-120"/>
                <a:ea typeface="華康正顏楷體W5" panose="03000509000000000000" pitchFamily="65" charset="-120"/>
              </a:rPr>
              <a:t>教授、博士後研究員）</a:t>
            </a:r>
            <a:r>
              <a:rPr lang="zh-TW" altLang="en-US" sz="2000" dirty="0">
                <a:latin typeface="華康正顏楷體W5" panose="03000509000000000000" pitchFamily="65" charset="-120"/>
                <a:ea typeface="華康正顏楷體W5" panose="03000509000000000000" pitchFamily="65" charset="-120"/>
              </a:rPr>
              <a:t>及博士級研究生。參加者可以個人身份或團隊參加。</a:t>
            </a:r>
            <a:endParaRPr lang="en-US" altLang="zh-TW" sz="2000" dirty="0">
              <a:latin typeface="華康正顏楷體W5" panose="03000509000000000000" pitchFamily="65" charset="-120"/>
              <a:ea typeface="華康正顏楷體W5" panose="03000509000000000000" pitchFamily="65" charset="-120"/>
            </a:endParaRPr>
          </a:p>
          <a:p>
            <a:pPr marL="803275" indent="-774700" algn="just">
              <a:spcBef>
                <a:spcPts val="1500"/>
              </a:spcBef>
              <a:buClr>
                <a:srgbClr val="00B050"/>
              </a:buClr>
              <a:buNone/>
            </a:pPr>
            <a:r>
              <a:rPr lang="zh-TW" altLang="en-US" sz="2000" dirty="0">
                <a:latin typeface="華康正顏楷體W5" panose="03000509000000000000" pitchFamily="65" charset="-120"/>
                <a:ea typeface="華康正顏楷體W5" panose="03000509000000000000" pitchFamily="65" charset="-120"/>
              </a:rPr>
              <a:t>      </a:t>
            </a:r>
            <a:r>
              <a:rPr lang="zh-TW" altLang="zh-TW" sz="2000" dirty="0">
                <a:latin typeface="華康正顏楷體W5" panose="03000509000000000000" pitchFamily="65" charset="-120"/>
                <a:ea typeface="華康正顏楷體W5" panose="03000509000000000000" pitchFamily="65" charset="-120"/>
              </a:rPr>
              <a:t>獲獎者依等級分為</a:t>
            </a:r>
            <a:r>
              <a:rPr lang="zh-TW" altLang="en-US" sz="2000" dirty="0">
                <a:latin typeface="華康正顏楷體W5" panose="03000509000000000000" pitchFamily="65" charset="-120"/>
                <a:ea typeface="華康正顏楷體W5" panose="03000509000000000000" pitchFamily="65" charset="-120"/>
              </a:rPr>
              <a:t>：</a:t>
            </a:r>
            <a:endParaRPr lang="en-US" altLang="zh-TW" sz="2000" dirty="0">
              <a:latin typeface="華康正顏楷體W5" panose="03000509000000000000" pitchFamily="65" charset="-120"/>
              <a:ea typeface="華康正顏楷體W5" panose="03000509000000000000" pitchFamily="65" charset="-120"/>
            </a:endParaRPr>
          </a:p>
          <a:p>
            <a:pPr marL="1114425" lvl="1" algn="just">
              <a:buClr>
                <a:srgbClr val="7030A0"/>
              </a:buClr>
              <a:buFont typeface="Wingdings" panose="05000000000000000000" pitchFamily="2" charset="2"/>
              <a:buChar char="p"/>
            </a:pPr>
            <a:r>
              <a:rPr lang="zh-TW" altLang="zh-TW" sz="2000" dirty="0">
                <a:latin typeface="華康正顏楷體W5" panose="03000509000000000000" pitchFamily="65" charset="-120"/>
                <a:ea typeface="華康正顏楷體W5" panose="03000509000000000000" pitchFamily="65" charset="-120"/>
              </a:rPr>
              <a:t>傑出獎</a:t>
            </a:r>
            <a:r>
              <a:rPr lang="zh-TW" altLang="en-US" sz="2000" dirty="0">
                <a:latin typeface="華康正顏楷體W5" panose="03000509000000000000" pitchFamily="65" charset="-120"/>
                <a:ea typeface="華康正顏楷體W5" panose="03000509000000000000" pitchFamily="65" charset="-120"/>
              </a:rPr>
              <a:t>：獎勵金新臺幣</a:t>
            </a:r>
            <a:r>
              <a:rPr lang="en-US" altLang="zh-TW" sz="2000" dirty="0">
                <a:solidFill>
                  <a:srgbClr val="FF0000"/>
                </a:solidFill>
                <a:latin typeface="華康正顏楷體W5" panose="03000509000000000000" pitchFamily="65" charset="-120"/>
                <a:ea typeface="華康正顏楷體W5" panose="03000509000000000000" pitchFamily="65" charset="-120"/>
              </a:rPr>
              <a:t>10</a:t>
            </a:r>
            <a:r>
              <a:rPr lang="zh-TW" altLang="zh-TW" sz="2000" dirty="0">
                <a:solidFill>
                  <a:srgbClr val="FF0000"/>
                </a:solidFill>
                <a:latin typeface="華康正顏楷體W5" panose="03000509000000000000" pitchFamily="65" charset="-120"/>
                <a:ea typeface="華康正顏楷體W5" panose="03000509000000000000" pitchFamily="65" charset="-120"/>
              </a:rPr>
              <a:t>萬元</a:t>
            </a:r>
            <a:endParaRPr lang="en-US" altLang="zh-TW" sz="2000" dirty="0">
              <a:solidFill>
                <a:srgbClr val="FF0000"/>
              </a:solidFill>
              <a:latin typeface="華康正顏楷體W5" panose="03000509000000000000" pitchFamily="65" charset="-120"/>
              <a:ea typeface="華康正顏楷體W5" panose="03000509000000000000" pitchFamily="65" charset="-120"/>
            </a:endParaRPr>
          </a:p>
          <a:p>
            <a:pPr marL="1114425" lvl="1" algn="just">
              <a:buClr>
                <a:srgbClr val="7030A0"/>
              </a:buClr>
              <a:buFont typeface="Wingdings" panose="05000000000000000000" pitchFamily="2" charset="2"/>
              <a:buChar char="p"/>
            </a:pPr>
            <a:r>
              <a:rPr lang="zh-TW" altLang="zh-TW" sz="2000" dirty="0">
                <a:latin typeface="華康正顏楷體W5" panose="03000509000000000000" pitchFamily="65" charset="-120"/>
                <a:ea typeface="華康正顏楷體W5" panose="03000509000000000000" pitchFamily="65" charset="-120"/>
              </a:rPr>
              <a:t>優等獎</a:t>
            </a:r>
            <a:r>
              <a:rPr lang="zh-TW" altLang="en-US" sz="2000" dirty="0">
                <a:latin typeface="華康正顏楷體W5" panose="03000509000000000000" pitchFamily="65" charset="-120"/>
                <a:ea typeface="華康正顏楷體W5" panose="03000509000000000000" pitchFamily="65" charset="-120"/>
              </a:rPr>
              <a:t>：獎勵金新臺幣</a:t>
            </a:r>
            <a:r>
              <a:rPr lang="en-US" altLang="zh-TW" sz="2000" dirty="0">
                <a:solidFill>
                  <a:srgbClr val="FF0000"/>
                </a:solidFill>
                <a:latin typeface="華康正顏楷體W5" panose="03000509000000000000" pitchFamily="65" charset="-120"/>
                <a:ea typeface="華康正顏楷體W5" panose="03000509000000000000" pitchFamily="65" charset="-120"/>
              </a:rPr>
              <a:t>6</a:t>
            </a:r>
            <a:r>
              <a:rPr lang="zh-TW" altLang="zh-TW" sz="2000" dirty="0">
                <a:solidFill>
                  <a:srgbClr val="FF0000"/>
                </a:solidFill>
                <a:latin typeface="華康正顏楷體W5" panose="03000509000000000000" pitchFamily="65" charset="-120"/>
                <a:ea typeface="華康正顏楷體W5" panose="03000509000000000000" pitchFamily="65" charset="-120"/>
              </a:rPr>
              <a:t>萬元</a:t>
            </a:r>
            <a:endParaRPr lang="en-US" altLang="zh-TW" sz="2000" dirty="0">
              <a:solidFill>
                <a:srgbClr val="FF0000"/>
              </a:solidFill>
              <a:latin typeface="華康正顏楷體W5" panose="03000509000000000000" pitchFamily="65" charset="-120"/>
              <a:ea typeface="華康正顏楷體W5" panose="03000509000000000000" pitchFamily="65" charset="-120"/>
            </a:endParaRPr>
          </a:p>
          <a:p>
            <a:pPr marL="1114425" lvl="1" algn="just">
              <a:buClr>
                <a:srgbClr val="7030A0"/>
              </a:buClr>
              <a:buFont typeface="Wingdings" panose="05000000000000000000" pitchFamily="2" charset="2"/>
              <a:buChar char="p"/>
            </a:pPr>
            <a:r>
              <a:rPr lang="zh-TW" altLang="zh-TW" sz="2000" dirty="0">
                <a:latin typeface="華康正顏楷體W5" panose="03000509000000000000" pitchFamily="65" charset="-120"/>
                <a:ea typeface="華康正顏楷體W5" panose="03000509000000000000" pitchFamily="65" charset="-120"/>
              </a:rPr>
              <a:t>佳作</a:t>
            </a:r>
            <a:r>
              <a:rPr lang="zh-TW" altLang="en-US" sz="2000" dirty="0">
                <a:latin typeface="華康正顏楷體W5" panose="03000509000000000000" pitchFamily="65" charset="-120"/>
                <a:ea typeface="華康正顏楷體W5" panose="03000509000000000000" pitchFamily="65" charset="-120"/>
              </a:rPr>
              <a:t>獎：獎勵金新臺幣</a:t>
            </a:r>
            <a:r>
              <a:rPr lang="en-US" altLang="zh-TW" sz="2000" dirty="0">
                <a:solidFill>
                  <a:srgbClr val="FF0000"/>
                </a:solidFill>
                <a:latin typeface="華康正顏楷體W5" panose="03000509000000000000" pitchFamily="65" charset="-120"/>
                <a:ea typeface="華康正顏楷體W5" panose="03000509000000000000" pitchFamily="65" charset="-120"/>
              </a:rPr>
              <a:t>3</a:t>
            </a:r>
            <a:r>
              <a:rPr lang="zh-TW" altLang="zh-TW" sz="2000" dirty="0">
                <a:solidFill>
                  <a:srgbClr val="FF0000"/>
                </a:solidFill>
                <a:latin typeface="華康正顏楷體W5" panose="03000509000000000000" pitchFamily="65" charset="-120"/>
                <a:ea typeface="華康正顏楷體W5" panose="03000509000000000000" pitchFamily="65" charset="-120"/>
              </a:rPr>
              <a:t>萬元</a:t>
            </a:r>
            <a:endParaRPr lang="en-US" altLang="zh-TW" sz="2000" dirty="0">
              <a:latin typeface="華康正顏楷體W5" panose="03000509000000000000" pitchFamily="65" charset="-120"/>
              <a:ea typeface="華康正顏楷體W5" panose="03000509000000000000" pitchFamily="65" charset="-120"/>
            </a:endParaRPr>
          </a:p>
          <a:p>
            <a:pPr marL="371475" indent="0" algn="just">
              <a:buClr>
                <a:srgbClr val="00B050"/>
              </a:buClr>
              <a:buNone/>
            </a:pPr>
            <a:endParaRPr lang="zh-TW" altLang="en-US" sz="1800" b="0" dirty="0">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endParaRPr>
          </a:p>
        </p:txBody>
      </p:sp>
      <p:sp>
        <p:nvSpPr>
          <p:cNvPr id="3" name="矩形 2"/>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矩形 5"/>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06</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995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57860" y="960213"/>
            <a:ext cx="11359819" cy="5693866"/>
          </a:xfrm>
          <a:prstGeom prst="rect">
            <a:avLst/>
          </a:prstGeom>
          <a:noFill/>
        </p:spPr>
        <p:txBody>
          <a:bodyPr wrap="square" rtlCol="0">
            <a:spAutoFit/>
          </a:bodyPr>
          <a:lstStyle/>
          <a:p>
            <a:pPr marL="371475" algn="just">
              <a:buClr>
                <a:srgbClr val="00B050"/>
              </a:buClr>
            </a:pPr>
            <a:r>
              <a:rPr lang="en-US" altLang="zh-TW" sz="2800" u="sng" dirty="0">
                <a:latin typeface="華康正顏楷體W5" panose="03000509000000000000" pitchFamily="65" charset="-120"/>
                <a:ea typeface="華康正顏楷體W5" panose="03000509000000000000" pitchFamily="65" charset="-120"/>
              </a:rPr>
              <a:t>8.</a:t>
            </a:r>
            <a:r>
              <a:rPr lang="zh-TW" altLang="zh-TW" sz="2800" u="sng" dirty="0">
                <a:latin typeface="華康正顏楷體W5" panose="03000509000000000000" pitchFamily="65" charset="-120"/>
                <a:ea typeface="華康正顏楷體W5" panose="03000509000000000000" pitchFamily="65" charset="-120"/>
              </a:rPr>
              <a:t>臺綜大</a:t>
            </a:r>
            <a:r>
              <a:rPr lang="zh-TW" altLang="en-US" sz="2800" u="sng" dirty="0">
                <a:latin typeface="華康正顏楷體W5" panose="03000509000000000000" pitchFamily="65" charset="-120"/>
                <a:ea typeface="華康正顏楷體W5" panose="03000509000000000000" pitchFamily="65" charset="-120"/>
              </a:rPr>
              <a:t>系統</a:t>
            </a:r>
            <a:r>
              <a:rPr lang="zh-TW" altLang="zh-TW" sz="2800" u="sng" dirty="0">
                <a:latin typeface="華康正顏楷體W5" panose="03000509000000000000" pitchFamily="65" charset="-120"/>
                <a:ea typeface="華康正顏楷體W5" panose="03000509000000000000" pitchFamily="65" charset="-120"/>
              </a:rPr>
              <a:t>研發</a:t>
            </a:r>
            <a:r>
              <a:rPr lang="zh-TW" altLang="en-US" sz="2800" u="sng" dirty="0">
                <a:latin typeface="華康正顏楷體W5" panose="03000509000000000000" pitchFamily="65" charset="-120"/>
                <a:ea typeface="華康正顏楷體W5" panose="03000509000000000000" pitchFamily="65" charset="-120"/>
              </a:rPr>
              <a:t>工作圈獎</a:t>
            </a:r>
            <a:r>
              <a:rPr lang="zh-TW" altLang="zh-TW" sz="2800" u="sng" dirty="0">
                <a:latin typeface="華康正顏楷體W5" panose="03000509000000000000" pitchFamily="65" charset="-120"/>
                <a:ea typeface="華康正顏楷體W5" panose="03000509000000000000" pitchFamily="65" charset="-120"/>
              </a:rPr>
              <a:t>補助</a:t>
            </a:r>
            <a:r>
              <a:rPr lang="zh-TW" altLang="en-US" sz="2800" u="sng" dirty="0">
                <a:latin typeface="華康正顏楷體W5" panose="03000509000000000000" pitchFamily="65" charset="-120"/>
                <a:ea typeface="華康正顏楷體W5" panose="03000509000000000000" pitchFamily="65" charset="-120"/>
              </a:rPr>
              <a:t>措施</a:t>
            </a:r>
            <a:r>
              <a:rPr lang="en-US" altLang="zh-TW" sz="2800" u="sng" dirty="0">
                <a:latin typeface="華康正顏楷體W5" panose="03000509000000000000" pitchFamily="65" charset="-120"/>
                <a:ea typeface="華康正顏楷體W5" panose="03000509000000000000" pitchFamily="65" charset="-120"/>
              </a:rPr>
              <a:t>(</a:t>
            </a:r>
            <a:r>
              <a:rPr lang="zh-TW" altLang="en-US" sz="2800" u="sng" dirty="0">
                <a:latin typeface="華康正顏楷體W5" panose="03000509000000000000" pitchFamily="65" charset="-120"/>
                <a:ea typeface="華康正顏楷體W5" panose="03000509000000000000" pitchFamily="65" charset="-120"/>
              </a:rPr>
              <a:t>續</a:t>
            </a:r>
            <a:r>
              <a:rPr lang="en-US" altLang="zh-TW" sz="2800" u="sng" dirty="0">
                <a:latin typeface="華康正顏楷體W5" panose="03000509000000000000" pitchFamily="65" charset="-120"/>
                <a:ea typeface="華康正顏楷體W5" panose="03000509000000000000" pitchFamily="65" charset="-120"/>
              </a:rPr>
              <a:t>)</a:t>
            </a:r>
          </a:p>
          <a:p>
            <a:pPr marL="371475" algn="just">
              <a:buClr>
                <a:srgbClr val="00B050"/>
              </a:buClr>
            </a:pPr>
            <a:r>
              <a:rPr lang="en-US" altLang="zh-TW" sz="2200" dirty="0">
                <a:solidFill>
                  <a:prstClr val="black"/>
                </a:solidFill>
                <a:latin typeface="華康正顏楷體W5" panose="03000509000000000000" pitchFamily="65" charset="-120"/>
                <a:ea typeface="華康正顏楷體W5" panose="03000509000000000000" pitchFamily="65" charset="-120"/>
              </a:rPr>
              <a:t>(2)</a:t>
            </a:r>
            <a:r>
              <a:rPr lang="zh-TW" altLang="zh-TW" sz="2200" dirty="0">
                <a:solidFill>
                  <a:srgbClr val="FF0066"/>
                </a:solidFill>
                <a:latin typeface="華康正顏楷體W5" panose="03000509000000000000" pitchFamily="65" charset="-120"/>
                <a:ea typeface="華康正顏楷體W5" panose="03000509000000000000" pitchFamily="65" charset="-120"/>
              </a:rPr>
              <a:t>臺綜大獎勵跨校短期研究</a:t>
            </a:r>
            <a:r>
              <a:rPr lang="zh-TW" altLang="en-US" sz="2200" dirty="0">
                <a:solidFill>
                  <a:schemeClr val="tx1"/>
                </a:solidFill>
                <a:latin typeface="華康正顏楷體W5" panose="03000509000000000000" pitchFamily="65" charset="-120"/>
                <a:ea typeface="華康正顏楷體W5" panose="03000509000000000000" pitchFamily="65" charset="-120"/>
              </a:rPr>
              <a:t>（每年約</a:t>
            </a:r>
            <a:r>
              <a:rPr lang="en-US" altLang="zh-TW" sz="2200" dirty="0">
                <a:solidFill>
                  <a:schemeClr val="tx1"/>
                </a:solidFill>
                <a:latin typeface="華康正顏楷體W5" panose="03000509000000000000" pitchFamily="65" charset="-120"/>
                <a:ea typeface="華康正顏楷體W5" panose="03000509000000000000" pitchFamily="65" charset="-120"/>
              </a:rPr>
              <a:t>4-5</a:t>
            </a:r>
            <a:r>
              <a:rPr lang="zh-TW" altLang="en-US" sz="2200" dirty="0">
                <a:solidFill>
                  <a:schemeClr val="tx1"/>
                </a:solidFill>
                <a:latin typeface="華康正顏楷體W5" panose="03000509000000000000" pitchFamily="65" charset="-120"/>
                <a:ea typeface="華康正顏楷體W5" panose="03000509000000000000" pitchFamily="65" charset="-120"/>
              </a:rPr>
              <a:t>月公告申請） </a:t>
            </a:r>
            <a:r>
              <a:rPr lang="en-US" altLang="zh-TW" sz="2200" dirty="0">
                <a:solidFill>
                  <a:prstClr val="black"/>
                </a:solidFill>
                <a:latin typeface="華康正顏楷體W5" panose="03000509000000000000" pitchFamily="65" charset="-120"/>
                <a:ea typeface="華康正顏楷體W5" panose="03000509000000000000" pitchFamily="65" charset="-120"/>
              </a:rPr>
              <a:t>:</a:t>
            </a:r>
          </a:p>
          <a:p>
            <a:pPr marL="803275" lvl="0" algn="just">
              <a:buClr>
                <a:srgbClr val="00B050"/>
              </a:buClr>
            </a:pPr>
            <a:r>
              <a:rPr lang="zh-TW" altLang="zh-TW" sz="2200" dirty="0">
                <a:solidFill>
                  <a:prstClr val="black"/>
                </a:solidFill>
                <a:latin typeface="華康正顏楷體W5" panose="03000509000000000000" pitchFamily="65" charset="-120"/>
                <a:ea typeface="華康正顏楷體W5" panose="03000509000000000000" pitchFamily="65" charset="-120"/>
              </a:rPr>
              <a:t>為加強系統內跨校跨領域之學術交流，協助各校共同發展基礎科技之研發，獎勵臺綜大系統跨校從事短期訪問或參與研究工作。獎勵對象資格須符合其中之一</a:t>
            </a:r>
            <a:r>
              <a:rPr lang="en-US" altLang="zh-TW" sz="2200" dirty="0">
                <a:solidFill>
                  <a:prstClr val="black"/>
                </a:solidFill>
                <a:latin typeface="華康正顏楷體W5" panose="03000509000000000000" pitchFamily="65" charset="-120"/>
                <a:ea typeface="華康正顏楷體W5" panose="03000509000000000000" pitchFamily="65" charset="-120"/>
              </a:rPr>
              <a:t>:</a:t>
            </a:r>
            <a:r>
              <a:rPr lang="zh-TW" altLang="zh-TW" sz="2200" dirty="0">
                <a:solidFill>
                  <a:srgbClr val="0000FF"/>
                </a:solidFill>
                <a:latin typeface="華康正顏楷體W5" panose="03000509000000000000" pitchFamily="65" charset="-120"/>
                <a:ea typeface="華康正顏楷體W5" panose="03000509000000000000" pitchFamily="65" charset="-120"/>
              </a:rPr>
              <a:t>專任助理教授級以上任職二年以上者</a:t>
            </a:r>
            <a:r>
              <a:rPr lang="zh-TW" altLang="zh-TW" sz="2200" dirty="0">
                <a:solidFill>
                  <a:prstClr val="black"/>
                </a:solidFill>
                <a:latin typeface="華康正顏楷體W5" panose="03000509000000000000" pitchFamily="65" charset="-120"/>
                <a:ea typeface="華康正顏楷體W5" panose="03000509000000000000" pitchFamily="65" charset="-120"/>
              </a:rPr>
              <a:t>；</a:t>
            </a:r>
            <a:r>
              <a:rPr lang="zh-TW" altLang="zh-TW" sz="2200" dirty="0">
                <a:latin typeface="華康正顏楷體W5" panose="03000509000000000000" pitchFamily="65" charset="-120"/>
                <a:ea typeface="華康正顏楷體W5" panose="03000509000000000000" pitchFamily="65" charset="-120"/>
              </a:rPr>
              <a:t>專任副研究員</a:t>
            </a:r>
            <a:r>
              <a:rPr lang="en-US" altLang="zh-TW" sz="2200" dirty="0">
                <a:latin typeface="華康正顏楷體W5" panose="03000509000000000000" pitchFamily="65" charset="-120"/>
                <a:ea typeface="華康正顏楷體W5" panose="03000509000000000000" pitchFamily="65" charset="-120"/>
              </a:rPr>
              <a:t>(</a:t>
            </a:r>
            <a:r>
              <a:rPr lang="zh-TW" altLang="zh-TW" sz="2200" dirty="0">
                <a:latin typeface="華康正顏楷體W5" panose="03000509000000000000" pitchFamily="65" charset="-120"/>
                <a:ea typeface="華康正顏楷體W5" panose="03000509000000000000" pitchFamily="65" charset="-120"/>
              </a:rPr>
              <a:t>或相當職務</a:t>
            </a:r>
            <a:r>
              <a:rPr lang="en-US" altLang="zh-TW" sz="2200" dirty="0">
                <a:latin typeface="華康正顏楷體W5" panose="03000509000000000000" pitchFamily="65" charset="-120"/>
                <a:ea typeface="華康正顏楷體W5" panose="03000509000000000000" pitchFamily="65" charset="-120"/>
              </a:rPr>
              <a:t>)</a:t>
            </a:r>
            <a:r>
              <a:rPr lang="zh-TW" altLang="zh-TW" sz="2200" dirty="0">
                <a:latin typeface="華康正顏楷體W5" panose="03000509000000000000" pitchFamily="65" charset="-120"/>
                <a:ea typeface="華康正顏楷體W5" panose="03000509000000000000" pitchFamily="65" charset="-120"/>
              </a:rPr>
              <a:t>以上人員；主治醫師從事研究工作二年以上者</a:t>
            </a:r>
            <a:r>
              <a:rPr lang="zh-TW" altLang="zh-TW" sz="2200" dirty="0">
                <a:solidFill>
                  <a:prstClr val="black"/>
                </a:solidFill>
                <a:latin typeface="華康正顏楷體W5" panose="03000509000000000000" pitchFamily="65" charset="-120"/>
                <a:ea typeface="華康正顏楷體W5" panose="03000509000000000000" pitchFamily="65" charset="-120"/>
              </a:rPr>
              <a:t>。</a:t>
            </a:r>
            <a:endParaRPr lang="en-US" altLang="zh-TW" sz="2200" dirty="0">
              <a:solidFill>
                <a:prstClr val="black"/>
              </a:solidFill>
              <a:latin typeface="華康正顏楷體W5" panose="03000509000000000000" pitchFamily="65" charset="-120"/>
              <a:ea typeface="華康正顏楷體W5" panose="03000509000000000000" pitchFamily="65" charset="-120"/>
            </a:endParaRPr>
          </a:p>
          <a:p>
            <a:pPr marL="371475" lvl="0" algn="just">
              <a:buClr>
                <a:srgbClr val="00B050"/>
              </a:buClr>
            </a:pPr>
            <a:endParaRPr lang="en-US" altLang="zh-TW" sz="2200" dirty="0">
              <a:solidFill>
                <a:prstClr val="black"/>
              </a:solidFill>
              <a:latin typeface="華康正顏楷體W5" panose="03000509000000000000" pitchFamily="65" charset="-120"/>
              <a:ea typeface="華康正顏楷體W5" panose="03000509000000000000" pitchFamily="65" charset="-120"/>
            </a:endParaRPr>
          </a:p>
          <a:p>
            <a:pPr marL="803275" algn="just">
              <a:buClr>
                <a:srgbClr val="00B050"/>
              </a:buClr>
            </a:pPr>
            <a:r>
              <a:rPr lang="zh-TW" altLang="zh-TW" sz="2200" dirty="0">
                <a:latin typeface="華康正顏楷體W5" panose="03000509000000000000" pitchFamily="65" charset="-120"/>
                <a:ea typeface="華康正顏楷體W5" panose="03000509000000000000" pitchFamily="65" charset="-120"/>
              </a:rPr>
              <a:t>訪問期限</a:t>
            </a:r>
            <a:r>
              <a:rPr lang="en-US" altLang="zh-TW" sz="2200" dirty="0">
                <a:latin typeface="華康正顏楷體W5" panose="03000509000000000000" pitchFamily="65" charset="-120"/>
                <a:ea typeface="華康正顏楷體W5" panose="03000509000000000000" pitchFamily="65" charset="-120"/>
              </a:rPr>
              <a:t>2</a:t>
            </a:r>
            <a:r>
              <a:rPr lang="zh-TW" altLang="en-US" sz="2200" dirty="0">
                <a:latin typeface="華康正顏楷體W5" panose="03000509000000000000" pitchFamily="65" charset="-120"/>
                <a:ea typeface="華康正顏楷體W5" panose="03000509000000000000" pitchFamily="65" charset="-120"/>
              </a:rPr>
              <a:t>～</a:t>
            </a:r>
            <a:r>
              <a:rPr lang="en-US" altLang="zh-TW" sz="2200" dirty="0">
                <a:latin typeface="華康正顏楷體W5" panose="03000509000000000000" pitchFamily="65" charset="-120"/>
                <a:ea typeface="華康正顏楷體W5" panose="03000509000000000000" pitchFamily="65" charset="-120"/>
              </a:rPr>
              <a:t>6</a:t>
            </a:r>
            <a:r>
              <a:rPr lang="zh-TW" altLang="zh-TW" sz="2200" dirty="0">
                <a:latin typeface="華康正顏楷體W5" panose="03000509000000000000" pitchFamily="65" charset="-120"/>
                <a:ea typeface="華康正顏楷體W5" panose="03000509000000000000" pitchFamily="65" charset="-120"/>
              </a:rPr>
              <a:t>個月，須</a:t>
            </a:r>
            <a:r>
              <a:rPr lang="zh-TW" altLang="en-US" sz="2200" dirty="0">
                <a:latin typeface="華康正顏楷體W5" panose="03000509000000000000" pitchFamily="65" charset="-120"/>
                <a:ea typeface="華康正顏楷體W5" panose="03000509000000000000" pitchFamily="65" charset="-120"/>
              </a:rPr>
              <a:t>經所屬系所或研究中心及拜訪單位</a:t>
            </a:r>
            <a:r>
              <a:rPr lang="zh-TW" altLang="zh-TW" sz="2200" dirty="0">
                <a:latin typeface="華康正顏楷體W5" panose="03000509000000000000" pitchFamily="65" charset="-120"/>
                <a:ea typeface="華康正顏楷體W5" panose="03000509000000000000" pitchFamily="65" charset="-120"/>
              </a:rPr>
              <a:t>同意，利用休假研究或公假期間進行。訪問研究補助經費</a:t>
            </a:r>
            <a:r>
              <a:rPr lang="zh-TW" altLang="zh-TW" sz="2200" dirty="0">
                <a:solidFill>
                  <a:srgbClr val="FF0000"/>
                </a:solidFill>
                <a:latin typeface="華康正顏楷體W5" panose="03000509000000000000" pitchFamily="65" charset="-120"/>
                <a:ea typeface="華康正顏楷體W5" panose="03000509000000000000" pitchFamily="65" charset="-120"/>
              </a:rPr>
              <a:t>每月支付申請人獎勵金</a:t>
            </a:r>
            <a:r>
              <a:rPr lang="zh-TW" altLang="zh-TW" sz="2200" dirty="0">
                <a:latin typeface="華康正顏楷體W5" panose="03000509000000000000" pitchFamily="65" charset="-120"/>
                <a:ea typeface="華康正顏楷體W5" panose="03000509000000000000" pitchFamily="65" charset="-120"/>
              </a:rPr>
              <a:t>最高新臺幣</a:t>
            </a:r>
            <a:r>
              <a:rPr lang="zh-TW" altLang="zh-TW" sz="2200" dirty="0">
                <a:solidFill>
                  <a:srgbClr val="FF0000"/>
                </a:solidFill>
                <a:latin typeface="華康正顏楷體W5" panose="03000509000000000000" pitchFamily="65" charset="-120"/>
                <a:ea typeface="華康正顏楷體W5" panose="03000509000000000000" pitchFamily="65" charset="-120"/>
              </a:rPr>
              <a:t>三萬元</a:t>
            </a:r>
            <a:r>
              <a:rPr lang="zh-TW" altLang="zh-TW" sz="2200" dirty="0">
                <a:latin typeface="華康正顏楷體W5" panose="03000509000000000000" pitchFamily="65" charset="-120"/>
                <a:ea typeface="華康正顏楷體W5" panose="03000509000000000000" pitchFamily="65" charset="-120"/>
              </a:rPr>
              <a:t>整，研究所需材料費</a:t>
            </a:r>
            <a:r>
              <a:rPr lang="zh-TW" altLang="en-US" sz="2200" dirty="0">
                <a:latin typeface="華康正顏楷體W5" panose="03000509000000000000" pitchFamily="65" charset="-120"/>
                <a:ea typeface="華康正顏楷體W5" panose="03000509000000000000" pitchFamily="65" charset="-120"/>
              </a:rPr>
              <a:t>、資料蒐集費</a:t>
            </a:r>
            <a:r>
              <a:rPr lang="zh-TW" altLang="zh-TW" sz="2200" dirty="0">
                <a:latin typeface="華康正顏楷體W5" panose="03000509000000000000" pitchFamily="65" charset="-120"/>
                <a:ea typeface="華康正顏楷體W5" panose="03000509000000000000" pitchFamily="65" charset="-120"/>
              </a:rPr>
              <a:t>等每月最高補助拜訪單位新台幣二萬元整。</a:t>
            </a:r>
            <a:r>
              <a:rPr lang="zh-TW" altLang="zh-TW" sz="2200" dirty="0">
                <a:solidFill>
                  <a:srgbClr val="FF0000"/>
                </a:solidFill>
                <a:latin typeface="華康正顏楷體W5" panose="03000509000000000000" pitchFamily="65" charset="-120"/>
                <a:ea typeface="華康正顏楷體W5" panose="03000509000000000000" pitchFamily="65" charset="-120"/>
              </a:rPr>
              <a:t>各校至多推薦</a:t>
            </a:r>
            <a:r>
              <a:rPr lang="en-US" altLang="zh-TW" sz="2200" dirty="0">
                <a:solidFill>
                  <a:srgbClr val="FF0000"/>
                </a:solidFill>
                <a:latin typeface="華康正顏楷體W5" panose="03000509000000000000" pitchFamily="65" charset="-120"/>
                <a:ea typeface="華康正顏楷體W5" panose="03000509000000000000" pitchFamily="65" charset="-120"/>
              </a:rPr>
              <a:t>3</a:t>
            </a:r>
            <a:r>
              <a:rPr lang="zh-TW" altLang="zh-TW" sz="2200" dirty="0">
                <a:solidFill>
                  <a:srgbClr val="FF0000"/>
                </a:solidFill>
                <a:latin typeface="華康正顏楷體W5" panose="03000509000000000000" pitchFamily="65" charset="-120"/>
                <a:ea typeface="華康正顏楷體W5" panose="03000509000000000000" pitchFamily="65" charset="-120"/>
              </a:rPr>
              <a:t>名</a:t>
            </a:r>
            <a:r>
              <a:rPr lang="zh-TW" altLang="zh-TW" sz="2200" dirty="0">
                <a:solidFill>
                  <a:schemeClr val="tx1"/>
                </a:solidFill>
                <a:latin typeface="華康正顏楷體W5" panose="03000509000000000000" pitchFamily="65" charset="-120"/>
                <a:ea typeface="華康正顏楷體W5" panose="03000509000000000000" pitchFamily="65" charset="-120"/>
              </a:rPr>
              <a:t>。</a:t>
            </a:r>
            <a:endParaRPr lang="en-US" altLang="zh-TW" sz="1800" dirty="0">
              <a:solidFill>
                <a:schemeClr val="tx1"/>
              </a:solidFill>
              <a:latin typeface="華康正顏楷體W5" panose="03000509000000000000" pitchFamily="65" charset="-120"/>
              <a:ea typeface="華康正顏楷體W5" panose="03000509000000000000" pitchFamily="65" charset="-120"/>
            </a:endParaRPr>
          </a:p>
          <a:p>
            <a:pPr marL="371475" algn="just">
              <a:buClr>
                <a:srgbClr val="00B050"/>
              </a:buClr>
            </a:pPr>
            <a:endParaRPr lang="en-US" altLang="zh-TW" sz="1800" dirty="0">
              <a:solidFill>
                <a:schemeClr val="tx1"/>
              </a:solidFill>
              <a:latin typeface="華康正顏楷體W5" panose="03000509000000000000" pitchFamily="65" charset="-120"/>
              <a:ea typeface="華康正顏楷體W5" panose="03000509000000000000" pitchFamily="65" charset="-120"/>
            </a:endParaRPr>
          </a:p>
          <a:p>
            <a:pPr marL="371475" lvl="0" algn="just">
              <a:buClr>
                <a:srgbClr val="00B050"/>
              </a:buClr>
            </a:pPr>
            <a:r>
              <a:rPr lang="en-US" altLang="zh-TW" sz="2200" dirty="0">
                <a:solidFill>
                  <a:schemeClr val="tx1"/>
                </a:solidFill>
                <a:latin typeface="華康正顏楷體W5" panose="03000509000000000000" pitchFamily="65" charset="-120"/>
                <a:ea typeface="華康正顏楷體W5" panose="03000509000000000000" pitchFamily="65" charset="-120"/>
              </a:rPr>
              <a:t>(3)</a:t>
            </a:r>
            <a:r>
              <a:rPr lang="zh-TW" altLang="zh-TW" sz="2200" dirty="0">
                <a:solidFill>
                  <a:srgbClr val="FF0066"/>
                </a:solidFill>
                <a:latin typeface="華康正顏楷體W5" panose="03000509000000000000" pitchFamily="65" charset="-120"/>
                <a:ea typeface="華康正顏楷體W5" panose="03000509000000000000" pitchFamily="65" charset="-120"/>
              </a:rPr>
              <a:t>臺綜大</a:t>
            </a:r>
            <a:r>
              <a:rPr lang="zh-TW" altLang="en-US" sz="2200" dirty="0">
                <a:solidFill>
                  <a:srgbClr val="FF0066"/>
                </a:solidFill>
                <a:latin typeface="華康正顏楷體W5" panose="03000509000000000000" pitchFamily="65" charset="-120"/>
                <a:ea typeface="華康正顏楷體W5" panose="03000509000000000000" pitchFamily="65" charset="-120"/>
              </a:rPr>
              <a:t>優秀年輕學者策勵營</a:t>
            </a:r>
            <a:r>
              <a:rPr lang="zh-TW" altLang="en-US" sz="2200" dirty="0">
                <a:solidFill>
                  <a:schemeClr val="tx1"/>
                </a:solidFill>
                <a:latin typeface="華康正顏楷體W5" panose="03000509000000000000" pitchFamily="65" charset="-120"/>
                <a:ea typeface="華康正顏楷體W5" panose="03000509000000000000" pitchFamily="65" charset="-120"/>
              </a:rPr>
              <a:t>（每年視臺綜大系統公告期限通知各單位） </a:t>
            </a:r>
            <a:r>
              <a:rPr lang="en-US" altLang="zh-TW" sz="2200" dirty="0">
                <a:solidFill>
                  <a:schemeClr val="tx1"/>
                </a:solidFill>
                <a:latin typeface="華康正顏楷體W5" panose="03000509000000000000" pitchFamily="65" charset="-120"/>
                <a:ea typeface="華康正顏楷體W5" panose="03000509000000000000" pitchFamily="65" charset="-120"/>
              </a:rPr>
              <a:t>:</a:t>
            </a:r>
          </a:p>
          <a:p>
            <a:pPr marL="808038">
              <a:spcBef>
                <a:spcPts val="600"/>
              </a:spcBef>
            </a:pPr>
            <a:r>
              <a:rPr lang="zh-TW" altLang="zh-TW" sz="2200" dirty="0">
                <a:latin typeface="華康正顏楷體W5" panose="03000509000000000000" pitchFamily="65" charset="-120"/>
                <a:ea typeface="華康正顏楷體W5" panose="03000509000000000000" pitchFamily="65" charset="-120"/>
              </a:rPr>
              <a:t>為使優秀傑出</a:t>
            </a:r>
            <a:r>
              <a:rPr lang="zh-TW" altLang="zh-TW" sz="2200" dirty="0">
                <a:solidFill>
                  <a:prstClr val="black"/>
                </a:solidFill>
                <a:latin typeface="華康正顏楷體W5" panose="03000509000000000000" pitchFamily="65" charset="-120"/>
                <a:ea typeface="華康正顏楷體W5" panose="03000509000000000000" pitchFamily="65" charset="-120"/>
              </a:rPr>
              <a:t>學者</a:t>
            </a:r>
            <a:r>
              <a:rPr lang="zh-TW" altLang="zh-TW" sz="2200" dirty="0">
                <a:latin typeface="華康正顏楷體W5" panose="03000509000000000000" pitchFamily="65" charset="-120"/>
                <a:ea typeface="華康正顏楷體W5" panose="03000509000000000000" pitchFamily="65" charset="-120"/>
              </a:rPr>
              <a:t>與年輕教師聚集分享，達到經驗傳承之目標；提供機會讓四校年輕學者進行橫向溝通，進而促成跨校、跨領域合作。</a:t>
            </a:r>
            <a:endParaRPr lang="en-US" altLang="zh-TW" sz="2200" dirty="0">
              <a:latin typeface="華康正顏楷體W5" panose="03000509000000000000" pitchFamily="65" charset="-120"/>
              <a:ea typeface="華康正顏楷體W5" panose="03000509000000000000" pitchFamily="65" charset="-120"/>
            </a:endParaRPr>
          </a:p>
          <a:p>
            <a:pPr marL="808038">
              <a:spcBef>
                <a:spcPts val="600"/>
              </a:spcBef>
            </a:pPr>
            <a:r>
              <a:rPr lang="zh-TW" altLang="zh-TW" sz="2200" dirty="0">
                <a:latin typeface="華康正顏楷體W5" panose="03000509000000000000" pitchFamily="65" charset="-120"/>
                <a:ea typeface="華康正顏楷體W5" panose="03000509000000000000" pitchFamily="65" charset="-120"/>
              </a:rPr>
              <a:t>每年舉辦乙次，舉辦傑出學者專題演講，年輕教師分組暨交誼活動。</a:t>
            </a:r>
            <a:r>
              <a:rPr lang="zh-TW" altLang="zh-TW" sz="2200" dirty="0">
                <a:solidFill>
                  <a:srgbClr val="FF0000"/>
                </a:solidFill>
                <a:latin typeface="華康正顏楷體W5" panose="03000509000000000000" pitchFamily="65" charset="-120"/>
                <a:ea typeface="華康正顏楷體W5" panose="03000509000000000000" pitchFamily="65" charset="-120"/>
              </a:rPr>
              <a:t>各校推薦</a:t>
            </a:r>
            <a:r>
              <a:rPr lang="en-US" altLang="zh-TW" sz="2200" dirty="0">
                <a:solidFill>
                  <a:srgbClr val="FF0000"/>
                </a:solidFill>
                <a:latin typeface="華康正顏楷體W5" panose="03000509000000000000" pitchFamily="65" charset="-120"/>
                <a:ea typeface="華康正顏楷體W5" panose="03000509000000000000" pitchFamily="65" charset="-120"/>
              </a:rPr>
              <a:t>10</a:t>
            </a:r>
            <a:r>
              <a:rPr lang="zh-TW" altLang="zh-TW" sz="2200" dirty="0">
                <a:solidFill>
                  <a:srgbClr val="FF0000"/>
                </a:solidFill>
                <a:latin typeface="華康正顏楷體W5" panose="03000509000000000000" pitchFamily="65" charset="-120"/>
                <a:ea typeface="華康正顏楷體W5" panose="03000509000000000000" pitchFamily="65" charset="-120"/>
              </a:rPr>
              <a:t>名優秀教師</a:t>
            </a:r>
            <a:r>
              <a:rPr lang="zh-TW" altLang="zh-TW" sz="2200" dirty="0">
                <a:solidFill>
                  <a:schemeClr val="tx1"/>
                </a:solidFill>
                <a:latin typeface="華康正顏楷體W5" panose="03000509000000000000" pitchFamily="65" charset="-120"/>
                <a:ea typeface="華康正顏楷體W5" panose="03000509000000000000" pitchFamily="65" charset="-120"/>
              </a:rPr>
              <a:t>。</a:t>
            </a:r>
            <a:endParaRPr lang="en-US" altLang="zh-TW" sz="2200" dirty="0">
              <a:solidFill>
                <a:schemeClr val="tx1"/>
              </a:solidFill>
              <a:latin typeface="華康正顏楷體W5" panose="03000509000000000000" pitchFamily="65" charset="-120"/>
              <a:ea typeface="華康正顏楷體W5" panose="03000509000000000000" pitchFamily="65" charset="-120"/>
            </a:endParaRPr>
          </a:p>
        </p:txBody>
      </p:sp>
      <p:sp>
        <p:nvSpPr>
          <p:cNvPr id="3" name="矩形 2"/>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矩形 5"/>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07</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632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9283" y="71254"/>
            <a:ext cx="10361612" cy="1446550"/>
          </a:xfrm>
          <a:prstGeom prst="rect">
            <a:avLst/>
          </a:prstGeom>
        </p:spPr>
        <p:txBody>
          <a:bodyPr wrap="square">
            <a:spAutoFit/>
          </a:bodyPr>
          <a:lstStyle/>
          <a:p>
            <a:r>
              <a:rPr lang="zh-TW" altLang="en-US" sz="3200" u="sng" dirty="0">
                <a:solidFill>
                  <a:srgbClr val="0000FF"/>
                </a:solidFill>
                <a:latin typeface="華康正顏楷體W5" panose="03000509000000000000" pitchFamily="65" charset="-120"/>
                <a:ea typeface="華康正顏楷體W5" panose="03000509000000000000" pitchFamily="65" charset="-120"/>
              </a:rPr>
              <a:t>教師學術專長查詢</a:t>
            </a:r>
            <a:endParaRPr lang="en-US" altLang="zh-TW" sz="3200" u="sng" dirty="0">
              <a:solidFill>
                <a:srgbClr val="0000FF"/>
              </a:solidFill>
              <a:latin typeface="華康正顏楷體W5" panose="03000509000000000000" pitchFamily="65" charset="-120"/>
              <a:ea typeface="華康正顏楷體W5" panose="03000509000000000000" pitchFamily="65" charset="-120"/>
            </a:endParaRPr>
          </a:p>
          <a:p>
            <a:r>
              <a:rPr lang="zh-TW" altLang="en-US" sz="2800" dirty="0">
                <a:latin typeface="華康正顏楷體W5" panose="03000509000000000000" pitchFamily="65" charset="-120"/>
                <a:ea typeface="華康正顏楷體W5" panose="03000509000000000000" pitchFamily="65" charset="-120"/>
              </a:rPr>
              <a:t>查詢方式：</a:t>
            </a:r>
            <a:r>
              <a:rPr lang="en-US" altLang="zh-TW" sz="2800" spc="-800" dirty="0">
                <a:latin typeface="華康正顏楷體W5" panose="03000509000000000000" pitchFamily="65" charset="-120"/>
                <a:ea typeface="華康正顏楷體W5" panose="03000509000000000000" pitchFamily="65" charset="-120"/>
              </a:rPr>
              <a:t>1</a:t>
            </a:r>
            <a:r>
              <a:rPr lang="zh-TW" altLang="en-US" sz="2800" spc="-800" dirty="0">
                <a:latin typeface="華康正顏楷體W5" panose="03000509000000000000" pitchFamily="65" charset="-120"/>
                <a:ea typeface="華康正顏楷體W5" panose="03000509000000000000" pitchFamily="65" charset="-120"/>
              </a:rPr>
              <a:t> </a:t>
            </a:r>
            <a:r>
              <a:rPr lang="en-US" altLang="zh-TW" sz="2800" spc="-800" dirty="0">
                <a:latin typeface="華康正顏楷體W5" panose="03000509000000000000" pitchFamily="65" charset="-120"/>
                <a:ea typeface="華康正顏楷體W5" panose="03000509000000000000" pitchFamily="65" charset="-120"/>
              </a:rPr>
              <a:t>.</a:t>
            </a:r>
            <a:r>
              <a:rPr lang="zh-TW" altLang="en-US" sz="2800" spc="-800" dirty="0">
                <a:latin typeface="華康正顏楷體W5" panose="03000509000000000000" pitchFamily="65" charset="-120"/>
                <a:ea typeface="華康正顏楷體W5" panose="03000509000000000000" pitchFamily="65" charset="-120"/>
              </a:rPr>
              <a:t>「</a:t>
            </a:r>
            <a:r>
              <a:rPr lang="zh-TW" altLang="en-US" sz="2800" dirty="0">
                <a:latin typeface="華康正顏楷體W5" panose="03000509000000000000" pitchFamily="65" charset="-120"/>
                <a:ea typeface="華康正顏楷體W5" panose="03000509000000000000" pitchFamily="65" charset="-120"/>
              </a:rPr>
              <a:t>學院」</a:t>
            </a:r>
            <a:r>
              <a:rPr lang="zh-TW" altLang="en-US" sz="2800" spc="-1000" dirty="0">
                <a:latin typeface="華康正顏楷體W5" panose="03000509000000000000" pitchFamily="65" charset="-120"/>
                <a:ea typeface="華康正顏楷體W5" panose="03000509000000000000" pitchFamily="65" charset="-120"/>
              </a:rPr>
              <a:t>→ </a:t>
            </a:r>
            <a:r>
              <a:rPr lang="zh-TW" altLang="en-US" sz="2800" dirty="0">
                <a:latin typeface="華康正顏楷體W5" panose="03000509000000000000" pitchFamily="65" charset="-120"/>
                <a:ea typeface="華康正顏楷體W5" panose="03000509000000000000" pitchFamily="65" charset="-120"/>
              </a:rPr>
              <a:t>「</a:t>
            </a:r>
            <a:r>
              <a:rPr lang="zh-TW" altLang="en-US" sz="2800" dirty="0">
                <a:solidFill>
                  <a:srgbClr val="FF0066"/>
                </a:solidFill>
                <a:latin typeface="華康正顏楷體W5" panose="03000509000000000000" pitchFamily="65" charset="-120"/>
                <a:ea typeface="華康正顏楷體W5" panose="03000509000000000000" pitchFamily="65" charset="-120"/>
              </a:rPr>
              <a:t>學術專長關鍵字</a:t>
            </a:r>
            <a:r>
              <a:rPr lang="zh-TW" altLang="en-US" sz="2800" spc="-800" dirty="0">
                <a:latin typeface="華康正顏楷體W5" panose="03000509000000000000" pitchFamily="65" charset="-120"/>
                <a:ea typeface="華康正顏楷體W5" panose="03000509000000000000" pitchFamily="65" charset="-120"/>
              </a:rPr>
              <a:t>」 </a:t>
            </a:r>
            <a:endParaRPr lang="en-US" altLang="zh-TW" sz="2800" spc="-800" dirty="0">
              <a:latin typeface="華康正顏楷體W5" panose="03000509000000000000" pitchFamily="65" charset="-120"/>
              <a:ea typeface="華康正顏楷體W5" panose="03000509000000000000" pitchFamily="65" charset="-120"/>
            </a:endParaRPr>
          </a:p>
          <a:p>
            <a:r>
              <a:rPr lang="zh-TW" altLang="en-US" sz="2800" spc="-800" dirty="0">
                <a:latin typeface="華康正顏楷體W5" panose="03000509000000000000" pitchFamily="65" charset="-120"/>
                <a:ea typeface="華康正顏楷體W5" panose="03000509000000000000" pitchFamily="65" charset="-120"/>
              </a:rPr>
              <a:t>                       </a:t>
            </a:r>
            <a:r>
              <a:rPr lang="en-US" altLang="zh-TW" sz="2800" spc="-800" dirty="0">
                <a:latin typeface="華康正顏楷體W5" panose="03000509000000000000" pitchFamily="65" charset="-120"/>
                <a:ea typeface="華康正顏楷體W5" panose="03000509000000000000" pitchFamily="65" charset="-120"/>
              </a:rPr>
              <a:t>2</a:t>
            </a:r>
            <a:r>
              <a:rPr lang="zh-TW" altLang="en-US" sz="2800" spc="-800" dirty="0">
                <a:latin typeface="華康正顏楷體W5" panose="03000509000000000000" pitchFamily="65" charset="-120"/>
                <a:ea typeface="華康正顏楷體W5" panose="03000509000000000000" pitchFamily="65" charset="-120"/>
              </a:rPr>
              <a:t>  </a:t>
            </a:r>
            <a:r>
              <a:rPr lang="en-US" altLang="zh-TW" sz="2800" spc="-800" dirty="0">
                <a:latin typeface="華康正顏楷體W5" panose="03000509000000000000" pitchFamily="65" charset="-120"/>
                <a:ea typeface="華康正顏楷體W5" panose="03000509000000000000" pitchFamily="65" charset="-120"/>
              </a:rPr>
              <a:t>.</a:t>
            </a:r>
            <a:r>
              <a:rPr lang="zh-TW" altLang="en-US" sz="2800" spc="-800" dirty="0">
                <a:latin typeface="華康正顏楷體W5" panose="03000509000000000000" pitchFamily="65" charset="-120"/>
                <a:ea typeface="華康正顏楷體W5" panose="03000509000000000000" pitchFamily="65" charset="-120"/>
              </a:rPr>
              <a:t>「</a:t>
            </a:r>
            <a:r>
              <a:rPr lang="zh-TW" altLang="en-US" sz="2800" dirty="0">
                <a:solidFill>
                  <a:srgbClr val="FF0066"/>
                </a:solidFill>
                <a:latin typeface="華康正顏楷體W5" panose="03000509000000000000" pitchFamily="65" charset="-120"/>
                <a:ea typeface="華康正顏楷體W5" panose="03000509000000000000" pitchFamily="65" charset="-120"/>
              </a:rPr>
              <a:t>教師姓名</a:t>
            </a:r>
            <a:r>
              <a:rPr lang="zh-TW" altLang="en-US" sz="2800" dirty="0">
                <a:latin typeface="華康正顏楷體W5" panose="03000509000000000000" pitchFamily="65" charset="-120"/>
                <a:ea typeface="華康正顏楷體W5" panose="03000509000000000000" pitchFamily="65" charset="-120"/>
              </a:rPr>
              <a:t>」</a:t>
            </a:r>
          </a:p>
        </p:txBody>
      </p:sp>
      <p:grpSp>
        <p:nvGrpSpPr>
          <p:cNvPr id="5" name="群組 4"/>
          <p:cNvGrpSpPr/>
          <p:nvPr/>
        </p:nvGrpSpPr>
        <p:grpSpPr>
          <a:xfrm>
            <a:off x="970814" y="1565704"/>
            <a:ext cx="10177083" cy="5227310"/>
            <a:chOff x="610891" y="1230441"/>
            <a:chExt cx="11146650" cy="5629147"/>
          </a:xfrm>
        </p:grpSpPr>
        <p:pic>
          <p:nvPicPr>
            <p:cNvPr id="3"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91" y="1380459"/>
              <a:ext cx="9174377" cy="4885299"/>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91" y="5248894"/>
              <a:ext cx="11146650" cy="1610694"/>
            </a:xfrm>
            <a:prstGeom prst="rect">
              <a:avLst/>
            </a:prstGeom>
          </p:spPr>
        </p:pic>
        <p:sp>
          <p:nvSpPr>
            <p:cNvPr id="8" name="矩形 7"/>
            <p:cNvSpPr/>
            <p:nvPr/>
          </p:nvSpPr>
          <p:spPr>
            <a:xfrm>
              <a:off x="2442718" y="1230441"/>
              <a:ext cx="375424" cy="646331"/>
            </a:xfrm>
            <a:prstGeom prst="rect">
              <a:avLst/>
            </a:prstGeom>
          </p:spPr>
          <p:txBody>
            <a:bodyPr wrap="none">
              <a:spAutoFit/>
            </a:bodyPr>
            <a:lstStyle/>
            <a:p>
              <a:r>
                <a:rPr lang="en-US" altLang="zh-TW" sz="3600" b="1" spc="-800" dirty="0">
                  <a:solidFill>
                    <a:schemeClr val="accent2">
                      <a:lumMod val="75000"/>
                    </a:schemeClr>
                  </a:solidFill>
                  <a:latin typeface="王漢宗特黑體繁" panose="02000500000000000000" pitchFamily="2" charset="-120"/>
                  <a:ea typeface="王漢宗特黑體繁" panose="02000500000000000000" pitchFamily="2" charset="-120"/>
                </a:rPr>
                <a:t>1</a:t>
              </a:r>
              <a:endParaRPr lang="zh-TW" altLang="en-US" sz="3600" b="1" dirty="0"/>
            </a:p>
          </p:txBody>
        </p:sp>
        <p:sp>
          <p:nvSpPr>
            <p:cNvPr id="9" name="矩形 8"/>
            <p:cNvSpPr/>
            <p:nvPr/>
          </p:nvSpPr>
          <p:spPr>
            <a:xfrm>
              <a:off x="4030375" y="5140641"/>
              <a:ext cx="418704" cy="646331"/>
            </a:xfrm>
            <a:prstGeom prst="rect">
              <a:avLst/>
            </a:prstGeom>
          </p:spPr>
          <p:txBody>
            <a:bodyPr wrap="none">
              <a:spAutoFit/>
            </a:bodyPr>
            <a:lstStyle/>
            <a:p>
              <a:r>
                <a:rPr lang="en-US" altLang="zh-TW" sz="3600" b="1" dirty="0">
                  <a:solidFill>
                    <a:srgbClr val="FF0000"/>
                  </a:solidFill>
                </a:rPr>
                <a:t>2</a:t>
              </a:r>
              <a:endParaRPr lang="zh-TW" altLang="en-US" sz="3600" b="1" dirty="0">
                <a:solidFill>
                  <a:srgbClr val="FF0000"/>
                </a:solidFill>
              </a:endParaRPr>
            </a:p>
          </p:txBody>
        </p:sp>
        <p:sp>
          <p:nvSpPr>
            <p:cNvPr id="11" name="圓角矩形 10"/>
            <p:cNvSpPr/>
            <p:nvPr/>
          </p:nvSpPr>
          <p:spPr>
            <a:xfrm>
              <a:off x="2920337" y="1356473"/>
              <a:ext cx="4555484" cy="362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2" name="圓角矩形 11"/>
            <p:cNvSpPr/>
            <p:nvPr/>
          </p:nvSpPr>
          <p:spPr>
            <a:xfrm>
              <a:off x="4535644" y="5272720"/>
              <a:ext cx="3361447" cy="3821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grpSp>
      <p:sp>
        <p:nvSpPr>
          <p:cNvPr id="17" name="矩形 1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矩形 19"/>
          <p:cNvSpPr/>
          <p:nvPr/>
        </p:nvSpPr>
        <p:spPr>
          <a:xfrm>
            <a:off x="470966" y="406613"/>
            <a:ext cx="652743" cy="584775"/>
          </a:xfrm>
          <a:prstGeom prst="rect">
            <a:avLst/>
          </a:prstGeom>
        </p:spPr>
        <p:txBody>
          <a:bodyPr wrap="none">
            <a:spAutoFit/>
          </a:bodyPr>
          <a:lstStyle/>
          <a:p>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08</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85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59605" y="0"/>
            <a:ext cx="10598942" cy="1138773"/>
          </a:xfrm>
          <a:prstGeom prst="rect">
            <a:avLst/>
          </a:prstGeom>
        </p:spPr>
        <p:txBody>
          <a:bodyPr wrap="square">
            <a:spAutoFit/>
          </a:bodyPr>
          <a:lstStyle/>
          <a:p>
            <a:r>
              <a:rPr lang="zh-TW" altLang="en-US" sz="2800" u="sng" dirty="0">
                <a:solidFill>
                  <a:srgbClr val="0000FF"/>
                </a:solidFill>
                <a:latin typeface="華康正顏楷體W5" panose="03000509000000000000" pitchFamily="65" charset="-120"/>
                <a:ea typeface="華康正顏楷體W5" panose="03000509000000000000" pitchFamily="65" charset="-120"/>
              </a:rPr>
              <a:t>教師學術專長查詢</a:t>
            </a:r>
            <a:endParaRPr lang="en-US" altLang="zh-TW" sz="2800" u="sng" dirty="0">
              <a:solidFill>
                <a:srgbClr val="0000FF"/>
              </a:solidFill>
              <a:latin typeface="華康正顏楷體W5" panose="03000509000000000000" pitchFamily="65" charset="-120"/>
              <a:ea typeface="華康正顏楷體W5" panose="03000509000000000000" pitchFamily="65" charset="-120"/>
            </a:endParaRPr>
          </a:p>
          <a:p>
            <a:endParaRPr lang="en-US" altLang="zh-TW" sz="1200" dirty="0">
              <a:latin typeface="華康正顏楷體W5" panose="03000509000000000000" pitchFamily="65" charset="-120"/>
              <a:ea typeface="華康正顏楷體W5" panose="03000509000000000000" pitchFamily="65" charset="-120"/>
            </a:endParaRPr>
          </a:p>
          <a:p>
            <a:r>
              <a:rPr lang="zh-TW" altLang="en-US" sz="2800" dirty="0">
                <a:latin typeface="華康正顏楷體W5" panose="03000509000000000000" pitchFamily="65" charset="-120"/>
                <a:ea typeface="華康正顏楷體W5" panose="03000509000000000000" pitchFamily="65" charset="-120"/>
              </a:rPr>
              <a:t>查詢網址：研發處首頁→快速連結→教師學術專長查詢</a:t>
            </a:r>
          </a:p>
        </p:txBody>
      </p:sp>
      <p:grpSp>
        <p:nvGrpSpPr>
          <p:cNvPr id="3" name="群組 2"/>
          <p:cNvGrpSpPr/>
          <p:nvPr/>
        </p:nvGrpSpPr>
        <p:grpSpPr>
          <a:xfrm>
            <a:off x="1123709" y="1282075"/>
            <a:ext cx="9469850" cy="5088941"/>
            <a:chOff x="1007648" y="1125543"/>
            <a:chExt cx="10285992" cy="5273756"/>
          </a:xfrm>
        </p:grpSpPr>
        <p:pic>
          <p:nvPicPr>
            <p:cNvPr id="8" name="內容版面配置區 6"/>
            <p:cNvPicPr>
              <a:picLocks noChangeAspect="1"/>
            </p:cNvPicPr>
            <p:nvPr/>
          </p:nvPicPr>
          <p:blipFill rotWithShape="1">
            <a:blip r:embed="rId3" cstate="print">
              <a:extLst>
                <a:ext uri="{28A0092B-C50C-407E-A947-70E740481C1C}">
                  <a14:useLocalDpi xmlns:a14="http://schemas.microsoft.com/office/drawing/2010/main" val="0"/>
                </a:ext>
              </a:extLst>
            </a:blip>
            <a:srcRect l="660" r="2513" b="9777"/>
            <a:stretch/>
          </p:blipFill>
          <p:spPr>
            <a:xfrm>
              <a:off x="1007648" y="3158737"/>
              <a:ext cx="10285991" cy="3240562"/>
            </a:xfrm>
            <a:prstGeom prst="rect">
              <a:avLst/>
            </a:prstGeom>
          </p:spPr>
        </p:pic>
        <p:pic>
          <p:nvPicPr>
            <p:cNvPr id="10" name="圖片 9"/>
            <p:cNvPicPr>
              <a:picLocks noChangeAspect="1"/>
            </p:cNvPicPr>
            <p:nvPr/>
          </p:nvPicPr>
          <p:blipFill rotWithShape="1">
            <a:blip r:embed="rId4" cstate="print">
              <a:extLst>
                <a:ext uri="{28A0092B-C50C-407E-A947-70E740481C1C}">
                  <a14:useLocalDpi xmlns:a14="http://schemas.microsoft.com/office/drawing/2010/main" val="0"/>
                </a:ext>
              </a:extLst>
            </a:blip>
            <a:srcRect r="12292" b="52055"/>
            <a:stretch/>
          </p:blipFill>
          <p:spPr>
            <a:xfrm>
              <a:off x="1007649" y="1125543"/>
              <a:ext cx="10285991" cy="2349124"/>
            </a:xfrm>
            <a:prstGeom prst="rect">
              <a:avLst/>
            </a:prstGeom>
          </p:spPr>
        </p:pic>
        <p:sp>
          <p:nvSpPr>
            <p:cNvPr id="11" name="圓角矩形 10"/>
            <p:cNvSpPr/>
            <p:nvPr/>
          </p:nvSpPr>
          <p:spPr>
            <a:xfrm>
              <a:off x="1029482" y="1127871"/>
              <a:ext cx="3730455" cy="6036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3" name="圓角矩形 12"/>
            <p:cNvSpPr/>
            <p:nvPr/>
          </p:nvSpPr>
          <p:spPr>
            <a:xfrm>
              <a:off x="1254513" y="5438899"/>
              <a:ext cx="1892437" cy="926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9" name="圓角矩形 8"/>
            <p:cNvSpPr/>
            <p:nvPr/>
          </p:nvSpPr>
          <p:spPr>
            <a:xfrm>
              <a:off x="5453216" y="3474667"/>
              <a:ext cx="1413163" cy="6565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grpSp>
      <p:sp>
        <p:nvSpPr>
          <p:cNvPr id="18" name="矩形 17"/>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矩形 20"/>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a:t>
            </a:r>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9</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矩形 21"/>
          <p:cNvSpPr/>
          <p:nvPr/>
        </p:nvSpPr>
        <p:spPr>
          <a:xfrm>
            <a:off x="1350986" y="6371016"/>
            <a:ext cx="6984776" cy="369332"/>
          </a:xfrm>
          <a:prstGeom prst="rect">
            <a:avLst/>
          </a:prstGeom>
        </p:spPr>
        <p:txBody>
          <a:bodyPr wrap="square">
            <a:spAutoFit/>
          </a:bodyPr>
          <a:lstStyle/>
          <a:p>
            <a:r>
              <a:rPr lang="en-US" altLang="zh-TW" sz="1800" u="sng" dirty="0">
                <a:latin typeface="Times New Roman" panose="02020603050405020304" pitchFamily="18" charset="0"/>
                <a:cs typeface="Times New Roman" panose="02020603050405020304" pitchFamily="18" charset="0"/>
              </a:rPr>
              <a:t>http://140.120.3.87/itp/personal_data/search_skill.jsp</a:t>
            </a:r>
          </a:p>
        </p:txBody>
      </p:sp>
      <p:cxnSp>
        <p:nvCxnSpPr>
          <p:cNvPr id="23" name="直線單箭頭接點 22"/>
          <p:cNvCxnSpPr/>
          <p:nvPr/>
        </p:nvCxnSpPr>
        <p:spPr bwMode="auto">
          <a:xfrm flipH="1">
            <a:off x="3169920" y="4243884"/>
            <a:ext cx="2100569" cy="1156693"/>
          </a:xfrm>
          <a:prstGeom prst="straightConnector1">
            <a:avLst/>
          </a:prstGeom>
          <a:no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61882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9557" y="213610"/>
            <a:ext cx="9734240" cy="923330"/>
          </a:xfrm>
          <a:prstGeom prst="rect">
            <a:avLst/>
          </a:prstGeom>
        </p:spPr>
        <p:txBody>
          <a:bodyPr wrap="square">
            <a:spAutoFit/>
          </a:bodyPr>
          <a:lstStyle/>
          <a:p>
            <a:pPr lvl="0" algn="ctr">
              <a:lnSpc>
                <a:spcPct val="150000"/>
              </a:lnSpc>
              <a:buClr>
                <a:srgbClr val="00B050"/>
              </a:buClr>
            </a:pPr>
            <a:r>
              <a:rPr kumimoji="1" lang="zh-TW" altLang="en-US" sz="3600" b="1" kern="0" dirty="0">
                <a:solidFill>
                  <a:srgbClr val="FF9900"/>
                </a:solidFill>
                <a:latin typeface="FangSong" panose="02010609060101010101" pitchFamily="49" charset="-122"/>
                <a:ea typeface="FangSong" panose="02010609060101010101" pitchFamily="49" charset="-122"/>
                <a:cs typeface="+mj-cs"/>
              </a:rPr>
              <a:t>新進教師申請</a:t>
            </a:r>
            <a:r>
              <a:rPr kumimoji="1" lang="zh-TW" altLang="en-US" sz="3600" b="1" kern="0" dirty="0">
                <a:solidFill>
                  <a:schemeClr val="accent3">
                    <a:lumMod val="50000"/>
                  </a:schemeClr>
                </a:solidFill>
                <a:latin typeface="FangSong" panose="02010609060101010101" pitchFamily="49" charset="-122"/>
                <a:ea typeface="FangSong" panose="02010609060101010101" pitchFamily="49" charset="-122"/>
                <a:cs typeface="+mj-cs"/>
              </a:rPr>
              <a:t>科技部</a:t>
            </a:r>
            <a:r>
              <a:rPr kumimoji="1" lang="zh-TW" altLang="en-US" sz="3600" b="1" kern="0" dirty="0">
                <a:solidFill>
                  <a:srgbClr val="FF9900"/>
                </a:solidFill>
                <a:latin typeface="FangSong" panose="02010609060101010101" pitchFamily="49" charset="-122"/>
                <a:ea typeface="FangSong" panose="02010609060101010101" pitchFamily="49" charset="-122"/>
                <a:cs typeface="+mj-cs"/>
              </a:rPr>
              <a:t>專題研究計畫之相關規定</a:t>
            </a:r>
          </a:p>
        </p:txBody>
      </p:sp>
      <p:sp>
        <p:nvSpPr>
          <p:cNvPr id="3" name="圓角化同側角落矩形 2"/>
          <p:cNvSpPr/>
          <p:nvPr/>
        </p:nvSpPr>
        <p:spPr>
          <a:xfrm>
            <a:off x="2306320" y="1605281"/>
            <a:ext cx="9462548" cy="689328"/>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ts val="4000"/>
              </a:lnSpc>
            </a:pPr>
            <a:r>
              <a:rPr lang="en-US" altLang="zh-TW" sz="2400" dirty="0">
                <a:solidFill>
                  <a:schemeClr val="tx1"/>
                </a:solidFill>
                <a:latin typeface="華康正顏楷體W5" panose="03000509000000000000" pitchFamily="65" charset="-120"/>
                <a:ea typeface="華康正顏楷體W5" panose="03000509000000000000" pitchFamily="65" charset="-120"/>
              </a:rPr>
              <a:t>1.</a:t>
            </a:r>
            <a:r>
              <a:rPr lang="zh-TW" altLang="en-US" sz="2400" dirty="0">
                <a:solidFill>
                  <a:schemeClr val="tx1"/>
                </a:solidFill>
                <a:latin typeface="華康正顏楷體W5" panose="03000509000000000000" pitchFamily="65" charset="-120"/>
                <a:ea typeface="華康正顏楷體W5" panose="03000509000000000000" pitchFamily="65" charset="-120"/>
              </a:rPr>
              <a:t>以</a:t>
            </a:r>
            <a:r>
              <a:rPr lang="zh-TW" altLang="en-US" sz="2400" dirty="0">
                <a:solidFill>
                  <a:srgbClr val="FF0000"/>
                </a:solidFill>
                <a:latin typeface="華康正顏楷體W5" panose="03000509000000000000" pitchFamily="65" charset="-120"/>
                <a:ea typeface="華康正顏楷體W5" panose="03000509000000000000" pitchFamily="65" charset="-120"/>
              </a:rPr>
              <a:t>隨到隨審</a:t>
            </a:r>
            <a:r>
              <a:rPr lang="zh-TW" altLang="en-US" sz="2400" dirty="0">
                <a:solidFill>
                  <a:schemeClr val="tx1"/>
                </a:solidFill>
                <a:latin typeface="華康正顏楷體W5" panose="03000509000000000000" pitchFamily="65" charset="-120"/>
                <a:ea typeface="華康正顏楷體W5" panose="03000509000000000000" pitchFamily="65" charset="-120"/>
              </a:rPr>
              <a:t>方式申請科技部研究計畫之相關規定</a:t>
            </a:r>
          </a:p>
        </p:txBody>
      </p:sp>
      <p:sp>
        <p:nvSpPr>
          <p:cNvPr id="4" name="圓角化單一角落矩形 3"/>
          <p:cNvSpPr/>
          <p:nvPr/>
        </p:nvSpPr>
        <p:spPr>
          <a:xfrm>
            <a:off x="2306320" y="2458720"/>
            <a:ext cx="9692845" cy="3657600"/>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marL="447675" indent="-447675"/>
            <a:r>
              <a:rPr lang="en-US" altLang="zh-TW" sz="2400" dirty="0">
                <a:latin typeface="華康正顏楷體W5" panose="03000509000000000000" pitchFamily="65" charset="-120"/>
                <a:ea typeface="華康正顏楷體W5" panose="03000509000000000000" pitchFamily="65" charset="-120"/>
                <a:cs typeface="Times New Roman" panose="02020603050405020304" pitchFamily="18" charset="0"/>
              </a:rPr>
              <a:t>(1)</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依科技部專題研究計畫作業要點第十點規定略以：申請機構新聘任人員或現職人員，其資格符合規定，且從未申請科技部研究計畫者，得於</a:t>
            </a:r>
            <a:r>
              <a:rPr lang="zh-TW" altLang="en-US" sz="2400" b="1"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起聘之日或獲博士學位之日起三年內</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以</a:t>
            </a:r>
            <a:r>
              <a:rPr lang="zh-TW" altLang="en-US" sz="2400" b="1"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隨到隨審</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方式提出，並以申請</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一件為限</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en-US" altLang="zh-TW" sz="2400" dirty="0">
              <a:latin typeface="華康正顏楷體W5" panose="03000509000000000000" pitchFamily="65" charset="-120"/>
              <a:ea typeface="華康正顏楷體W5" panose="03000509000000000000" pitchFamily="65" charset="-120"/>
              <a:cs typeface="Times New Roman" panose="02020603050405020304" pitchFamily="18" charset="0"/>
            </a:endParaRPr>
          </a:p>
          <a:p>
            <a:pPr marL="447675" indent="-447675"/>
            <a:r>
              <a:rPr lang="en-US" altLang="zh-TW" sz="2400" dirty="0">
                <a:latin typeface="華康正顏楷體W5" panose="03000509000000000000" pitchFamily="65" charset="-120"/>
                <a:ea typeface="華康正顏楷體W5" panose="03000509000000000000" pitchFamily="65" charset="-120"/>
                <a:cs typeface="Times New Roman" panose="02020603050405020304" pitchFamily="18" charset="0"/>
              </a:rPr>
              <a:t>(2)</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於科技部線上系統繳送計畫申請案後，須以電話通知計畫業務組承辦人，承辦人將協助辦理後續相關申請事宜。</a:t>
            </a:r>
            <a:endParaRPr lang="en-US" altLang="zh-TW" sz="2400" dirty="0">
              <a:latin typeface="華康正顏楷體W5" panose="03000509000000000000" pitchFamily="65" charset="-120"/>
              <a:ea typeface="華康正顏楷體W5" panose="03000509000000000000" pitchFamily="65" charset="-120"/>
              <a:cs typeface="Times New Roman" panose="02020603050405020304" pitchFamily="18" charset="0"/>
            </a:endParaRPr>
          </a:p>
          <a:p>
            <a:pPr marL="447675" indent="-447675"/>
            <a:r>
              <a:rPr lang="en-US" altLang="zh-TW" sz="2400" dirty="0">
                <a:latin typeface="華康正顏楷體W5" panose="03000509000000000000" pitchFamily="65" charset="-120"/>
                <a:ea typeface="華康正顏楷體W5" panose="03000509000000000000" pitchFamily="65" charset="-120"/>
                <a:cs typeface="Times New Roman" panose="02020603050405020304" pitchFamily="18" charset="0"/>
              </a:rPr>
              <a:t>(3)</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科技部鼓勵多年期計畫，故建議老師可提</a:t>
            </a:r>
            <a:r>
              <a:rPr lang="zh-TW" altLang="en-US" sz="2400" b="1"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多年期計畫</a:t>
            </a:r>
            <a:r>
              <a:rPr lang="zh-TW" altLang="en-US" sz="2400" dirty="0">
                <a:latin typeface="華康正顏楷體W5" panose="03000509000000000000" pitchFamily="65" charset="-120"/>
                <a:ea typeface="華康正顏楷體W5" panose="03000509000000000000" pitchFamily="65" charset="-120"/>
                <a:cs typeface="Times New Roman" panose="02020603050405020304" pitchFamily="18" charset="0"/>
              </a:rPr>
              <a:t>，並建議儘早申請。</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87" y="3841034"/>
            <a:ext cx="1938338"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13452">
            <a:off x="650682" y="2616069"/>
            <a:ext cx="1146711" cy="114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a:t>
            </a:r>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8921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化單一角落矩形 2"/>
          <p:cNvSpPr/>
          <p:nvPr/>
        </p:nvSpPr>
        <p:spPr>
          <a:xfrm>
            <a:off x="2241028" y="2387600"/>
            <a:ext cx="9949386" cy="4267200"/>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marL="355600" indent="-355600" algn="just">
              <a:lnSpc>
                <a:spcPts val="2500"/>
              </a:lnSpc>
              <a:spcBef>
                <a:spcPts val="600"/>
              </a:spcBef>
              <a:spcAft>
                <a:spcPts val="600"/>
              </a:spcAft>
            </a:pP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(1)</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科技部補專題研究計畫作業要點第二十六點第一項第</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九</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款規定略以：自</a:t>
            </a:r>
            <a:r>
              <a:rPr lang="en-US" altLang="zh-TW"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106</a:t>
            </a:r>
            <a:r>
              <a:rPr lang="zh-TW" altLang="en-US"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年</a:t>
            </a:r>
            <a:r>
              <a:rPr lang="en-US" altLang="zh-TW"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12</a:t>
            </a:r>
            <a:r>
              <a:rPr lang="zh-TW" altLang="en-US"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月</a:t>
            </a:r>
            <a:r>
              <a:rPr lang="en-US" altLang="zh-TW"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1</a:t>
            </a:r>
            <a:r>
              <a:rPr lang="zh-TW" altLang="en-US"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日起</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u="sng"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首次申請計畫之計畫主持人及申請書內所列首次執行科技部計畫之參與研究人員</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，應於申請研究計畫之日前</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3</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年內完成</a:t>
            </a:r>
            <a:r>
              <a:rPr lang="zh-TW" altLang="en-US"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至少</a:t>
            </a:r>
            <a:r>
              <a:rPr lang="en-US" altLang="zh-TW"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6</a:t>
            </a:r>
            <a:r>
              <a:rPr lang="zh-TW" altLang="en-US" sz="2200"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小時之學術倫理教育課程訓練</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，並檢附</a:t>
            </a:r>
            <a:r>
              <a:rPr lang="zh-TW" altLang="en-US"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相關證明文件送申請機構備查</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；計畫開始執行後</a:t>
            </a:r>
            <a:r>
              <a:rPr lang="zh-TW" altLang="en-US" sz="2200" u="sng"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所聘首次執行科技部計畫之參與研究人員（包含計畫助理）</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亦應於起聘日起</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3</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個月內檢附修習</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6</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小時之學術倫理教育課程訓練</a:t>
            </a:r>
            <a:r>
              <a:rPr lang="zh-TW" altLang="en-US"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相關證明文件送申請機構備查。</a:t>
            </a:r>
            <a:endParaRPr lang="en-US" altLang="zh-TW"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marL="355600" indent="-355600" algn="just">
              <a:lnSpc>
                <a:spcPts val="2500"/>
              </a:lnSpc>
              <a:spcBef>
                <a:spcPts val="600"/>
              </a:spcBef>
              <a:spcAft>
                <a:spcPts val="600"/>
              </a:spcAft>
            </a:pP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(2)</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承上，自</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106</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年</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12</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月</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1</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日起，本校凡申請科技部研究計畫之計畫主持人，於校內申請截止日前於科技部系統完成線上申請作業後，應立即填寫「</a:t>
            </a:r>
            <a:r>
              <a:rPr lang="zh-TW" altLang="en-US" sz="2200" u="sng" dirty="0">
                <a:solidFill>
                  <a:srgbClr val="FF0000"/>
                </a:solidFill>
                <a:latin typeface="華康正顏楷體W5" panose="03000509000000000000" pitchFamily="65" charset="-120"/>
                <a:ea typeface="華康正顏楷體W5" panose="03000509000000000000" pitchFamily="65" charset="-120"/>
                <a:cs typeface="Times New Roman" panose="02020603050405020304" pitchFamily="18" charset="0"/>
              </a:rPr>
              <a:t>國立中興大學申請科技部研究計畫計畫主持人聲明書</a:t>
            </a:r>
            <a:r>
              <a:rPr lang="zh-TW" altLang="en-US"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送申請單位</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系、所、中心</a:t>
            </a:r>
            <a:r>
              <a:rPr lang="en-US" altLang="zh-TW" sz="2200" dirty="0">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200" dirty="0">
                <a:latin typeface="華康正顏楷體W5" panose="03000509000000000000" pitchFamily="65" charset="-120"/>
                <a:ea typeface="華康正顏楷體W5" panose="03000509000000000000" pitchFamily="65" charset="-120"/>
                <a:cs typeface="Times New Roman" panose="02020603050405020304" pitchFamily="18" charset="0"/>
              </a:rPr>
              <a:t>備查。</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88" y="4081433"/>
            <a:ext cx="16224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 name="矩形 13"/>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a:t>
            </a:r>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矩形 14"/>
          <p:cNvSpPr/>
          <p:nvPr/>
        </p:nvSpPr>
        <p:spPr>
          <a:xfrm>
            <a:off x="1919557" y="213610"/>
            <a:ext cx="9734240" cy="923330"/>
          </a:xfrm>
          <a:prstGeom prst="rect">
            <a:avLst/>
          </a:prstGeom>
        </p:spPr>
        <p:txBody>
          <a:bodyPr wrap="square">
            <a:spAutoFit/>
          </a:bodyPr>
          <a:lstStyle/>
          <a:p>
            <a:pPr lvl="0" algn="ctr">
              <a:lnSpc>
                <a:spcPct val="150000"/>
              </a:lnSpc>
              <a:buClr>
                <a:srgbClr val="00B050"/>
              </a:buClr>
            </a:pPr>
            <a:r>
              <a:rPr kumimoji="1" lang="zh-TW" altLang="en-US" sz="3600" b="1" kern="0" dirty="0">
                <a:solidFill>
                  <a:srgbClr val="FF9900"/>
                </a:solidFill>
                <a:latin typeface="FangSong" panose="02010609060101010101" pitchFamily="49" charset="-122"/>
                <a:ea typeface="FangSong" panose="02010609060101010101" pitchFamily="49" charset="-122"/>
                <a:cs typeface="+mj-cs"/>
              </a:rPr>
              <a:t>新進教師申請</a:t>
            </a:r>
            <a:r>
              <a:rPr kumimoji="1" lang="zh-TW" altLang="en-US" sz="3600" b="1" kern="0" dirty="0">
                <a:solidFill>
                  <a:schemeClr val="accent3">
                    <a:lumMod val="50000"/>
                  </a:schemeClr>
                </a:solidFill>
                <a:latin typeface="FangSong" panose="02010609060101010101" pitchFamily="49" charset="-122"/>
                <a:ea typeface="FangSong" panose="02010609060101010101" pitchFamily="49" charset="-122"/>
                <a:cs typeface="+mj-cs"/>
              </a:rPr>
              <a:t>科技部</a:t>
            </a:r>
            <a:r>
              <a:rPr kumimoji="1" lang="zh-TW" altLang="en-US" sz="3600" b="1" kern="0" dirty="0">
                <a:solidFill>
                  <a:srgbClr val="FF9900"/>
                </a:solidFill>
                <a:latin typeface="FangSong" panose="02010609060101010101" pitchFamily="49" charset="-122"/>
                <a:ea typeface="FangSong" panose="02010609060101010101" pitchFamily="49" charset="-122"/>
                <a:cs typeface="+mj-cs"/>
              </a:rPr>
              <a:t>專題研究計畫之相關規定</a:t>
            </a:r>
          </a:p>
        </p:txBody>
      </p:sp>
      <p:sp>
        <p:nvSpPr>
          <p:cNvPr id="16" name="圓角化同側角落矩形 15"/>
          <p:cNvSpPr/>
          <p:nvPr/>
        </p:nvSpPr>
        <p:spPr>
          <a:xfrm>
            <a:off x="2241028" y="1584961"/>
            <a:ext cx="9462548" cy="689328"/>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ts val="4000"/>
              </a:lnSpc>
            </a:pPr>
            <a:r>
              <a:rPr lang="en-US" altLang="zh-TW" sz="2400" dirty="0">
                <a:solidFill>
                  <a:schemeClr val="tx1"/>
                </a:solidFill>
                <a:latin typeface="華康正顏楷體W5" panose="03000509000000000000" pitchFamily="65" charset="-120"/>
                <a:ea typeface="華康正顏楷體W5" panose="03000509000000000000" pitchFamily="65" charset="-120"/>
              </a:rPr>
              <a:t>2.</a:t>
            </a:r>
            <a:r>
              <a:rPr lang="zh-TW" altLang="en-US" sz="2400" dirty="0">
                <a:solidFill>
                  <a:srgbClr val="FF0000"/>
                </a:solidFill>
                <a:latin typeface="華康正顏楷體W5" panose="03000509000000000000" pitchFamily="65" charset="-120"/>
                <a:ea typeface="華康正顏楷體W5" panose="03000509000000000000" pitchFamily="65" charset="-120"/>
              </a:rPr>
              <a:t>學術倫理</a:t>
            </a:r>
            <a:r>
              <a:rPr lang="zh-TW" altLang="en-US" sz="2400" dirty="0">
                <a:solidFill>
                  <a:schemeClr val="tx1"/>
                </a:solidFill>
                <a:latin typeface="華康正顏楷體W5" panose="03000509000000000000" pitchFamily="65" charset="-120"/>
                <a:ea typeface="華康正顏楷體W5" panose="03000509000000000000" pitchFamily="65" charset="-120"/>
              </a:rPr>
              <a:t>相關規定</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13452">
            <a:off x="650682" y="2616069"/>
            <a:ext cx="1146711" cy="114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37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化單一角落矩形 2"/>
          <p:cNvSpPr/>
          <p:nvPr/>
        </p:nvSpPr>
        <p:spPr>
          <a:xfrm>
            <a:off x="2241027" y="2600982"/>
            <a:ext cx="9949386" cy="2646019"/>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marL="447675" indent="-447675" algn="just">
              <a:lnSpc>
                <a:spcPts val="2500"/>
              </a:lnSpc>
              <a:spcBef>
                <a:spcPts val="600"/>
              </a:spcBef>
              <a:spcAft>
                <a:spcPts val="600"/>
              </a:spcAft>
            </a:pPr>
            <a:r>
              <a:rPr lang="en-US" altLang="zh-TW"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a:t>
            </a:r>
            <a:r>
              <a:rPr lang="zh-TW" altLang="en-US"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本校訂定「國立中興大學教師及研究人員學術研究倫理教育實施要點」，</a:t>
            </a:r>
            <a:r>
              <a:rPr lang="zh-TW" altLang="zh-TW" sz="2200" dirty="0">
                <a:solidFill>
                  <a:schemeClr val="tx1"/>
                </a:solidFill>
                <a:latin typeface="華康正顏楷體W5" panose="03000509000000000000" pitchFamily="65" charset="-120"/>
                <a:ea typeface="華康正顏楷體W5" panose="03000509000000000000" pitchFamily="65" charset="-120"/>
              </a:rPr>
              <a:t>本校專任</a:t>
            </a:r>
            <a:r>
              <a:rPr lang="en-US" altLang="zh-TW" sz="2200" dirty="0">
                <a:solidFill>
                  <a:schemeClr val="tx1"/>
                </a:solidFill>
                <a:latin typeface="華康正顏楷體W5" panose="03000509000000000000" pitchFamily="65" charset="-120"/>
                <a:ea typeface="華康正顏楷體W5" panose="03000509000000000000" pitchFamily="65" charset="-120"/>
              </a:rPr>
              <a:t>(</a:t>
            </a:r>
            <a:r>
              <a:rPr lang="zh-TW" altLang="zh-TW" sz="2200" dirty="0">
                <a:solidFill>
                  <a:schemeClr val="tx1"/>
                </a:solidFill>
                <a:latin typeface="華康正顏楷體W5" panose="03000509000000000000" pitchFamily="65" charset="-120"/>
                <a:ea typeface="華康正顏楷體W5" panose="03000509000000000000" pitchFamily="65" charset="-120"/>
              </a:rPr>
              <a:t>專案</a:t>
            </a:r>
            <a:r>
              <a:rPr lang="en-US" altLang="zh-TW" sz="2200" dirty="0">
                <a:solidFill>
                  <a:schemeClr val="tx1"/>
                </a:solidFill>
                <a:latin typeface="華康正顏楷體W5" panose="03000509000000000000" pitchFamily="65" charset="-120"/>
                <a:ea typeface="華康正顏楷體W5" panose="03000509000000000000" pitchFamily="65" charset="-120"/>
              </a:rPr>
              <a:t>)</a:t>
            </a:r>
            <a:r>
              <a:rPr lang="zh-TW" altLang="zh-TW" sz="2200" dirty="0">
                <a:solidFill>
                  <a:schemeClr val="tx1"/>
                </a:solidFill>
                <a:latin typeface="華康正顏楷體W5" panose="03000509000000000000" pitchFamily="65" charset="-120"/>
                <a:ea typeface="華康正顏楷體W5" panose="03000509000000000000" pitchFamily="65" charset="-120"/>
              </a:rPr>
              <a:t>教師及研究人員</a:t>
            </a:r>
            <a:r>
              <a:rPr lang="zh-TW" altLang="en-US" sz="2200" dirty="0">
                <a:solidFill>
                  <a:srgbClr val="0000FF"/>
                </a:solidFill>
                <a:latin typeface="華康正顏楷體W5" panose="03000509000000000000" pitchFamily="65" charset="-120"/>
                <a:ea typeface="華康正顏楷體W5" panose="03000509000000000000" pitchFamily="65" charset="-120"/>
              </a:rPr>
              <a:t>於任職期間</a:t>
            </a:r>
            <a:r>
              <a:rPr lang="zh-TW" altLang="zh-TW" sz="2200" dirty="0">
                <a:solidFill>
                  <a:schemeClr val="tx1"/>
                </a:solidFill>
                <a:latin typeface="華康正顏楷體W5" panose="03000509000000000000" pitchFamily="65" charset="-120"/>
                <a:ea typeface="華康正顏楷體W5" panose="03000509000000000000" pitchFamily="65" charset="-120"/>
              </a:rPr>
              <a:t>須完成至少</a:t>
            </a:r>
            <a:r>
              <a:rPr lang="zh-TW" altLang="en-US" sz="2200" dirty="0">
                <a:solidFill>
                  <a:schemeClr val="tx1"/>
                </a:solidFill>
                <a:latin typeface="華康正顏楷體W5" panose="03000509000000000000" pitchFamily="65" charset="-120"/>
                <a:ea typeface="華康正顏楷體W5" panose="03000509000000000000" pitchFamily="65" charset="-120"/>
              </a:rPr>
              <a:t>六</a:t>
            </a:r>
            <a:r>
              <a:rPr lang="zh-TW" altLang="zh-TW" sz="2200" dirty="0">
                <a:solidFill>
                  <a:schemeClr val="tx1"/>
                </a:solidFill>
                <a:latin typeface="華康正顏楷體W5" panose="03000509000000000000" pitchFamily="65" charset="-120"/>
                <a:ea typeface="華康正顏楷體W5" panose="03000509000000000000" pitchFamily="65" charset="-120"/>
              </a:rPr>
              <a:t>小時學術</a:t>
            </a:r>
            <a:r>
              <a:rPr lang="zh-TW" altLang="en-US" sz="2200" dirty="0">
                <a:solidFill>
                  <a:schemeClr val="tx1"/>
                </a:solidFill>
                <a:latin typeface="華康正顏楷體W5" panose="03000509000000000000" pitchFamily="65" charset="-120"/>
                <a:ea typeface="華康正顏楷體W5" panose="03000509000000000000" pitchFamily="65" charset="-120"/>
              </a:rPr>
              <a:t>倫理</a:t>
            </a:r>
            <a:r>
              <a:rPr lang="zh-TW" altLang="zh-TW" sz="2200" dirty="0">
                <a:solidFill>
                  <a:schemeClr val="tx1"/>
                </a:solidFill>
                <a:latin typeface="華康正顏楷體W5" panose="03000509000000000000" pitchFamily="65" charset="-120"/>
                <a:ea typeface="華康正顏楷體W5" panose="03000509000000000000" pitchFamily="65" charset="-120"/>
              </a:rPr>
              <a:t>教育課程研習；惟</a:t>
            </a:r>
            <a:r>
              <a:rPr lang="zh-TW" altLang="zh-TW" sz="2200" u="sng" dirty="0">
                <a:solidFill>
                  <a:srgbClr val="FF0000"/>
                </a:solidFill>
                <a:latin typeface="華康正顏楷體W5" panose="03000509000000000000" pitchFamily="65" charset="-120"/>
                <a:ea typeface="華康正顏楷體W5" panose="03000509000000000000" pitchFamily="65" charset="-120"/>
              </a:rPr>
              <a:t>新進人員須於到職日起一</a:t>
            </a:r>
            <a:r>
              <a:rPr lang="zh-TW" altLang="en-US" sz="2200" u="sng" dirty="0">
                <a:solidFill>
                  <a:srgbClr val="FF0000"/>
                </a:solidFill>
                <a:latin typeface="華康正顏楷體W5" panose="03000509000000000000" pitchFamily="65" charset="-120"/>
                <a:ea typeface="華康正顏楷體W5" panose="03000509000000000000" pitchFamily="65" charset="-120"/>
              </a:rPr>
              <a:t>年</a:t>
            </a:r>
            <a:r>
              <a:rPr lang="zh-TW" altLang="zh-TW" sz="2200" u="sng" dirty="0">
                <a:solidFill>
                  <a:srgbClr val="FF0000"/>
                </a:solidFill>
                <a:latin typeface="華康正顏楷體W5" panose="03000509000000000000" pitchFamily="65" charset="-120"/>
                <a:ea typeface="華康正顏楷體W5" panose="03000509000000000000" pitchFamily="65" charset="-120"/>
              </a:rPr>
              <a:t>內完成至少</a:t>
            </a:r>
            <a:r>
              <a:rPr lang="zh-TW" altLang="en-US" sz="2200" u="sng" dirty="0">
                <a:solidFill>
                  <a:srgbClr val="FF0000"/>
                </a:solidFill>
                <a:latin typeface="華康正顏楷體W5" panose="03000509000000000000" pitchFamily="65" charset="-120"/>
                <a:ea typeface="華康正顏楷體W5" panose="03000509000000000000" pitchFamily="65" charset="-120"/>
              </a:rPr>
              <a:t>六</a:t>
            </a:r>
            <a:r>
              <a:rPr lang="zh-TW" altLang="zh-TW" sz="2200" u="sng" dirty="0">
                <a:solidFill>
                  <a:srgbClr val="FF0000"/>
                </a:solidFill>
                <a:latin typeface="華康正顏楷體W5" panose="03000509000000000000" pitchFamily="65" charset="-120"/>
                <a:ea typeface="華康正顏楷體W5" panose="03000509000000000000" pitchFamily="65" charset="-120"/>
              </a:rPr>
              <a:t>小時學術</a:t>
            </a:r>
            <a:r>
              <a:rPr lang="zh-TW" altLang="en-US" sz="2200" u="sng" dirty="0">
                <a:solidFill>
                  <a:srgbClr val="FF0000"/>
                </a:solidFill>
                <a:latin typeface="華康正顏楷體W5" panose="03000509000000000000" pitchFamily="65" charset="-120"/>
                <a:ea typeface="華康正顏楷體W5" panose="03000509000000000000" pitchFamily="65" charset="-120"/>
              </a:rPr>
              <a:t>倫理</a:t>
            </a:r>
            <a:r>
              <a:rPr lang="zh-TW" altLang="zh-TW" sz="2200" u="sng" dirty="0">
                <a:solidFill>
                  <a:srgbClr val="FF0000"/>
                </a:solidFill>
                <a:latin typeface="華康正顏楷體W5" panose="03000509000000000000" pitchFamily="65" charset="-120"/>
                <a:ea typeface="華康正顏楷體W5" panose="03000509000000000000" pitchFamily="65" charset="-120"/>
              </a:rPr>
              <a:t>教育課程研習</a:t>
            </a:r>
            <a:r>
              <a:rPr lang="zh-TW" altLang="zh-TW" sz="2200" dirty="0">
                <a:solidFill>
                  <a:schemeClr val="tx1"/>
                </a:solidFill>
                <a:latin typeface="華康正顏楷體W5" panose="03000509000000000000" pitchFamily="65" charset="-120"/>
                <a:ea typeface="華康正顏楷體W5" panose="03000509000000000000" pitchFamily="65" charset="-120"/>
              </a:rPr>
              <a:t>。</a:t>
            </a:r>
            <a:endParaRPr lang="en-US" altLang="zh-TW"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marL="447675" indent="-447675" algn="just">
              <a:lnSpc>
                <a:spcPts val="2500"/>
              </a:lnSpc>
              <a:spcBef>
                <a:spcPts val="600"/>
              </a:spcBef>
              <a:spcAft>
                <a:spcPts val="600"/>
              </a:spcAft>
            </a:pPr>
            <a:r>
              <a:rPr lang="en-US" altLang="zh-TW"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(4)</a:t>
            </a:r>
            <a:r>
              <a:rPr lang="zh-TW" altLang="zh-TW" sz="2200" dirty="0">
                <a:solidFill>
                  <a:schemeClr val="tx1"/>
                </a:solidFill>
                <a:latin typeface="華康正顏楷體W5" panose="03000509000000000000" pitchFamily="65" charset="-120"/>
                <a:ea typeface="華康正顏楷體W5" panose="03000509000000000000" pitchFamily="65" charset="-120"/>
              </a:rPr>
              <a:t>學倫課程研習管道包含：</a:t>
            </a:r>
            <a:r>
              <a:rPr lang="zh-TW" altLang="en-US" sz="2200" dirty="0">
                <a:solidFill>
                  <a:srgbClr val="0000FF"/>
                </a:solidFill>
                <a:latin typeface="華康正顏楷體W5" panose="03000509000000000000" pitchFamily="65" charset="-120"/>
                <a:ea typeface="華康正顏楷體W5" panose="03000509000000000000" pitchFamily="65" charset="-120"/>
              </a:rPr>
              <a:t>教育部</a:t>
            </a:r>
            <a:r>
              <a:rPr lang="zh-TW" altLang="zh-TW" sz="2200" dirty="0">
                <a:solidFill>
                  <a:schemeClr val="tx1"/>
                </a:solidFill>
                <a:latin typeface="華康正顏楷體W5" panose="03000509000000000000" pitchFamily="65" charset="-120"/>
                <a:ea typeface="華康正顏楷體W5" panose="03000509000000000000" pitchFamily="65" charset="-120"/>
              </a:rPr>
              <a:t>臺灣學術</a:t>
            </a:r>
            <a:r>
              <a:rPr lang="zh-TW" altLang="en-US" sz="2200" dirty="0">
                <a:solidFill>
                  <a:schemeClr val="tx1"/>
                </a:solidFill>
                <a:latin typeface="華康正顏楷體W5" panose="03000509000000000000" pitchFamily="65" charset="-120"/>
                <a:ea typeface="華康正顏楷體W5" panose="03000509000000000000" pitchFamily="65" charset="-120"/>
              </a:rPr>
              <a:t>倫理</a:t>
            </a:r>
            <a:r>
              <a:rPr lang="zh-TW" altLang="zh-TW" sz="2200" dirty="0">
                <a:solidFill>
                  <a:schemeClr val="tx1"/>
                </a:solidFill>
                <a:latin typeface="華康正顏楷體W5" panose="03000509000000000000" pitchFamily="65" charset="-120"/>
                <a:ea typeface="華康正顏楷體W5" panose="03000509000000000000" pitchFamily="65" charset="-120"/>
              </a:rPr>
              <a:t>教育資源中心（</a:t>
            </a:r>
            <a:r>
              <a:rPr lang="en-US" altLang="zh-TW" sz="2400" dirty="0">
                <a:solidFill>
                  <a:srgbClr val="0000FF"/>
                </a:solidFill>
                <a:hlinkClick r:id="rId3"/>
              </a:rPr>
              <a:t>https://ethics.moe.edu.tw/</a:t>
            </a:r>
            <a:r>
              <a:rPr lang="zh-TW" altLang="zh-TW" sz="2200" dirty="0">
                <a:solidFill>
                  <a:schemeClr val="tx1"/>
                </a:solidFill>
                <a:latin typeface="華康正顏楷體W5" panose="03000509000000000000" pitchFamily="65" charset="-120"/>
                <a:ea typeface="華康正顏楷體W5" panose="03000509000000000000" pitchFamily="65" charset="-120"/>
              </a:rPr>
              <a:t>）提供之線上課程或各校不定期開設之實體課程等</a:t>
            </a:r>
            <a:endParaRPr lang="zh-TW" altLang="en-US" sz="22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88" y="4081433"/>
            <a:ext cx="16224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 name="矩形 13"/>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12</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矩形 14"/>
          <p:cNvSpPr/>
          <p:nvPr/>
        </p:nvSpPr>
        <p:spPr>
          <a:xfrm>
            <a:off x="1919557" y="213610"/>
            <a:ext cx="9734240" cy="923330"/>
          </a:xfrm>
          <a:prstGeom prst="rect">
            <a:avLst/>
          </a:prstGeom>
        </p:spPr>
        <p:txBody>
          <a:bodyPr wrap="square">
            <a:spAutoFit/>
          </a:bodyPr>
          <a:lstStyle/>
          <a:p>
            <a:pPr lvl="0" algn="ctr">
              <a:lnSpc>
                <a:spcPct val="150000"/>
              </a:lnSpc>
              <a:buClr>
                <a:srgbClr val="00B050"/>
              </a:buClr>
            </a:pPr>
            <a:r>
              <a:rPr kumimoji="1" lang="zh-TW" altLang="en-US" sz="3600" b="1" kern="0" dirty="0">
                <a:solidFill>
                  <a:srgbClr val="FF9900"/>
                </a:solidFill>
                <a:latin typeface="FangSong" panose="02010609060101010101" pitchFamily="49" charset="-122"/>
                <a:ea typeface="FangSong" panose="02010609060101010101" pitchFamily="49" charset="-122"/>
                <a:cs typeface="+mj-cs"/>
              </a:rPr>
              <a:t>新進教師申請</a:t>
            </a:r>
            <a:r>
              <a:rPr kumimoji="1" lang="zh-TW" altLang="en-US" sz="3600" b="1" kern="0" dirty="0">
                <a:solidFill>
                  <a:schemeClr val="accent3">
                    <a:lumMod val="50000"/>
                  </a:schemeClr>
                </a:solidFill>
                <a:latin typeface="FangSong" panose="02010609060101010101" pitchFamily="49" charset="-122"/>
                <a:ea typeface="FangSong" panose="02010609060101010101" pitchFamily="49" charset="-122"/>
                <a:cs typeface="+mj-cs"/>
              </a:rPr>
              <a:t>科技部</a:t>
            </a:r>
            <a:r>
              <a:rPr kumimoji="1" lang="zh-TW" altLang="en-US" sz="3600" b="1" kern="0" dirty="0">
                <a:solidFill>
                  <a:srgbClr val="FF9900"/>
                </a:solidFill>
                <a:latin typeface="FangSong" panose="02010609060101010101" pitchFamily="49" charset="-122"/>
                <a:ea typeface="FangSong" panose="02010609060101010101" pitchFamily="49" charset="-122"/>
                <a:cs typeface="+mj-cs"/>
              </a:rPr>
              <a:t>專題研究計畫之相關規定</a:t>
            </a:r>
          </a:p>
        </p:txBody>
      </p:sp>
      <p:sp>
        <p:nvSpPr>
          <p:cNvPr id="16" name="圓角化同側角落矩形 15"/>
          <p:cNvSpPr/>
          <p:nvPr/>
        </p:nvSpPr>
        <p:spPr>
          <a:xfrm>
            <a:off x="2241028" y="1584961"/>
            <a:ext cx="9462548" cy="689328"/>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nSpc>
                <a:spcPts val="4000"/>
              </a:lnSpc>
            </a:pPr>
            <a:r>
              <a:rPr lang="en-US" altLang="zh-TW" sz="2400" dirty="0">
                <a:solidFill>
                  <a:schemeClr val="tx1"/>
                </a:solidFill>
                <a:latin typeface="華康正顏楷體W5" panose="03000509000000000000" pitchFamily="65" charset="-120"/>
                <a:ea typeface="華康正顏楷體W5" panose="03000509000000000000" pitchFamily="65" charset="-120"/>
              </a:rPr>
              <a:t>2.</a:t>
            </a:r>
            <a:r>
              <a:rPr lang="zh-TW" altLang="en-US" sz="2400" dirty="0">
                <a:solidFill>
                  <a:srgbClr val="FF0000"/>
                </a:solidFill>
                <a:latin typeface="華康正顏楷體W5" panose="03000509000000000000" pitchFamily="65" charset="-120"/>
                <a:ea typeface="華康正顏楷體W5" panose="03000509000000000000" pitchFamily="65" charset="-120"/>
              </a:rPr>
              <a:t>學術倫理</a:t>
            </a:r>
            <a:r>
              <a:rPr lang="zh-TW" altLang="en-US" sz="2400" dirty="0">
                <a:solidFill>
                  <a:schemeClr val="tx1"/>
                </a:solidFill>
                <a:latin typeface="華康正顏楷體W5" panose="03000509000000000000" pitchFamily="65" charset="-120"/>
                <a:ea typeface="華康正顏楷體W5" panose="03000509000000000000" pitchFamily="65" charset="-120"/>
              </a:rPr>
              <a:t>相關規定 </a:t>
            </a:r>
            <a:r>
              <a:rPr lang="en-US" altLang="zh-TW" sz="2400" dirty="0">
                <a:solidFill>
                  <a:schemeClr val="tx1"/>
                </a:solidFill>
                <a:latin typeface="華康正顏楷體W5" panose="03000509000000000000" pitchFamily="65" charset="-120"/>
                <a:ea typeface="華康正顏楷體W5" panose="03000509000000000000" pitchFamily="65" charset="-120"/>
              </a:rPr>
              <a:t>(</a:t>
            </a:r>
            <a:r>
              <a:rPr lang="zh-TW" altLang="en-US" sz="2400" dirty="0">
                <a:solidFill>
                  <a:schemeClr val="tx1"/>
                </a:solidFill>
                <a:latin typeface="華康正顏楷體W5" panose="03000509000000000000" pitchFamily="65" charset="-120"/>
                <a:ea typeface="華康正顏楷體W5" panose="03000509000000000000" pitchFamily="65" charset="-120"/>
              </a:rPr>
              <a:t>續</a:t>
            </a:r>
            <a:r>
              <a:rPr lang="en-US" altLang="zh-TW" sz="2400" dirty="0">
                <a:solidFill>
                  <a:schemeClr val="tx1"/>
                </a:solidFill>
                <a:latin typeface="華康正顏楷體W5" panose="03000509000000000000" pitchFamily="65" charset="-120"/>
                <a:ea typeface="華康正顏楷體W5" panose="03000509000000000000" pitchFamily="65" charset="-120"/>
              </a:rPr>
              <a:t>)</a:t>
            </a:r>
            <a:endParaRPr lang="zh-TW" altLang="en-US" sz="2400" dirty="0">
              <a:solidFill>
                <a:schemeClr val="tx1"/>
              </a:solidFill>
              <a:latin typeface="華康正顏楷體W5" panose="03000509000000000000" pitchFamily="65" charset="-120"/>
              <a:ea typeface="華康正顏楷體W5" panose="03000509000000000000" pitchFamily="65" charset="-120"/>
            </a:endParaRPr>
          </a:p>
        </p:txBody>
      </p:sp>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13452">
            <a:off x="650682" y="2616069"/>
            <a:ext cx="1146711" cy="114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7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3504325"/>
              </p:ext>
            </p:extLst>
          </p:nvPr>
        </p:nvGraphicFramePr>
        <p:xfrm>
          <a:off x="101600" y="1059660"/>
          <a:ext cx="11816080" cy="563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矩形 5"/>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13</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文字方塊 6"/>
          <p:cNvSpPr txBox="1"/>
          <p:nvPr/>
        </p:nvSpPr>
        <p:spPr>
          <a:xfrm>
            <a:off x="1722218" y="413857"/>
            <a:ext cx="8645857" cy="584775"/>
          </a:xfrm>
          <a:prstGeom prst="rect">
            <a:avLst/>
          </a:prstGeom>
          <a:noFill/>
        </p:spPr>
        <p:txBody>
          <a:bodyPr wrap="square" rtlCol="0">
            <a:spAutoFit/>
          </a:bodyPr>
          <a:lstStyle/>
          <a:p>
            <a:pPr marL="371549" algn="just">
              <a:buClr>
                <a:srgbClr val="00B050"/>
              </a:buClr>
            </a:pPr>
            <a:r>
              <a:rPr lang="zh-TW" altLang="zh-TW" sz="3200" b="1" u="sng" dirty="0">
                <a:latin typeface="FangSong" panose="02010609060101010101" pitchFamily="49" charset="-122"/>
                <a:ea typeface="FangSong" panose="02010609060101010101" pitchFamily="49" charset="-122"/>
              </a:rPr>
              <a:t>科技部</a:t>
            </a:r>
            <a:r>
              <a:rPr lang="zh-TW" altLang="zh-TW" sz="3200" b="1" u="sng" dirty="0">
                <a:solidFill>
                  <a:schemeClr val="accent3">
                    <a:lumMod val="50000"/>
                  </a:schemeClr>
                </a:solidFill>
                <a:latin typeface="FangSong" panose="02010609060101010101" pitchFamily="49" charset="-122"/>
                <a:ea typeface="FangSong" panose="02010609060101010101" pitchFamily="49" charset="-122"/>
              </a:rPr>
              <a:t>年</a:t>
            </a:r>
            <a:r>
              <a:rPr lang="zh-TW" altLang="en-US" sz="3200" b="1" u="sng" dirty="0">
                <a:solidFill>
                  <a:schemeClr val="accent3">
                    <a:lumMod val="50000"/>
                  </a:schemeClr>
                </a:solidFill>
                <a:latin typeface="FangSong" panose="02010609060101010101" pitchFamily="49" charset="-122"/>
                <a:ea typeface="FangSong" panose="02010609060101010101" pitchFamily="49" charset="-122"/>
              </a:rPr>
              <a:t>輕</a:t>
            </a:r>
            <a:r>
              <a:rPr lang="zh-TW" altLang="zh-TW" sz="3200" b="1" u="sng" dirty="0">
                <a:solidFill>
                  <a:schemeClr val="accent3">
                    <a:lumMod val="50000"/>
                  </a:schemeClr>
                </a:solidFill>
                <a:latin typeface="FangSong" panose="02010609060101010101" pitchFamily="49" charset="-122"/>
                <a:ea typeface="FangSong" panose="02010609060101010101" pitchFamily="49" charset="-122"/>
              </a:rPr>
              <a:t>學者</a:t>
            </a:r>
            <a:r>
              <a:rPr lang="zh-TW" altLang="zh-TW" sz="3200" b="1" u="sng" dirty="0">
                <a:latin typeface="FangSong" panose="02010609060101010101" pitchFamily="49" charset="-122"/>
                <a:ea typeface="FangSong" panose="02010609060101010101" pitchFamily="49" charset="-122"/>
              </a:rPr>
              <a:t>養成計畫</a:t>
            </a:r>
            <a:r>
              <a:rPr lang="en-US" altLang="zh-TW" sz="3200" b="1" u="sng" dirty="0">
                <a:latin typeface="FangSong" panose="02010609060101010101" pitchFamily="49" charset="-122"/>
                <a:ea typeface="FangSong" panose="02010609060101010101" pitchFamily="49" charset="-122"/>
              </a:rPr>
              <a:t>(109</a:t>
            </a:r>
            <a:r>
              <a:rPr lang="zh-TW" altLang="en-US" sz="3200" b="1" u="sng" dirty="0">
                <a:latin typeface="FangSong" panose="02010609060101010101" pitchFamily="49" charset="-122"/>
                <a:ea typeface="FangSong" panose="02010609060101010101" pitchFamily="49" charset="-122"/>
              </a:rPr>
              <a:t>年申請規範</a:t>
            </a:r>
            <a:r>
              <a:rPr lang="en-US" altLang="zh-TW" sz="3200" b="1" u="sng" dirty="0">
                <a:latin typeface="FangSong" panose="02010609060101010101" pitchFamily="49" charset="-122"/>
                <a:ea typeface="FangSong" panose="02010609060101010101" pitchFamily="49" charset="-122"/>
              </a:rPr>
              <a:t>)</a:t>
            </a:r>
            <a:endParaRPr lang="zh-TW" altLang="zh-TW" sz="3200" b="1" u="sng" dirty="0">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275712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797337" y="1311559"/>
          <a:ext cx="10480262" cy="5077675"/>
        </p:xfrm>
        <a:graphic>
          <a:graphicData uri="http://schemas.openxmlformats.org/drawingml/2006/table">
            <a:tbl>
              <a:tblPr firstRow="1" firstCol="1" bandRow="1" bandCol="1">
                <a:tableStyleId>{7DF18680-E054-41AD-8BC1-D1AEF772440D}</a:tableStyleId>
              </a:tblPr>
              <a:tblGrid>
                <a:gridCol w="1925625">
                  <a:extLst>
                    <a:ext uri="{9D8B030D-6E8A-4147-A177-3AD203B41FA5}">
                      <a16:colId xmlns:a16="http://schemas.microsoft.com/office/drawing/2014/main" val="20000"/>
                    </a:ext>
                  </a:extLst>
                </a:gridCol>
                <a:gridCol w="1051347">
                  <a:extLst>
                    <a:ext uri="{9D8B030D-6E8A-4147-A177-3AD203B41FA5}">
                      <a16:colId xmlns:a16="http://schemas.microsoft.com/office/drawing/2014/main" val="20001"/>
                    </a:ext>
                  </a:extLst>
                </a:gridCol>
                <a:gridCol w="1870289">
                  <a:extLst>
                    <a:ext uri="{9D8B030D-6E8A-4147-A177-3AD203B41FA5}">
                      <a16:colId xmlns:a16="http://schemas.microsoft.com/office/drawing/2014/main" val="20002"/>
                    </a:ext>
                  </a:extLst>
                </a:gridCol>
                <a:gridCol w="973879">
                  <a:extLst>
                    <a:ext uri="{9D8B030D-6E8A-4147-A177-3AD203B41FA5}">
                      <a16:colId xmlns:a16="http://schemas.microsoft.com/office/drawing/2014/main" val="20003"/>
                    </a:ext>
                  </a:extLst>
                </a:gridCol>
                <a:gridCol w="1792822">
                  <a:extLst>
                    <a:ext uri="{9D8B030D-6E8A-4147-A177-3AD203B41FA5}">
                      <a16:colId xmlns:a16="http://schemas.microsoft.com/office/drawing/2014/main" val="20004"/>
                    </a:ext>
                  </a:extLst>
                </a:gridCol>
                <a:gridCol w="1073480">
                  <a:extLst>
                    <a:ext uri="{9D8B030D-6E8A-4147-A177-3AD203B41FA5}">
                      <a16:colId xmlns:a16="http://schemas.microsoft.com/office/drawing/2014/main" val="20005"/>
                    </a:ext>
                  </a:extLst>
                </a:gridCol>
                <a:gridCol w="1792820">
                  <a:extLst>
                    <a:ext uri="{9D8B030D-6E8A-4147-A177-3AD203B41FA5}">
                      <a16:colId xmlns:a16="http://schemas.microsoft.com/office/drawing/2014/main" val="20006"/>
                    </a:ext>
                  </a:extLst>
                </a:gridCol>
              </a:tblGrid>
              <a:tr h="464030">
                <a:tc>
                  <a:txBody>
                    <a:bodyPr/>
                    <a:lstStyle/>
                    <a:p>
                      <a:pPr algn="ctr" fontAlgn="b"/>
                      <a:r>
                        <a:rPr lang="zh-TW" altLang="en-US" sz="2000" u="none" strike="noStrike" dirty="0">
                          <a:solidFill>
                            <a:schemeClr val="bg1"/>
                          </a:solidFill>
                          <a:effectLst/>
                          <a:latin typeface="+mn-lt"/>
                          <a:ea typeface="標楷體" panose="03000509000000000000" pitchFamily="65" charset="-120"/>
                        </a:rPr>
                        <a:t>年度</a:t>
                      </a:r>
                      <a:endParaRPr lang="zh-TW" altLang="en-US" sz="2000" b="0" i="0" u="none" strike="noStrike" dirty="0">
                        <a:solidFill>
                          <a:schemeClr val="bg1"/>
                        </a:solidFill>
                        <a:effectLst/>
                        <a:latin typeface="+mn-lt"/>
                        <a:ea typeface="標楷體" panose="03000509000000000000" pitchFamily="65" charset="-120"/>
                      </a:endParaRPr>
                    </a:p>
                  </a:txBody>
                  <a:tcPr marL="7620" marR="7620" marT="7620" marB="0" anchor="ctr"/>
                </a:tc>
                <a:tc gridSpan="2">
                  <a:txBody>
                    <a:bodyPr/>
                    <a:lstStyle/>
                    <a:p>
                      <a:pPr algn="ctr" fontAlgn="b"/>
                      <a:r>
                        <a:rPr lang="en-US" altLang="zh-TW" sz="2000" u="none" strike="noStrike" dirty="0">
                          <a:solidFill>
                            <a:schemeClr val="bg1"/>
                          </a:solidFill>
                          <a:effectLst/>
                          <a:latin typeface="+mn-lt"/>
                          <a:ea typeface="標楷體" panose="03000509000000000000" pitchFamily="65" charset="-120"/>
                        </a:rPr>
                        <a:t>106</a:t>
                      </a:r>
                      <a:r>
                        <a:rPr lang="zh-TW" altLang="en-US" sz="2000" u="none" strike="noStrike" dirty="0">
                          <a:solidFill>
                            <a:schemeClr val="bg1"/>
                          </a:solidFill>
                          <a:effectLst/>
                          <a:latin typeface="+mn-lt"/>
                          <a:ea typeface="標楷體" panose="03000509000000000000" pitchFamily="65" charset="-120"/>
                        </a:rPr>
                        <a:t>年</a:t>
                      </a:r>
                      <a:endParaRPr lang="zh-TW" altLang="en-US" sz="2000" b="0" i="0" u="none" strike="noStrike" dirty="0">
                        <a:solidFill>
                          <a:schemeClr val="bg1"/>
                        </a:solidFill>
                        <a:effectLst/>
                        <a:latin typeface="+mn-lt"/>
                        <a:ea typeface="標楷體" panose="03000509000000000000" pitchFamily="65" charset="-120"/>
                      </a:endParaRPr>
                    </a:p>
                  </a:txBody>
                  <a:tcPr marL="7620" marR="7620" marT="7620" marB="0" anchor="ctr"/>
                </a:tc>
                <a:tc hMerge="1">
                  <a:txBody>
                    <a:bodyPr/>
                    <a:lstStyle/>
                    <a:p>
                      <a:endParaRPr lang="zh-TW" altLang="en-US"/>
                    </a:p>
                  </a:txBody>
                  <a:tcPr/>
                </a:tc>
                <a:tc gridSpan="2">
                  <a:txBody>
                    <a:bodyPr/>
                    <a:lstStyle/>
                    <a:p>
                      <a:pPr algn="ctr" fontAlgn="b"/>
                      <a:r>
                        <a:rPr lang="en-US" altLang="zh-TW" sz="2000" u="none" strike="noStrike" dirty="0">
                          <a:solidFill>
                            <a:schemeClr val="bg1"/>
                          </a:solidFill>
                          <a:effectLst/>
                          <a:latin typeface="+mn-lt"/>
                          <a:ea typeface="標楷體" panose="03000509000000000000" pitchFamily="65" charset="-120"/>
                        </a:rPr>
                        <a:t>107</a:t>
                      </a:r>
                      <a:r>
                        <a:rPr lang="zh-TW" altLang="en-US" sz="2000" u="none" strike="noStrike" dirty="0">
                          <a:solidFill>
                            <a:schemeClr val="bg1"/>
                          </a:solidFill>
                          <a:effectLst/>
                          <a:latin typeface="+mn-lt"/>
                          <a:ea typeface="標楷體" panose="03000509000000000000" pitchFamily="65" charset="-120"/>
                        </a:rPr>
                        <a:t>年</a:t>
                      </a:r>
                      <a:endParaRPr lang="zh-TW" altLang="en-US" sz="2000" b="0" i="0" u="none" strike="noStrike" dirty="0">
                        <a:solidFill>
                          <a:schemeClr val="bg1"/>
                        </a:solidFill>
                        <a:effectLst/>
                        <a:latin typeface="+mn-lt"/>
                        <a:ea typeface="標楷體" panose="03000509000000000000" pitchFamily="65" charset="-120"/>
                      </a:endParaRPr>
                    </a:p>
                  </a:txBody>
                  <a:tcPr marL="7620" marR="7620" marT="7620" marB="0" anchor="ctr"/>
                </a:tc>
                <a:tc hMerge="1">
                  <a:txBody>
                    <a:bodyPr/>
                    <a:lstStyle/>
                    <a:p>
                      <a:endParaRPr lang="zh-TW" altLang="en-US"/>
                    </a:p>
                  </a:txBody>
                  <a:tcPr/>
                </a:tc>
                <a:tc gridSpan="2">
                  <a:txBody>
                    <a:bodyPr/>
                    <a:lstStyle/>
                    <a:p>
                      <a:pPr algn="ctr" fontAlgn="b"/>
                      <a:r>
                        <a:rPr lang="en-US" altLang="zh-TW" sz="2000" u="none" strike="noStrike" dirty="0">
                          <a:solidFill>
                            <a:schemeClr val="bg1"/>
                          </a:solidFill>
                          <a:effectLst/>
                          <a:latin typeface="+mn-lt"/>
                          <a:ea typeface="標楷體" panose="03000509000000000000" pitchFamily="65" charset="-120"/>
                        </a:rPr>
                        <a:t>108</a:t>
                      </a:r>
                      <a:r>
                        <a:rPr lang="zh-TW" altLang="en-US" sz="2000" u="none" strike="noStrike" dirty="0">
                          <a:solidFill>
                            <a:schemeClr val="bg1"/>
                          </a:solidFill>
                          <a:effectLst/>
                          <a:latin typeface="+mn-lt"/>
                          <a:ea typeface="標楷體" panose="03000509000000000000" pitchFamily="65" charset="-120"/>
                        </a:rPr>
                        <a:t>年</a:t>
                      </a:r>
                      <a:endParaRPr lang="zh-TW" altLang="en-US" sz="2000" b="0" i="0" u="none" strike="noStrike" dirty="0">
                        <a:solidFill>
                          <a:schemeClr val="bg1"/>
                        </a:solidFill>
                        <a:effectLst/>
                        <a:latin typeface="+mn-lt"/>
                        <a:ea typeface="標楷體" panose="03000509000000000000" pitchFamily="65" charset="-120"/>
                      </a:endParaRPr>
                    </a:p>
                  </a:txBody>
                  <a:tcPr marL="7620" marR="7620" marT="7620" marB="0" anchor="ctr"/>
                </a:tc>
                <a:tc hMerge="1">
                  <a:txBody>
                    <a:bodyPr/>
                    <a:lstStyle/>
                    <a:p>
                      <a:endParaRPr lang="zh-TW" altLang="en-US"/>
                    </a:p>
                  </a:txBody>
                  <a:tcPr/>
                </a:tc>
                <a:extLst>
                  <a:ext uri="{0D108BD9-81ED-4DB2-BD59-A6C34878D82A}">
                    <a16:rowId xmlns:a16="http://schemas.microsoft.com/office/drawing/2014/main" val="10000"/>
                  </a:ext>
                </a:extLst>
              </a:tr>
              <a:tr h="492933">
                <a:tc>
                  <a:txBody>
                    <a:bodyPr/>
                    <a:lstStyle/>
                    <a:p>
                      <a:pPr algn="ctr" fontAlgn="ctr"/>
                      <a:endParaRPr lang="zh-TW" altLang="en-US" sz="1800" b="0"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件數</a:t>
                      </a:r>
                      <a:endParaRPr lang="zh-TW" altLang="en-US" sz="1800" b="1"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總經費</a:t>
                      </a:r>
                      <a:r>
                        <a:rPr lang="en-US" altLang="zh-TW" sz="1800" u="none" strike="noStrike" dirty="0">
                          <a:solidFill>
                            <a:schemeClr val="tx1"/>
                          </a:solidFill>
                          <a:effectLst/>
                          <a:latin typeface="+mn-lt"/>
                          <a:ea typeface="標楷體" panose="03000509000000000000" pitchFamily="65" charset="-120"/>
                        </a:rPr>
                        <a:t>(</a:t>
                      </a:r>
                      <a:r>
                        <a:rPr lang="zh-TW" altLang="en-US" sz="1800" u="none" strike="noStrike" dirty="0">
                          <a:solidFill>
                            <a:schemeClr val="tx1"/>
                          </a:solidFill>
                          <a:effectLst/>
                          <a:latin typeface="+mn-lt"/>
                          <a:ea typeface="標楷體" panose="03000509000000000000" pitchFamily="65" charset="-120"/>
                        </a:rPr>
                        <a:t>元</a:t>
                      </a:r>
                      <a:r>
                        <a:rPr lang="en-US" altLang="zh-TW" sz="1800" u="none" strike="noStrike" dirty="0">
                          <a:solidFill>
                            <a:schemeClr val="tx1"/>
                          </a:solidFill>
                          <a:effectLst/>
                          <a:latin typeface="+mn-lt"/>
                          <a:ea typeface="標楷體" panose="03000509000000000000" pitchFamily="65" charset="-120"/>
                        </a:rPr>
                        <a:t>)</a:t>
                      </a:r>
                      <a:endParaRPr lang="en-US" altLang="zh-TW" sz="1800" b="1"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件數</a:t>
                      </a:r>
                      <a:endParaRPr lang="zh-TW" altLang="en-US" sz="1800" b="1"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總經費</a:t>
                      </a:r>
                      <a:r>
                        <a:rPr lang="en-US" altLang="zh-TW" sz="1800" u="none" strike="noStrike" dirty="0">
                          <a:solidFill>
                            <a:schemeClr val="tx1"/>
                          </a:solidFill>
                          <a:effectLst/>
                          <a:latin typeface="+mn-lt"/>
                          <a:ea typeface="標楷體" panose="03000509000000000000" pitchFamily="65" charset="-120"/>
                        </a:rPr>
                        <a:t>(</a:t>
                      </a:r>
                      <a:r>
                        <a:rPr lang="zh-TW" altLang="en-US" sz="1800" u="none" strike="noStrike" dirty="0">
                          <a:solidFill>
                            <a:schemeClr val="tx1"/>
                          </a:solidFill>
                          <a:effectLst/>
                          <a:latin typeface="+mn-lt"/>
                          <a:ea typeface="標楷體" panose="03000509000000000000" pitchFamily="65" charset="-120"/>
                        </a:rPr>
                        <a:t>元</a:t>
                      </a:r>
                      <a:r>
                        <a:rPr lang="en-US" altLang="zh-TW" sz="1800" u="none" strike="noStrike" dirty="0">
                          <a:solidFill>
                            <a:schemeClr val="tx1"/>
                          </a:solidFill>
                          <a:effectLst/>
                          <a:latin typeface="+mn-lt"/>
                          <a:ea typeface="標楷體" panose="03000509000000000000" pitchFamily="65" charset="-120"/>
                        </a:rPr>
                        <a:t>)</a:t>
                      </a:r>
                      <a:endParaRPr lang="en-US" altLang="zh-TW" sz="1800" b="1"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件數</a:t>
                      </a:r>
                      <a:endParaRPr lang="zh-TW" altLang="en-US" sz="1800" b="1" i="0" u="none" strike="noStrike" dirty="0">
                        <a:solidFill>
                          <a:schemeClr val="tx1"/>
                        </a:solidFill>
                        <a:effectLst/>
                        <a:latin typeface="+mn-lt"/>
                        <a:ea typeface="標楷體" panose="03000509000000000000" pitchFamily="65" charset="-120"/>
                      </a:endParaRPr>
                    </a:p>
                  </a:txBody>
                  <a:tcPr marL="7620" marR="7620" marT="7620" marB="0" anchor="ctr"/>
                </a:tc>
                <a:tc>
                  <a:txBody>
                    <a:bodyPr/>
                    <a:lstStyle/>
                    <a:p>
                      <a:pPr algn="ctr" fontAlgn="ctr"/>
                      <a:r>
                        <a:rPr lang="zh-TW" altLang="en-US" sz="1800" u="none" strike="noStrike" dirty="0">
                          <a:solidFill>
                            <a:schemeClr val="tx1"/>
                          </a:solidFill>
                          <a:effectLst/>
                          <a:latin typeface="+mn-lt"/>
                          <a:ea typeface="標楷體" panose="03000509000000000000" pitchFamily="65" charset="-120"/>
                        </a:rPr>
                        <a:t>總經費</a:t>
                      </a:r>
                      <a:r>
                        <a:rPr lang="en-US" altLang="zh-TW" sz="1800" u="none" strike="noStrike" dirty="0">
                          <a:solidFill>
                            <a:schemeClr val="tx1"/>
                          </a:solidFill>
                          <a:effectLst/>
                          <a:latin typeface="+mn-lt"/>
                          <a:ea typeface="標楷體" panose="03000509000000000000" pitchFamily="65" charset="-120"/>
                        </a:rPr>
                        <a:t>(</a:t>
                      </a:r>
                      <a:r>
                        <a:rPr lang="zh-TW" altLang="en-US" sz="1800" u="none" strike="noStrike" dirty="0">
                          <a:solidFill>
                            <a:schemeClr val="tx1"/>
                          </a:solidFill>
                          <a:effectLst/>
                          <a:latin typeface="+mn-lt"/>
                          <a:ea typeface="標楷體" panose="03000509000000000000" pitchFamily="65" charset="-120"/>
                        </a:rPr>
                        <a:t>元</a:t>
                      </a:r>
                      <a:r>
                        <a:rPr lang="en-US" altLang="zh-TW" sz="1800" u="none" strike="noStrike" dirty="0">
                          <a:solidFill>
                            <a:schemeClr val="tx1"/>
                          </a:solidFill>
                          <a:effectLst/>
                          <a:latin typeface="+mn-lt"/>
                          <a:ea typeface="標楷體" panose="03000509000000000000" pitchFamily="65" charset="-120"/>
                        </a:rPr>
                        <a:t>)</a:t>
                      </a:r>
                      <a:endParaRPr lang="en-US" altLang="zh-TW" sz="1800" b="1" i="0" u="none" strike="noStrike" dirty="0">
                        <a:solidFill>
                          <a:schemeClr val="tx1"/>
                        </a:solidFill>
                        <a:effectLst/>
                        <a:latin typeface="+mn-lt"/>
                        <a:ea typeface="標楷體" panose="03000509000000000000" pitchFamily="65" charset="-120"/>
                      </a:endParaRPr>
                    </a:p>
                  </a:txBody>
                  <a:tcPr marL="7620" marR="7620" marT="7620" marB="0" anchor="ctr"/>
                </a:tc>
                <a:extLst>
                  <a:ext uri="{0D108BD9-81ED-4DB2-BD59-A6C34878D82A}">
                    <a16:rowId xmlns:a16="http://schemas.microsoft.com/office/drawing/2014/main" val="10001"/>
                  </a:ext>
                </a:extLst>
              </a:tr>
              <a:tr h="590038">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800" u="none" strike="noStrike" dirty="0">
                          <a:solidFill>
                            <a:schemeClr val="bg1"/>
                          </a:solidFill>
                          <a:effectLst/>
                          <a:latin typeface="+mn-lt"/>
                          <a:ea typeface="標楷體" panose="03000509000000000000" pitchFamily="65" charset="-120"/>
                        </a:rPr>
                        <a:t>總計</a:t>
                      </a:r>
                      <a:endParaRPr lang="en-US" altLang="zh-TW" sz="1800" u="none" strike="noStrike" dirty="0">
                        <a:solidFill>
                          <a:schemeClr val="bg1"/>
                        </a:solidFill>
                        <a:effectLst/>
                        <a:latin typeface="+mn-lt"/>
                        <a:ea typeface="標楷體" panose="03000509000000000000" pitchFamily="65" charset="-12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u="none" strike="noStrike" dirty="0">
                          <a:solidFill>
                            <a:schemeClr val="bg1"/>
                          </a:solidFill>
                          <a:effectLst/>
                          <a:latin typeface="+mn-lt"/>
                          <a:ea typeface="標楷體" panose="03000509000000000000" pitchFamily="65" charset="-120"/>
                        </a:rPr>
                        <a:t>計畫類型</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lnTlToBr w="12700" cap="flat" cmpd="sng" algn="ctr">
                      <a:solidFill>
                        <a:schemeClr val="tx1"/>
                      </a:solidFill>
                      <a:prstDash val="solid"/>
                      <a:round/>
                      <a:headEnd type="none" w="med" len="med"/>
                      <a:tailEnd type="none" w="med" len="med"/>
                    </a:lnTlToBr>
                  </a:tcPr>
                </a:tc>
                <a:tc>
                  <a:txBody>
                    <a:bodyPr/>
                    <a:lstStyle/>
                    <a:p>
                      <a:pPr algn="ctr" fontAlgn="ctr"/>
                      <a:r>
                        <a:rPr lang="en-US" altLang="zh-TW" sz="1800" b="1" i="0" u="none" strike="noStrike" dirty="0">
                          <a:solidFill>
                            <a:srgbClr val="0000FF"/>
                          </a:solidFill>
                          <a:effectLst/>
                          <a:latin typeface="+mn-lt"/>
                        </a:rPr>
                        <a:t>1,362</a:t>
                      </a:r>
                    </a:p>
                  </a:txBody>
                  <a:tcPr marL="7620" marR="7620" marT="7620" marB="0" anchor="ctr"/>
                </a:tc>
                <a:tc>
                  <a:txBody>
                    <a:bodyPr/>
                    <a:lstStyle/>
                    <a:p>
                      <a:pPr algn="r" fontAlgn="ctr"/>
                      <a:r>
                        <a:rPr lang="en-US" altLang="zh-TW" sz="1800" b="1" i="0" u="none" strike="noStrike" dirty="0">
                          <a:solidFill>
                            <a:srgbClr val="FF0000"/>
                          </a:solidFill>
                          <a:effectLst/>
                          <a:latin typeface="+mn-lt"/>
                        </a:rPr>
                        <a:t>1,938,318,876</a:t>
                      </a:r>
                    </a:p>
                  </a:txBody>
                  <a:tcPr marL="7620" marR="7620" marT="7620" marB="0" anchor="ctr"/>
                </a:tc>
                <a:tc>
                  <a:txBody>
                    <a:bodyPr/>
                    <a:lstStyle/>
                    <a:p>
                      <a:pPr algn="ctr" fontAlgn="ctr"/>
                      <a:r>
                        <a:rPr lang="en-US" altLang="zh-TW" sz="1800" b="1" i="0" u="none" strike="noStrike" dirty="0">
                          <a:solidFill>
                            <a:srgbClr val="0000FF"/>
                          </a:solidFill>
                          <a:effectLst/>
                          <a:latin typeface="+mn-lt"/>
                        </a:rPr>
                        <a:t>1,397</a:t>
                      </a:r>
                    </a:p>
                  </a:txBody>
                  <a:tcPr marL="7620" marR="7620" marT="7620" marB="0" anchor="ctr"/>
                </a:tc>
                <a:tc>
                  <a:txBody>
                    <a:bodyPr/>
                    <a:lstStyle/>
                    <a:p>
                      <a:pPr algn="r" fontAlgn="ctr"/>
                      <a:r>
                        <a:rPr lang="en-US" altLang="zh-TW" sz="1800" b="1" i="0" u="none" strike="noStrike" dirty="0">
                          <a:solidFill>
                            <a:srgbClr val="FF0000"/>
                          </a:solidFill>
                          <a:effectLst/>
                          <a:latin typeface="+mn-lt"/>
                        </a:rPr>
                        <a:t>1,876,495,921</a:t>
                      </a:r>
                    </a:p>
                  </a:txBody>
                  <a:tcPr marL="7620" marR="7620" marT="7620" marB="0" anchor="ctr"/>
                </a:tc>
                <a:tc>
                  <a:txBody>
                    <a:bodyPr/>
                    <a:lstStyle/>
                    <a:p>
                      <a:pPr algn="ctr" fontAlgn="ctr"/>
                      <a:r>
                        <a:rPr lang="en-US" altLang="zh-TW" sz="1800" b="1" i="0" u="none" strike="noStrike" dirty="0">
                          <a:solidFill>
                            <a:srgbClr val="0000FF"/>
                          </a:solidFill>
                          <a:effectLst/>
                          <a:latin typeface="+mn-lt"/>
                        </a:rPr>
                        <a:t>1,446</a:t>
                      </a:r>
                    </a:p>
                  </a:txBody>
                  <a:tcPr marL="7620" marR="7620" marT="7620" marB="0" anchor="ctr"/>
                </a:tc>
                <a:tc>
                  <a:txBody>
                    <a:bodyPr/>
                    <a:lstStyle/>
                    <a:p>
                      <a:pPr algn="r" fontAlgn="ctr"/>
                      <a:r>
                        <a:rPr lang="en-US" altLang="zh-TW" sz="1800" b="1" i="0" u="none" strike="noStrike" dirty="0">
                          <a:solidFill>
                            <a:srgbClr val="FF0000"/>
                          </a:solidFill>
                          <a:effectLst/>
                          <a:latin typeface="+mn-lt"/>
                        </a:rPr>
                        <a:t>1,999,635,640</a:t>
                      </a:r>
                    </a:p>
                  </a:txBody>
                  <a:tcPr marL="7620" marR="7620" marT="7620" marB="0" anchor="ctr"/>
                </a:tc>
                <a:extLst>
                  <a:ext uri="{0D108BD9-81ED-4DB2-BD59-A6C34878D82A}">
                    <a16:rowId xmlns:a16="http://schemas.microsoft.com/office/drawing/2014/main" val="10002"/>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教育部</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145</a:t>
                      </a:r>
                    </a:p>
                  </a:txBody>
                  <a:tcPr marL="7620" marR="7620" marT="7620" marB="0" anchor="ctr"/>
                </a:tc>
                <a:tc>
                  <a:txBody>
                    <a:bodyPr/>
                    <a:lstStyle/>
                    <a:p>
                      <a:pPr algn="r" fontAlgn="ctr"/>
                      <a:r>
                        <a:rPr lang="en-US" altLang="zh-TW" sz="1800" b="0" i="0" u="none" strike="noStrike">
                          <a:effectLst/>
                          <a:latin typeface="+mn-lt"/>
                        </a:rPr>
                        <a:t>283,145,601</a:t>
                      </a:r>
                    </a:p>
                  </a:txBody>
                  <a:tcPr marL="7620" marR="7620" marT="7620" marB="0" anchor="ctr"/>
                </a:tc>
                <a:tc>
                  <a:txBody>
                    <a:bodyPr/>
                    <a:lstStyle/>
                    <a:p>
                      <a:pPr algn="ctr" fontAlgn="ctr"/>
                      <a:r>
                        <a:rPr lang="en-US" altLang="zh-TW" sz="1800" b="0" i="0" u="none" strike="noStrike" dirty="0">
                          <a:effectLst/>
                          <a:latin typeface="+mn-lt"/>
                        </a:rPr>
                        <a:t>130</a:t>
                      </a:r>
                    </a:p>
                  </a:txBody>
                  <a:tcPr marL="7620" marR="7620" marT="7620" marB="0" anchor="ctr"/>
                </a:tc>
                <a:tc>
                  <a:txBody>
                    <a:bodyPr/>
                    <a:lstStyle/>
                    <a:p>
                      <a:pPr algn="r" fontAlgn="ctr"/>
                      <a:r>
                        <a:rPr lang="en-US" altLang="zh-TW" sz="1800" b="0" i="0" u="none" strike="noStrike">
                          <a:effectLst/>
                          <a:latin typeface="+mn-lt"/>
                        </a:rPr>
                        <a:t>173,009,275</a:t>
                      </a:r>
                    </a:p>
                  </a:txBody>
                  <a:tcPr marL="7620" marR="7620" marT="7620" marB="0" anchor="ctr"/>
                </a:tc>
                <a:tc>
                  <a:txBody>
                    <a:bodyPr/>
                    <a:lstStyle/>
                    <a:p>
                      <a:pPr algn="ctr" fontAlgn="ctr"/>
                      <a:r>
                        <a:rPr lang="en-US" altLang="zh-TW" sz="1800" b="0" i="0" u="none" strike="noStrike" dirty="0">
                          <a:effectLst/>
                          <a:latin typeface="+mn-lt"/>
                        </a:rPr>
                        <a:t>150</a:t>
                      </a:r>
                    </a:p>
                  </a:txBody>
                  <a:tcPr marL="7620" marR="7620" marT="7620" marB="0" anchor="ctr"/>
                </a:tc>
                <a:tc>
                  <a:txBody>
                    <a:bodyPr/>
                    <a:lstStyle/>
                    <a:p>
                      <a:pPr algn="r" fontAlgn="ctr"/>
                      <a:r>
                        <a:rPr lang="en-US" altLang="zh-TW" sz="1800" b="0" i="0" u="none" strike="noStrike">
                          <a:effectLst/>
                          <a:latin typeface="+mn-lt"/>
                        </a:rPr>
                        <a:t>252,253,176</a:t>
                      </a:r>
                    </a:p>
                  </a:txBody>
                  <a:tcPr marL="7620" marR="7620" marT="7620" marB="0" anchor="ctr"/>
                </a:tc>
                <a:extLst>
                  <a:ext uri="{0D108BD9-81ED-4DB2-BD59-A6C34878D82A}">
                    <a16:rowId xmlns:a16="http://schemas.microsoft.com/office/drawing/2014/main" val="10003"/>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農委會</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247</a:t>
                      </a:r>
                    </a:p>
                  </a:txBody>
                  <a:tcPr marL="7620" marR="7620" marT="7620" marB="0" anchor="ctr"/>
                </a:tc>
                <a:tc>
                  <a:txBody>
                    <a:bodyPr/>
                    <a:lstStyle/>
                    <a:p>
                      <a:pPr algn="r" fontAlgn="ctr"/>
                      <a:r>
                        <a:rPr lang="en-US" altLang="zh-TW" sz="1800" b="0" i="0" u="none" strike="noStrike" dirty="0">
                          <a:effectLst/>
                          <a:latin typeface="+mn-lt"/>
                        </a:rPr>
                        <a:t>281,981,990</a:t>
                      </a:r>
                    </a:p>
                  </a:txBody>
                  <a:tcPr marL="7620" marR="7620" marT="7620" marB="0" anchor="ctr"/>
                </a:tc>
                <a:tc>
                  <a:txBody>
                    <a:bodyPr/>
                    <a:lstStyle/>
                    <a:p>
                      <a:pPr algn="ctr" fontAlgn="ctr"/>
                      <a:r>
                        <a:rPr lang="en-US" altLang="zh-TW" sz="1800" b="0" i="0" u="none" strike="noStrike" dirty="0">
                          <a:effectLst/>
                          <a:latin typeface="+mn-lt"/>
                        </a:rPr>
                        <a:t>239</a:t>
                      </a:r>
                    </a:p>
                  </a:txBody>
                  <a:tcPr marL="7620" marR="7620" marT="7620" marB="0" anchor="ctr"/>
                </a:tc>
                <a:tc>
                  <a:txBody>
                    <a:bodyPr/>
                    <a:lstStyle/>
                    <a:p>
                      <a:pPr algn="r" fontAlgn="ctr"/>
                      <a:r>
                        <a:rPr lang="en-US" altLang="zh-TW" sz="1800" b="0" i="0" u="none" strike="noStrike">
                          <a:effectLst/>
                          <a:latin typeface="+mn-lt"/>
                        </a:rPr>
                        <a:t>272,511,627</a:t>
                      </a:r>
                    </a:p>
                  </a:txBody>
                  <a:tcPr marL="7620" marR="7620" marT="7620" marB="0" anchor="ctr"/>
                </a:tc>
                <a:tc>
                  <a:txBody>
                    <a:bodyPr/>
                    <a:lstStyle/>
                    <a:p>
                      <a:pPr algn="ctr" fontAlgn="ctr"/>
                      <a:r>
                        <a:rPr lang="en-US" altLang="zh-TW" sz="1800" b="0" i="0" u="none" strike="noStrike" dirty="0">
                          <a:effectLst/>
                          <a:latin typeface="+mn-lt"/>
                        </a:rPr>
                        <a:t>241</a:t>
                      </a:r>
                    </a:p>
                  </a:txBody>
                  <a:tcPr marL="7620" marR="7620" marT="7620" marB="0" anchor="ctr"/>
                </a:tc>
                <a:tc>
                  <a:txBody>
                    <a:bodyPr/>
                    <a:lstStyle/>
                    <a:p>
                      <a:pPr algn="r" fontAlgn="ctr"/>
                      <a:r>
                        <a:rPr lang="en-US" altLang="zh-TW" sz="1800" b="0" i="0" u="none" strike="noStrike">
                          <a:effectLst/>
                          <a:latin typeface="+mn-lt"/>
                        </a:rPr>
                        <a:t>324,035,699</a:t>
                      </a:r>
                    </a:p>
                  </a:txBody>
                  <a:tcPr marL="7620" marR="7620" marT="7620" marB="0" anchor="ctr"/>
                </a:tc>
                <a:extLst>
                  <a:ext uri="{0D108BD9-81ED-4DB2-BD59-A6C34878D82A}">
                    <a16:rowId xmlns:a16="http://schemas.microsoft.com/office/drawing/2014/main" val="10004"/>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科技部</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563</a:t>
                      </a:r>
                    </a:p>
                  </a:txBody>
                  <a:tcPr marL="7620" marR="7620" marT="7620" marB="0" anchor="ctr"/>
                </a:tc>
                <a:tc>
                  <a:txBody>
                    <a:bodyPr/>
                    <a:lstStyle/>
                    <a:p>
                      <a:pPr algn="r" fontAlgn="ctr"/>
                      <a:r>
                        <a:rPr lang="en-US" altLang="zh-TW" sz="1800" b="0" i="0" u="none" strike="noStrike" dirty="0">
                          <a:effectLst/>
                          <a:latin typeface="+mn-lt"/>
                        </a:rPr>
                        <a:t>959,691,657</a:t>
                      </a:r>
                    </a:p>
                  </a:txBody>
                  <a:tcPr marL="7620" marR="7620" marT="7620" marB="0" anchor="ctr"/>
                </a:tc>
                <a:tc>
                  <a:txBody>
                    <a:bodyPr/>
                    <a:lstStyle/>
                    <a:p>
                      <a:pPr algn="ctr" fontAlgn="ctr"/>
                      <a:r>
                        <a:rPr lang="en-US" altLang="zh-TW" sz="1800" b="0" i="0" u="none" strike="noStrike" dirty="0">
                          <a:effectLst/>
                          <a:latin typeface="+mn-lt"/>
                        </a:rPr>
                        <a:t>570</a:t>
                      </a:r>
                    </a:p>
                  </a:txBody>
                  <a:tcPr marL="7620" marR="7620" marT="7620" marB="0" anchor="ctr"/>
                </a:tc>
                <a:tc>
                  <a:txBody>
                    <a:bodyPr/>
                    <a:lstStyle/>
                    <a:p>
                      <a:pPr algn="r" fontAlgn="ctr"/>
                      <a:r>
                        <a:rPr lang="en-US" altLang="zh-TW" sz="1800" b="0" i="0" u="none" strike="noStrike">
                          <a:effectLst/>
                          <a:latin typeface="+mn-lt"/>
                        </a:rPr>
                        <a:t>978,843,288</a:t>
                      </a:r>
                    </a:p>
                  </a:txBody>
                  <a:tcPr marL="7620" marR="7620" marT="7620" marB="0" anchor="ctr"/>
                </a:tc>
                <a:tc>
                  <a:txBody>
                    <a:bodyPr/>
                    <a:lstStyle/>
                    <a:p>
                      <a:pPr algn="ctr" fontAlgn="ctr"/>
                      <a:r>
                        <a:rPr lang="en-US" altLang="zh-TW" sz="1800" b="0" i="0" u="none" strike="noStrike" dirty="0">
                          <a:effectLst/>
                          <a:latin typeface="+mn-lt"/>
                        </a:rPr>
                        <a:t>548</a:t>
                      </a:r>
                    </a:p>
                  </a:txBody>
                  <a:tcPr marL="7620" marR="7620" marT="7620" marB="0" anchor="ctr"/>
                </a:tc>
                <a:tc>
                  <a:txBody>
                    <a:bodyPr/>
                    <a:lstStyle/>
                    <a:p>
                      <a:pPr algn="r" fontAlgn="ctr"/>
                      <a:r>
                        <a:rPr lang="en-US" altLang="zh-TW" sz="1800" b="0" i="0" u="none" strike="noStrike">
                          <a:effectLst/>
                          <a:latin typeface="+mn-lt"/>
                        </a:rPr>
                        <a:t>930,921,434</a:t>
                      </a:r>
                    </a:p>
                  </a:txBody>
                  <a:tcPr marL="7620" marR="7620" marT="7620" marB="0" anchor="ctr"/>
                </a:tc>
                <a:extLst>
                  <a:ext uri="{0D108BD9-81ED-4DB2-BD59-A6C34878D82A}">
                    <a16:rowId xmlns:a16="http://schemas.microsoft.com/office/drawing/2014/main" val="10005"/>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其它政府機關</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64</a:t>
                      </a:r>
                    </a:p>
                  </a:txBody>
                  <a:tcPr marL="7620" marR="7620" marT="7620" marB="0" anchor="ctr"/>
                </a:tc>
                <a:tc>
                  <a:txBody>
                    <a:bodyPr/>
                    <a:lstStyle/>
                    <a:p>
                      <a:pPr algn="r" fontAlgn="ctr"/>
                      <a:r>
                        <a:rPr lang="en-US" altLang="zh-TW" sz="1800" b="0" i="0" u="none" strike="noStrike" dirty="0">
                          <a:effectLst/>
                          <a:latin typeface="+mn-lt"/>
                        </a:rPr>
                        <a:t>85,210,077</a:t>
                      </a:r>
                    </a:p>
                  </a:txBody>
                  <a:tcPr marL="7620" marR="7620" marT="7620" marB="0" anchor="ctr"/>
                </a:tc>
                <a:tc>
                  <a:txBody>
                    <a:bodyPr/>
                    <a:lstStyle/>
                    <a:p>
                      <a:pPr algn="ctr" fontAlgn="ctr"/>
                      <a:r>
                        <a:rPr lang="en-US" altLang="zh-TW" sz="1800" b="0" i="0" u="none" strike="noStrike" dirty="0">
                          <a:effectLst/>
                          <a:latin typeface="+mn-lt"/>
                        </a:rPr>
                        <a:t>60</a:t>
                      </a:r>
                    </a:p>
                  </a:txBody>
                  <a:tcPr marL="7620" marR="7620" marT="7620" marB="0" anchor="ctr"/>
                </a:tc>
                <a:tc>
                  <a:txBody>
                    <a:bodyPr/>
                    <a:lstStyle/>
                    <a:p>
                      <a:pPr algn="r" fontAlgn="ctr"/>
                      <a:r>
                        <a:rPr lang="en-US" altLang="zh-TW" sz="1800" b="0" i="0" u="none" strike="noStrike">
                          <a:effectLst/>
                          <a:latin typeface="+mn-lt"/>
                        </a:rPr>
                        <a:t>101,890,261</a:t>
                      </a:r>
                    </a:p>
                  </a:txBody>
                  <a:tcPr marL="7620" marR="7620" marT="7620" marB="0" anchor="ctr"/>
                </a:tc>
                <a:tc>
                  <a:txBody>
                    <a:bodyPr/>
                    <a:lstStyle/>
                    <a:p>
                      <a:pPr algn="ctr" fontAlgn="ctr"/>
                      <a:r>
                        <a:rPr lang="en-US" altLang="zh-TW" sz="1800" b="0" i="0" u="none" strike="noStrike" dirty="0">
                          <a:effectLst/>
                          <a:latin typeface="+mn-lt"/>
                        </a:rPr>
                        <a:t>69</a:t>
                      </a:r>
                    </a:p>
                  </a:txBody>
                  <a:tcPr marL="7620" marR="7620" marT="7620" marB="0" anchor="ctr"/>
                </a:tc>
                <a:tc>
                  <a:txBody>
                    <a:bodyPr/>
                    <a:lstStyle/>
                    <a:p>
                      <a:pPr algn="r" fontAlgn="ctr"/>
                      <a:r>
                        <a:rPr lang="en-US" altLang="zh-TW" sz="1800" b="0" i="0" u="none" strike="noStrike">
                          <a:effectLst/>
                          <a:latin typeface="+mn-lt"/>
                        </a:rPr>
                        <a:t>123,417,104</a:t>
                      </a:r>
                    </a:p>
                  </a:txBody>
                  <a:tcPr marL="7620" marR="7620" marT="7620" marB="0" anchor="ctr"/>
                </a:tc>
                <a:extLst>
                  <a:ext uri="{0D108BD9-81ED-4DB2-BD59-A6C34878D82A}">
                    <a16:rowId xmlns:a16="http://schemas.microsoft.com/office/drawing/2014/main" val="10006"/>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法人機構</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76</a:t>
                      </a:r>
                    </a:p>
                  </a:txBody>
                  <a:tcPr marL="7620" marR="7620" marT="7620" marB="0" anchor="ctr"/>
                </a:tc>
                <a:tc>
                  <a:txBody>
                    <a:bodyPr/>
                    <a:lstStyle/>
                    <a:p>
                      <a:pPr algn="r" fontAlgn="ctr"/>
                      <a:r>
                        <a:rPr lang="en-US" altLang="zh-TW" sz="1800" b="0" i="0" u="none" strike="noStrike" dirty="0">
                          <a:effectLst/>
                          <a:latin typeface="+mn-lt"/>
                        </a:rPr>
                        <a:t>61,581,673</a:t>
                      </a:r>
                    </a:p>
                  </a:txBody>
                  <a:tcPr marL="7620" marR="7620" marT="7620" marB="0" anchor="ctr"/>
                </a:tc>
                <a:tc>
                  <a:txBody>
                    <a:bodyPr/>
                    <a:lstStyle/>
                    <a:p>
                      <a:pPr algn="ctr" fontAlgn="ctr"/>
                      <a:r>
                        <a:rPr lang="en-US" altLang="zh-TW" sz="1800" b="0" i="0" u="none" strike="noStrike" dirty="0">
                          <a:effectLst/>
                          <a:latin typeface="+mn-lt"/>
                        </a:rPr>
                        <a:t>60</a:t>
                      </a:r>
                    </a:p>
                  </a:txBody>
                  <a:tcPr marL="7620" marR="7620" marT="7620" marB="0" anchor="ctr"/>
                </a:tc>
                <a:tc>
                  <a:txBody>
                    <a:bodyPr/>
                    <a:lstStyle/>
                    <a:p>
                      <a:pPr algn="r" fontAlgn="ctr"/>
                      <a:r>
                        <a:rPr lang="en-US" altLang="zh-TW" sz="1800" b="0" i="0" u="none" strike="noStrike" dirty="0">
                          <a:effectLst/>
                          <a:latin typeface="+mn-lt"/>
                        </a:rPr>
                        <a:t>41,400,862</a:t>
                      </a:r>
                    </a:p>
                  </a:txBody>
                  <a:tcPr marL="7620" marR="7620" marT="7620" marB="0" anchor="ctr"/>
                </a:tc>
                <a:tc>
                  <a:txBody>
                    <a:bodyPr/>
                    <a:lstStyle/>
                    <a:p>
                      <a:pPr algn="ctr" fontAlgn="ctr"/>
                      <a:r>
                        <a:rPr lang="en-US" altLang="zh-TW" sz="1800" b="0" i="0" u="none" strike="noStrike" dirty="0">
                          <a:effectLst/>
                          <a:latin typeface="+mn-lt"/>
                        </a:rPr>
                        <a:t>64</a:t>
                      </a:r>
                    </a:p>
                  </a:txBody>
                  <a:tcPr marL="7620" marR="7620" marT="7620" marB="0" anchor="ctr"/>
                </a:tc>
                <a:tc>
                  <a:txBody>
                    <a:bodyPr/>
                    <a:lstStyle/>
                    <a:p>
                      <a:pPr algn="r" fontAlgn="ctr"/>
                      <a:r>
                        <a:rPr lang="en-US" altLang="zh-TW" sz="1800" b="0" i="0" u="none" strike="noStrike">
                          <a:effectLst/>
                          <a:latin typeface="+mn-lt"/>
                        </a:rPr>
                        <a:t>71,500,918</a:t>
                      </a:r>
                    </a:p>
                  </a:txBody>
                  <a:tcPr marL="7620" marR="7620" marT="7620" marB="0" anchor="ctr"/>
                </a:tc>
                <a:extLst>
                  <a:ext uri="{0D108BD9-81ED-4DB2-BD59-A6C34878D82A}">
                    <a16:rowId xmlns:a16="http://schemas.microsoft.com/office/drawing/2014/main" val="10007"/>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私人公司</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170</a:t>
                      </a:r>
                    </a:p>
                  </a:txBody>
                  <a:tcPr marL="7620" marR="7620" marT="7620" marB="0" anchor="ctr"/>
                </a:tc>
                <a:tc>
                  <a:txBody>
                    <a:bodyPr/>
                    <a:lstStyle/>
                    <a:p>
                      <a:pPr algn="r" fontAlgn="ctr"/>
                      <a:r>
                        <a:rPr lang="en-US" altLang="zh-TW" sz="1800" b="0" i="0" u="none" strike="noStrike" dirty="0">
                          <a:effectLst/>
                          <a:latin typeface="+mn-lt"/>
                        </a:rPr>
                        <a:t>99,847,815</a:t>
                      </a:r>
                    </a:p>
                  </a:txBody>
                  <a:tcPr marL="7620" marR="7620" marT="7620" marB="0" anchor="ctr"/>
                </a:tc>
                <a:tc>
                  <a:txBody>
                    <a:bodyPr/>
                    <a:lstStyle/>
                    <a:p>
                      <a:pPr algn="ctr" fontAlgn="ctr"/>
                      <a:r>
                        <a:rPr lang="en-US" altLang="zh-TW" sz="1800" b="0" i="0" u="none" strike="noStrike" dirty="0">
                          <a:effectLst/>
                          <a:latin typeface="+mn-lt"/>
                        </a:rPr>
                        <a:t>169</a:t>
                      </a:r>
                    </a:p>
                  </a:txBody>
                  <a:tcPr marL="7620" marR="7620" marT="7620" marB="0" anchor="ctr"/>
                </a:tc>
                <a:tc>
                  <a:txBody>
                    <a:bodyPr/>
                    <a:lstStyle/>
                    <a:p>
                      <a:pPr algn="r" fontAlgn="ctr"/>
                      <a:r>
                        <a:rPr lang="en-US" altLang="zh-TW" sz="1800" b="0" i="0" u="none" strike="noStrike">
                          <a:effectLst/>
                          <a:latin typeface="+mn-lt"/>
                        </a:rPr>
                        <a:t>108,911,074</a:t>
                      </a:r>
                    </a:p>
                  </a:txBody>
                  <a:tcPr marL="7620" marR="7620" marT="7620" marB="0" anchor="ctr"/>
                </a:tc>
                <a:tc>
                  <a:txBody>
                    <a:bodyPr/>
                    <a:lstStyle/>
                    <a:p>
                      <a:pPr algn="ctr" fontAlgn="ctr"/>
                      <a:r>
                        <a:rPr lang="en-US" altLang="zh-TW" sz="1800" b="0" i="0" u="none" strike="noStrike" dirty="0">
                          <a:effectLst/>
                          <a:latin typeface="+mn-lt"/>
                        </a:rPr>
                        <a:t>191</a:t>
                      </a:r>
                    </a:p>
                  </a:txBody>
                  <a:tcPr marL="7620" marR="7620" marT="7620" marB="0" anchor="ctr"/>
                </a:tc>
                <a:tc>
                  <a:txBody>
                    <a:bodyPr/>
                    <a:lstStyle/>
                    <a:p>
                      <a:pPr algn="r" fontAlgn="ctr"/>
                      <a:r>
                        <a:rPr lang="en-US" altLang="zh-TW" sz="1800" b="0" i="0" u="none" strike="noStrike">
                          <a:effectLst/>
                          <a:latin typeface="+mn-lt"/>
                        </a:rPr>
                        <a:t>128,017,300</a:t>
                      </a:r>
                    </a:p>
                  </a:txBody>
                  <a:tcPr marL="7620" marR="7620" marT="7620" marB="0" anchor="ctr"/>
                </a:tc>
                <a:extLst>
                  <a:ext uri="{0D108BD9-81ED-4DB2-BD59-A6C34878D82A}">
                    <a16:rowId xmlns:a16="http://schemas.microsoft.com/office/drawing/2014/main" val="10008"/>
                  </a:ext>
                </a:extLst>
              </a:tr>
              <a:tr h="504382">
                <a:tc>
                  <a:txBody>
                    <a:bodyPr/>
                    <a:lstStyle/>
                    <a:p>
                      <a:pPr algn="ctr" fontAlgn="ctr"/>
                      <a:r>
                        <a:rPr lang="zh-TW" altLang="en-US" sz="1800" u="none" strike="noStrike" dirty="0">
                          <a:solidFill>
                            <a:schemeClr val="bg1"/>
                          </a:solidFill>
                          <a:effectLst/>
                          <a:latin typeface="+mn-lt"/>
                          <a:ea typeface="標楷體" panose="03000509000000000000" pitchFamily="65" charset="-120"/>
                        </a:rPr>
                        <a:t>對外服務</a:t>
                      </a:r>
                      <a:endParaRPr lang="zh-TW" altLang="en-US" sz="1800" b="0" i="0" u="none" strike="noStrike" dirty="0">
                        <a:solidFill>
                          <a:schemeClr val="bg1"/>
                        </a:solidFill>
                        <a:effectLst/>
                        <a:latin typeface="+mn-lt"/>
                        <a:ea typeface="標楷體" panose="03000509000000000000" pitchFamily="65" charset="-120"/>
                      </a:endParaRPr>
                    </a:p>
                  </a:txBody>
                  <a:tcPr marL="7620" marR="7620" marT="7620" marB="0" anchor="ctr"/>
                </a:tc>
                <a:tc>
                  <a:txBody>
                    <a:bodyPr/>
                    <a:lstStyle/>
                    <a:p>
                      <a:pPr algn="ctr" fontAlgn="ctr"/>
                      <a:r>
                        <a:rPr lang="en-US" altLang="zh-TW" sz="1800" b="0" i="0" u="none" strike="noStrike" dirty="0">
                          <a:effectLst/>
                          <a:latin typeface="+mn-lt"/>
                        </a:rPr>
                        <a:t>97</a:t>
                      </a:r>
                    </a:p>
                  </a:txBody>
                  <a:tcPr marL="7620" marR="7620" marT="7620" marB="0" anchor="ctr"/>
                </a:tc>
                <a:tc>
                  <a:txBody>
                    <a:bodyPr/>
                    <a:lstStyle/>
                    <a:p>
                      <a:pPr algn="r" fontAlgn="ctr"/>
                      <a:r>
                        <a:rPr lang="en-US" altLang="zh-TW" sz="1800" b="0" i="0" u="none" strike="noStrike" dirty="0">
                          <a:effectLst/>
                          <a:latin typeface="+mn-lt"/>
                        </a:rPr>
                        <a:t>166,860,063</a:t>
                      </a:r>
                    </a:p>
                  </a:txBody>
                  <a:tcPr marL="7620" marR="7620" marT="7620" marB="0" anchor="ctr"/>
                </a:tc>
                <a:tc>
                  <a:txBody>
                    <a:bodyPr/>
                    <a:lstStyle/>
                    <a:p>
                      <a:pPr algn="ctr" fontAlgn="ctr"/>
                      <a:r>
                        <a:rPr lang="en-US" altLang="zh-TW" sz="1800" b="0" i="0" u="none" strike="noStrike" dirty="0">
                          <a:effectLst/>
                          <a:latin typeface="+mn-lt"/>
                        </a:rPr>
                        <a:t>169</a:t>
                      </a:r>
                    </a:p>
                  </a:txBody>
                  <a:tcPr marL="7620" marR="7620" marT="7620" marB="0" anchor="ctr"/>
                </a:tc>
                <a:tc>
                  <a:txBody>
                    <a:bodyPr/>
                    <a:lstStyle/>
                    <a:p>
                      <a:pPr algn="r" fontAlgn="ctr"/>
                      <a:r>
                        <a:rPr lang="en-US" altLang="zh-TW" sz="1800" b="0" i="0" u="none" strike="noStrike" dirty="0">
                          <a:effectLst/>
                          <a:latin typeface="+mn-lt"/>
                        </a:rPr>
                        <a:t>199,929,534</a:t>
                      </a:r>
                    </a:p>
                  </a:txBody>
                  <a:tcPr marL="7620" marR="7620" marT="7620" marB="0" anchor="ctr"/>
                </a:tc>
                <a:tc>
                  <a:txBody>
                    <a:bodyPr/>
                    <a:lstStyle/>
                    <a:p>
                      <a:pPr algn="ctr" fontAlgn="ctr"/>
                      <a:r>
                        <a:rPr lang="en-US" altLang="zh-TW" sz="1800" b="0" i="0" u="none" strike="noStrike" dirty="0">
                          <a:effectLst/>
                          <a:latin typeface="+mn-lt"/>
                        </a:rPr>
                        <a:t>183</a:t>
                      </a:r>
                    </a:p>
                  </a:txBody>
                  <a:tcPr marL="7620" marR="7620" marT="7620" marB="0" anchor="ctr"/>
                </a:tc>
                <a:tc>
                  <a:txBody>
                    <a:bodyPr/>
                    <a:lstStyle/>
                    <a:p>
                      <a:pPr algn="r" fontAlgn="ctr"/>
                      <a:r>
                        <a:rPr lang="en-US" altLang="zh-TW" sz="1800" b="0" i="0" u="none" strike="noStrike" dirty="0">
                          <a:effectLst/>
                          <a:latin typeface="+mn-lt"/>
                        </a:rPr>
                        <a:t>169,490,009</a:t>
                      </a:r>
                    </a:p>
                  </a:txBody>
                  <a:tcPr marL="7620" marR="7620" marT="7620" marB="0" anchor="ctr"/>
                </a:tc>
                <a:extLst>
                  <a:ext uri="{0D108BD9-81ED-4DB2-BD59-A6C34878D82A}">
                    <a16:rowId xmlns:a16="http://schemas.microsoft.com/office/drawing/2014/main" val="10009"/>
                  </a:ext>
                </a:extLst>
              </a:tr>
            </a:tbl>
          </a:graphicData>
        </a:graphic>
      </p:graphicFrame>
      <p:sp>
        <p:nvSpPr>
          <p:cNvPr id="5" name="矩形 4"/>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 name="矩形 8"/>
          <p:cNvSpPr/>
          <p:nvPr/>
        </p:nvSpPr>
        <p:spPr>
          <a:xfrm>
            <a:off x="1843307" y="148831"/>
            <a:ext cx="10347106" cy="738985"/>
          </a:xfrm>
          <a:prstGeom prst="rect">
            <a:avLst/>
          </a:prstGeom>
        </p:spPr>
        <p:txBody>
          <a:bodyPr wrap="square">
            <a:spAutoFit/>
          </a:bodyPr>
          <a:lstStyle/>
          <a:p>
            <a:pPr>
              <a:lnSpc>
                <a:spcPct val="150000"/>
              </a:lnSpc>
            </a:pPr>
            <a:r>
              <a:rPr lang="zh-TW" altLang="en-US" sz="3200" b="1" u="sng" dirty="0">
                <a:latin typeface="FangSong" panose="02010609060101010101" pitchFamily="49" charset="-122"/>
                <a:ea typeface="FangSong" panose="02010609060101010101" pitchFamily="49" charset="-122"/>
              </a:rPr>
              <a:t>本校近</a:t>
            </a:r>
            <a:r>
              <a:rPr lang="en-US" altLang="zh-TW" sz="3200" b="1" u="sng" dirty="0">
                <a:latin typeface="FangSong" panose="02010609060101010101" pitchFamily="49" charset="-122"/>
                <a:ea typeface="FangSong" panose="02010609060101010101" pitchFamily="49" charset="-122"/>
              </a:rPr>
              <a:t>3</a:t>
            </a:r>
            <a:r>
              <a:rPr lang="zh-TW" altLang="en-US" sz="3200" b="1" u="sng" dirty="0">
                <a:latin typeface="FangSong" panose="02010609060101010101" pitchFamily="49" charset="-122"/>
                <a:ea typeface="FangSong" panose="02010609060101010101" pitchFamily="49" charset="-122"/>
              </a:rPr>
              <a:t>年</a:t>
            </a:r>
            <a:r>
              <a:rPr lang="en-US" altLang="zh-TW" sz="3200" b="1" u="sng" dirty="0">
                <a:latin typeface="FangSong" panose="02010609060101010101" pitchFamily="49" charset="-122"/>
                <a:ea typeface="FangSong" panose="02010609060101010101" pitchFamily="49" charset="-122"/>
              </a:rPr>
              <a:t>(106</a:t>
            </a:r>
            <a:r>
              <a:rPr lang="en-US" altLang="zh-TW" sz="3200" b="1" u="sng" dirty="0">
                <a:latin typeface="標楷體" panose="03000509000000000000" pitchFamily="65" charset="-120"/>
                <a:ea typeface="標楷體" panose="03000509000000000000" pitchFamily="65" charset="-120"/>
              </a:rPr>
              <a:t>~</a:t>
            </a:r>
            <a:r>
              <a:rPr lang="en-US" altLang="zh-TW" sz="3200" b="1" u="sng" dirty="0">
                <a:latin typeface="FangSong" panose="02010609060101010101" pitchFamily="49" charset="-122"/>
                <a:ea typeface="FangSong" panose="02010609060101010101" pitchFamily="49" charset="-122"/>
              </a:rPr>
              <a:t>108</a:t>
            </a:r>
            <a:r>
              <a:rPr lang="zh-TW" altLang="en-US" sz="3200" b="1" u="sng" dirty="0">
                <a:latin typeface="FangSong" panose="02010609060101010101" pitchFamily="49" charset="-122"/>
                <a:ea typeface="FangSong" panose="02010609060101010101" pitchFamily="49" charset="-122"/>
              </a:rPr>
              <a:t>年</a:t>
            </a:r>
            <a:r>
              <a:rPr lang="en-US" altLang="zh-TW" sz="3200" b="1" u="sng" dirty="0">
                <a:latin typeface="FangSong" panose="02010609060101010101" pitchFamily="49" charset="-122"/>
                <a:ea typeface="FangSong" panose="02010609060101010101" pitchFamily="49" charset="-122"/>
              </a:rPr>
              <a:t>)</a:t>
            </a:r>
            <a:r>
              <a:rPr lang="zh-TW" altLang="en-US" sz="3200" b="1" u="sng" dirty="0">
                <a:latin typeface="FangSong" panose="02010609060101010101" pitchFamily="49" charset="-122"/>
                <a:ea typeface="FangSong" panose="02010609060101010101" pitchFamily="49" charset="-122"/>
              </a:rPr>
              <a:t>建教合作計畫統計</a:t>
            </a:r>
          </a:p>
        </p:txBody>
      </p:sp>
      <p:sp>
        <p:nvSpPr>
          <p:cNvPr id="2" name="文字方塊 1"/>
          <p:cNvSpPr txBox="1"/>
          <p:nvPr/>
        </p:nvSpPr>
        <p:spPr>
          <a:xfrm>
            <a:off x="8804634" y="6419148"/>
            <a:ext cx="2472965" cy="307777"/>
          </a:xfrm>
          <a:prstGeom prst="rect">
            <a:avLst/>
          </a:prstGeom>
          <a:noFill/>
        </p:spPr>
        <p:txBody>
          <a:bodyPr wrap="square" rtlCol="0">
            <a:spAutoFit/>
          </a:bodyPr>
          <a:lstStyle/>
          <a:p>
            <a:r>
              <a:rPr lang="zh-TW" altLang="en-US" sz="1400" dirty="0">
                <a:latin typeface="Arial" panose="020B0604020202020204" pitchFamily="34" charset="0"/>
                <a:ea typeface="標楷體" panose="03000509000000000000" pitchFamily="65" charset="-120"/>
                <a:cs typeface="Arial" panose="020B0604020202020204" pitchFamily="34" charset="0"/>
              </a:rPr>
              <a:t>資料統計時間：</a:t>
            </a:r>
            <a:r>
              <a:rPr lang="en-US" altLang="zh-TW" sz="1400" dirty="0">
                <a:latin typeface="Arial" panose="020B0604020202020204" pitchFamily="34" charset="0"/>
                <a:ea typeface="標楷體" panose="03000509000000000000" pitchFamily="65" charset="-120"/>
                <a:cs typeface="Arial" panose="020B0604020202020204" pitchFamily="34" charset="0"/>
              </a:rPr>
              <a:t>109</a:t>
            </a:r>
            <a:r>
              <a:rPr lang="zh-TW" altLang="en-US" sz="1400" dirty="0">
                <a:latin typeface="Arial" panose="020B0604020202020204" pitchFamily="34" charset="0"/>
                <a:ea typeface="標楷體" panose="03000509000000000000" pitchFamily="65" charset="-120"/>
                <a:cs typeface="Arial" panose="020B0604020202020204" pitchFamily="34" charset="0"/>
              </a:rPr>
              <a:t>年</a:t>
            </a:r>
            <a:r>
              <a:rPr lang="en-US" altLang="zh-TW" sz="1400" dirty="0">
                <a:latin typeface="Arial" panose="020B0604020202020204" pitchFamily="34" charset="0"/>
                <a:ea typeface="標楷體" panose="03000509000000000000" pitchFamily="65" charset="-120"/>
                <a:cs typeface="Arial" panose="020B0604020202020204" pitchFamily="34" charset="0"/>
              </a:rPr>
              <a:t>8</a:t>
            </a:r>
            <a:r>
              <a:rPr lang="zh-TW" altLang="en-US" sz="1400" dirty="0">
                <a:latin typeface="Arial" panose="020B0604020202020204" pitchFamily="34" charset="0"/>
                <a:ea typeface="標楷體" panose="03000509000000000000" pitchFamily="65" charset="-120"/>
                <a:cs typeface="Arial" panose="020B0604020202020204" pitchFamily="34" charset="0"/>
              </a:rPr>
              <a:t>月</a:t>
            </a:r>
            <a:r>
              <a:rPr lang="en-US" altLang="zh-TW" sz="1400" dirty="0">
                <a:latin typeface="Arial" panose="020B0604020202020204" pitchFamily="34" charset="0"/>
                <a:ea typeface="標楷體" panose="03000509000000000000" pitchFamily="65" charset="-120"/>
                <a:cs typeface="Arial" panose="020B0604020202020204" pitchFamily="34" charset="0"/>
              </a:rPr>
              <a:t>4</a:t>
            </a:r>
            <a:r>
              <a:rPr lang="zh-TW" altLang="en-US" sz="1400" dirty="0">
                <a:latin typeface="Arial" panose="020B0604020202020204" pitchFamily="34" charset="0"/>
                <a:ea typeface="標楷體" panose="03000509000000000000" pitchFamily="65" charset="-120"/>
                <a:cs typeface="Arial" panose="020B0604020202020204" pitchFamily="34" charset="0"/>
              </a:rPr>
              <a:t>日</a:t>
            </a:r>
          </a:p>
        </p:txBody>
      </p:sp>
      <p:sp>
        <p:nvSpPr>
          <p:cNvPr id="10" name="矩形 9">
            <a:extLst>
              <a:ext uri="{FF2B5EF4-FFF2-40B4-BE49-F238E27FC236}">
                <a16:creationId xmlns:a16="http://schemas.microsoft.com/office/drawing/2014/main" id="{E977E5AE-2B65-43AB-AAA9-F7CD55483B28}"/>
              </a:ext>
            </a:extLst>
          </p:cNvPr>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14</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0831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335565" y="1990322"/>
            <a:ext cx="3793579" cy="592932"/>
            <a:chOff x="5180762" y="1341138"/>
            <a:chExt cx="3793579" cy="592932"/>
          </a:xfrm>
          <a:solidFill>
            <a:schemeClr val="accent3"/>
          </a:solidFill>
        </p:grpSpPr>
        <p:sp>
          <p:nvSpPr>
            <p:cNvPr id="36" name="Freeform 11"/>
            <p:cNvSpPr>
              <a:spLocks/>
            </p:cNvSpPr>
            <p:nvPr/>
          </p:nvSpPr>
          <p:spPr bwMode="auto">
            <a:xfrm>
              <a:off x="5303349" y="1341138"/>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37" name="Freeform 10"/>
            <p:cNvSpPr>
              <a:spLocks/>
            </p:cNvSpPr>
            <p:nvPr/>
          </p:nvSpPr>
          <p:spPr bwMode="auto">
            <a:xfrm>
              <a:off x="5180762" y="1407814"/>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38" name="Rectangle 12"/>
            <p:cNvSpPr>
              <a:spLocks noChangeArrowheads="1"/>
            </p:cNvSpPr>
            <p:nvPr/>
          </p:nvSpPr>
          <p:spPr bwMode="auto">
            <a:xfrm>
              <a:off x="5367617" y="1341139"/>
              <a:ext cx="540333" cy="553640"/>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9" name="TextBox 105"/>
            <p:cNvSpPr txBox="1">
              <a:spLocks noChangeArrowheads="1"/>
            </p:cNvSpPr>
            <p:nvPr/>
          </p:nvSpPr>
          <p:spPr bwMode="auto">
            <a:xfrm>
              <a:off x="6065051" y="1454247"/>
              <a:ext cx="2292899"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2400" dirty="0">
                  <a:solidFill>
                    <a:schemeClr val="bg1"/>
                  </a:solidFill>
                  <a:latin typeface="微软雅黑" pitchFamily="34" charset="-122"/>
                  <a:ea typeface="微软雅黑" pitchFamily="34" charset="-122"/>
                </a:rPr>
                <a:t>研發處組織架構</a:t>
              </a:r>
            </a:p>
          </p:txBody>
        </p:sp>
        <p:sp>
          <p:nvSpPr>
            <p:cNvPr id="40" name="TextBox 106"/>
            <p:cNvSpPr txBox="1">
              <a:spLocks noChangeArrowheads="1"/>
            </p:cNvSpPr>
            <p:nvPr/>
          </p:nvSpPr>
          <p:spPr bwMode="auto">
            <a:xfrm>
              <a:off x="5448548" y="1373285"/>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a:solidFill>
                    <a:srgbClr val="FFFFFF"/>
                  </a:solidFill>
                  <a:latin typeface="微软雅黑" pitchFamily="34" charset="-122"/>
                  <a:ea typeface="微软雅黑" pitchFamily="34" charset="-122"/>
                </a:rPr>
                <a:t>1</a:t>
              </a:r>
              <a:endParaRPr lang="zh-CN" altLang="en-US" sz="3000" b="1" dirty="0">
                <a:solidFill>
                  <a:srgbClr val="FFFFFF"/>
                </a:solidFill>
                <a:latin typeface="微软雅黑" pitchFamily="34" charset="-122"/>
                <a:ea typeface="微软雅黑" pitchFamily="34" charset="-122"/>
              </a:endParaRPr>
            </a:p>
          </p:txBody>
        </p:sp>
      </p:grpSp>
      <p:grpSp>
        <p:nvGrpSpPr>
          <p:cNvPr id="41" name="组合 40"/>
          <p:cNvGrpSpPr/>
          <p:nvPr/>
        </p:nvGrpSpPr>
        <p:grpSpPr>
          <a:xfrm>
            <a:off x="989989" y="3355276"/>
            <a:ext cx="4986336" cy="592808"/>
            <a:chOff x="5691195" y="2095032"/>
            <a:chExt cx="3165377" cy="592809"/>
          </a:xfrm>
          <a:solidFill>
            <a:schemeClr val="accent2"/>
          </a:solidFill>
        </p:grpSpPr>
        <p:sp>
          <p:nvSpPr>
            <p:cNvPr id="42" name="Freeform 11"/>
            <p:cNvSpPr>
              <a:spLocks/>
            </p:cNvSpPr>
            <p:nvPr/>
          </p:nvSpPr>
          <p:spPr bwMode="auto">
            <a:xfrm>
              <a:off x="5781176" y="2095032"/>
              <a:ext cx="333053" cy="619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3" name="Freeform 10"/>
            <p:cNvSpPr>
              <a:spLocks/>
            </p:cNvSpPr>
            <p:nvPr/>
          </p:nvSpPr>
          <p:spPr bwMode="auto">
            <a:xfrm>
              <a:off x="6120000" y="2153345"/>
              <a:ext cx="2736572"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dirty="0"/>
            </a:p>
          </p:txBody>
        </p:sp>
        <p:sp>
          <p:nvSpPr>
            <p:cNvPr id="46" name="TextBox 109"/>
            <p:cNvSpPr txBox="1">
              <a:spLocks noChangeArrowheads="1"/>
            </p:cNvSpPr>
            <p:nvPr/>
          </p:nvSpPr>
          <p:spPr bwMode="auto">
            <a:xfrm>
              <a:off x="5691195" y="2156945"/>
              <a:ext cx="447652"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3000" b="1" dirty="0">
                  <a:solidFill>
                    <a:srgbClr val="FFFFFF"/>
                  </a:solidFill>
                  <a:latin typeface="微软雅黑" pitchFamily="34" charset="-122"/>
                  <a:ea typeface="微软雅黑" pitchFamily="34" charset="-122"/>
                </a:rPr>
                <a:t>2</a:t>
              </a:r>
              <a:endParaRPr lang="zh-CN" altLang="en-US" sz="3000" b="1" dirty="0">
                <a:solidFill>
                  <a:srgbClr val="FFFFFF"/>
                </a:solidFill>
                <a:latin typeface="微软雅黑" pitchFamily="34" charset="-122"/>
                <a:ea typeface="微软雅黑" pitchFamily="34" charset="-122"/>
              </a:endParaRPr>
            </a:p>
          </p:txBody>
        </p:sp>
      </p:grpSp>
      <p:grpSp>
        <p:nvGrpSpPr>
          <p:cNvPr id="47" name="组合 46"/>
          <p:cNvGrpSpPr/>
          <p:nvPr/>
        </p:nvGrpSpPr>
        <p:grpSpPr>
          <a:xfrm>
            <a:off x="6260808" y="3005392"/>
            <a:ext cx="3793579" cy="591741"/>
            <a:chOff x="5862527" y="3014841"/>
            <a:chExt cx="3793579" cy="591741"/>
          </a:xfrm>
          <a:solidFill>
            <a:schemeClr val="accent4"/>
          </a:solidFill>
        </p:grpSpPr>
        <p:sp>
          <p:nvSpPr>
            <p:cNvPr id="48" name="Freeform 11"/>
            <p:cNvSpPr>
              <a:spLocks/>
            </p:cNvSpPr>
            <p:nvPr/>
          </p:nvSpPr>
          <p:spPr bwMode="auto">
            <a:xfrm>
              <a:off x="5985114" y="3014841"/>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9" name="Freeform 10"/>
            <p:cNvSpPr>
              <a:spLocks/>
            </p:cNvSpPr>
            <p:nvPr/>
          </p:nvSpPr>
          <p:spPr bwMode="auto">
            <a:xfrm>
              <a:off x="5862527" y="3080326"/>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50" name="Rectangle 12"/>
            <p:cNvSpPr>
              <a:spLocks noChangeArrowheads="1"/>
            </p:cNvSpPr>
            <p:nvPr/>
          </p:nvSpPr>
          <p:spPr bwMode="auto">
            <a:xfrm>
              <a:off x="6049382" y="3014842"/>
              <a:ext cx="540333" cy="553640"/>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1" name="TextBox 115"/>
            <p:cNvSpPr txBox="1">
              <a:spLocks noChangeArrowheads="1"/>
            </p:cNvSpPr>
            <p:nvPr/>
          </p:nvSpPr>
          <p:spPr bwMode="auto">
            <a:xfrm>
              <a:off x="6746816" y="3110091"/>
              <a:ext cx="2292899"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TW" altLang="en-US" sz="2400" dirty="0">
                  <a:solidFill>
                    <a:schemeClr val="bg1"/>
                  </a:solidFill>
                  <a:latin typeface="微软雅黑" pitchFamily="34" charset="-122"/>
                  <a:ea typeface="微软雅黑" pitchFamily="34" charset="-122"/>
                </a:rPr>
                <a:t>各單位重點工作</a:t>
              </a:r>
            </a:p>
          </p:txBody>
        </p:sp>
        <p:sp>
          <p:nvSpPr>
            <p:cNvPr id="52" name="TextBox 116"/>
            <p:cNvSpPr txBox="1">
              <a:spLocks noChangeArrowheads="1"/>
            </p:cNvSpPr>
            <p:nvPr/>
          </p:nvSpPr>
          <p:spPr bwMode="auto">
            <a:xfrm>
              <a:off x="6130313" y="302912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a:solidFill>
                    <a:srgbClr val="FFFFFF"/>
                  </a:solidFill>
                  <a:latin typeface="微软雅黑" pitchFamily="34" charset="-122"/>
                  <a:ea typeface="微软雅黑" pitchFamily="34" charset="-122"/>
                </a:rPr>
                <a:t>3</a:t>
              </a:r>
              <a:endParaRPr lang="zh-CN" altLang="en-US" sz="3000" b="1" dirty="0">
                <a:solidFill>
                  <a:srgbClr val="FFFFFF"/>
                </a:solidFill>
                <a:latin typeface="微软雅黑" pitchFamily="34" charset="-122"/>
                <a:ea typeface="微软雅黑" pitchFamily="34" charset="-122"/>
              </a:endParaRPr>
            </a:p>
          </p:txBody>
        </p:sp>
      </p:grpSp>
      <p:grpSp>
        <p:nvGrpSpPr>
          <p:cNvPr id="53" name="组合 52"/>
          <p:cNvGrpSpPr/>
          <p:nvPr/>
        </p:nvGrpSpPr>
        <p:grpSpPr>
          <a:xfrm>
            <a:off x="2062753" y="4988357"/>
            <a:ext cx="3282382" cy="591741"/>
            <a:chOff x="5677148" y="3848257"/>
            <a:chExt cx="3793579" cy="591741"/>
          </a:xfrm>
          <a:solidFill>
            <a:schemeClr val="accent1">
              <a:lumMod val="75000"/>
            </a:schemeClr>
          </a:solidFill>
        </p:grpSpPr>
        <p:sp>
          <p:nvSpPr>
            <p:cNvPr id="54" name="Freeform 11"/>
            <p:cNvSpPr>
              <a:spLocks/>
            </p:cNvSpPr>
            <p:nvPr/>
          </p:nvSpPr>
          <p:spPr bwMode="auto">
            <a:xfrm>
              <a:off x="5787035" y="3848257"/>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w="9525">
              <a:noFill/>
              <a:round/>
              <a:headEnd/>
              <a:tailEnd/>
            </a:ln>
          </p:spPr>
          <p:txBody>
            <a:bodyPr lIns="68562" tIns="34281" rIns="68562" bIns="34281"/>
            <a:lstStyle/>
            <a:p>
              <a:endParaRPr lang="zh-CN" altLang="en-US"/>
            </a:p>
          </p:txBody>
        </p:sp>
        <p:sp>
          <p:nvSpPr>
            <p:cNvPr id="55" name="Freeform 10"/>
            <p:cNvSpPr>
              <a:spLocks/>
            </p:cNvSpPr>
            <p:nvPr/>
          </p:nvSpPr>
          <p:spPr bwMode="auto">
            <a:xfrm>
              <a:off x="5677148" y="3913742"/>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headEnd/>
              <a:tailEnd/>
            </a:ln>
          </p:spPr>
          <p:txBody>
            <a:bodyPr lIns="68562" tIns="34281" rIns="68562" bIns="34281"/>
            <a:lstStyle/>
            <a:p>
              <a:endParaRPr lang="zh-CN" altLang="en-US"/>
            </a:p>
          </p:txBody>
        </p:sp>
        <p:sp>
          <p:nvSpPr>
            <p:cNvPr id="56" name="Rectangle 12"/>
            <p:cNvSpPr>
              <a:spLocks noChangeArrowheads="1"/>
            </p:cNvSpPr>
            <p:nvPr/>
          </p:nvSpPr>
          <p:spPr bwMode="auto">
            <a:xfrm>
              <a:off x="5864003" y="3848258"/>
              <a:ext cx="540333" cy="553640"/>
            </a:xfrm>
            <a:prstGeom prst="rect">
              <a:avLst/>
            </a:prstGeom>
            <a:grpFill/>
            <a:ln w="9525">
              <a:noFill/>
              <a:miter lim="800000"/>
              <a:headEnd/>
              <a:tailEnd/>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57" name="TextBox 117"/>
            <p:cNvSpPr txBox="1">
              <a:spLocks noChangeArrowheads="1"/>
            </p:cNvSpPr>
            <p:nvPr/>
          </p:nvSpPr>
          <p:spPr bwMode="auto">
            <a:xfrm>
              <a:off x="6561437" y="395184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dirty="0">
                  <a:solidFill>
                    <a:schemeClr val="bg1"/>
                  </a:solidFill>
                  <a:latin typeface="微软雅黑" pitchFamily="34" charset="-122"/>
                  <a:ea typeface="微软雅黑" pitchFamily="34" charset="-122"/>
                </a:rPr>
                <a:t>本校研究成果</a:t>
              </a:r>
            </a:p>
          </p:txBody>
        </p:sp>
        <p:sp>
          <p:nvSpPr>
            <p:cNvPr id="58" name="TextBox 118"/>
            <p:cNvSpPr txBox="1">
              <a:spLocks noChangeArrowheads="1"/>
            </p:cNvSpPr>
            <p:nvPr/>
          </p:nvSpPr>
          <p:spPr bwMode="auto">
            <a:xfrm>
              <a:off x="5944934" y="387087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3000" b="1" dirty="0">
                  <a:solidFill>
                    <a:srgbClr val="FFFFFF"/>
                  </a:solidFill>
                  <a:latin typeface="微软雅黑" pitchFamily="34" charset="-122"/>
                  <a:ea typeface="微软雅黑" pitchFamily="34" charset="-122"/>
                </a:rPr>
                <a:t>4</a:t>
              </a:r>
              <a:endParaRPr lang="zh-CN" altLang="en-US" sz="3000" b="1" dirty="0">
                <a:solidFill>
                  <a:srgbClr val="FFFFFF"/>
                </a:solidFill>
                <a:latin typeface="微软雅黑" pitchFamily="34" charset="-122"/>
                <a:ea typeface="微软雅黑" pitchFamily="34" charset="-122"/>
              </a:endParaRPr>
            </a:p>
          </p:txBody>
        </p:sp>
      </p:grpSp>
      <p:grpSp>
        <p:nvGrpSpPr>
          <p:cNvPr id="108" name="组合 107"/>
          <p:cNvGrpSpPr/>
          <p:nvPr/>
        </p:nvGrpSpPr>
        <p:grpSpPr>
          <a:xfrm>
            <a:off x="4957476" y="152740"/>
            <a:ext cx="2270571" cy="2270569"/>
            <a:chOff x="3535099" y="1592978"/>
            <a:chExt cx="1182749" cy="1182749"/>
          </a:xfrm>
          <a:effectLst/>
        </p:grpSpPr>
        <p:sp>
          <p:nvSpPr>
            <p:cNvPr id="109" name="椭圆 108"/>
            <p:cNvSpPr/>
            <p:nvPr/>
          </p:nvSpPr>
          <p:spPr>
            <a:xfrm>
              <a:off x="3535099" y="1592978"/>
              <a:ext cx="1182749" cy="1182749"/>
            </a:xfrm>
            <a:prstGeom prst="ellipse">
              <a:avLst/>
            </a:prstGeom>
            <a:solidFill>
              <a:schemeClr val="accent3"/>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110" name="文本框 1"/>
            <p:cNvSpPr txBox="1"/>
            <p:nvPr/>
          </p:nvSpPr>
          <p:spPr>
            <a:xfrm>
              <a:off x="3697968" y="1919472"/>
              <a:ext cx="857723" cy="480967"/>
            </a:xfrm>
            <a:prstGeom prst="rect">
              <a:avLst/>
            </a:prstGeom>
            <a:noFill/>
            <a:ln>
              <a:noFill/>
            </a:ln>
            <a:effectLst/>
          </p:spPr>
          <p:txBody>
            <a:bodyPr wrap="none" rtlCol="0">
              <a:spAutoFit/>
            </a:bodyPr>
            <a:lstStyle/>
            <a:p>
              <a:pPr algn="ctr"/>
              <a:r>
                <a:rPr lang="zh-TW" altLang="en-US" sz="5400" b="1" spc="300" dirty="0">
                  <a:solidFill>
                    <a:schemeClr val="bg1"/>
                  </a:solidFill>
                  <a:effectLst/>
                  <a:latin typeface="FangSong" panose="02010609060101010101" pitchFamily="49" charset="-122"/>
                  <a:ea typeface="FangSong" panose="02010609060101010101" pitchFamily="49" charset="-122"/>
                </a:rPr>
                <a:t>大綱</a:t>
              </a:r>
              <a:endParaRPr lang="zh-CN" altLang="en-US" sz="5400" b="1" spc="300" dirty="0">
                <a:solidFill>
                  <a:schemeClr val="bg1"/>
                </a:solidFill>
                <a:effectLst/>
                <a:latin typeface="FangSong" panose="02010609060101010101" pitchFamily="49" charset="-122"/>
                <a:ea typeface="FangSong" panose="02010609060101010101" pitchFamily="49" charset="-122"/>
              </a:endParaRPr>
            </a:p>
          </p:txBody>
        </p:sp>
      </p:grpSp>
      <p:sp>
        <p:nvSpPr>
          <p:cNvPr id="7" name="矩形 6"/>
          <p:cNvSpPr/>
          <p:nvPr/>
        </p:nvSpPr>
        <p:spPr>
          <a:xfrm>
            <a:off x="1755079" y="3451975"/>
            <a:ext cx="3877985" cy="461665"/>
          </a:xfrm>
          <a:prstGeom prst="rect">
            <a:avLst/>
          </a:prstGeom>
        </p:spPr>
        <p:txBody>
          <a:bodyPr wrap="none">
            <a:spAutoFit/>
          </a:bodyPr>
          <a:lstStyle/>
          <a:p>
            <a:r>
              <a:rPr lang="zh-TW" altLang="en-US" sz="2400" b="1" dirty="0">
                <a:solidFill>
                  <a:schemeClr val="bg1"/>
                </a:solidFill>
                <a:latin typeface="微软雅黑" pitchFamily="34" charset="-122"/>
                <a:ea typeface="微软雅黑" pitchFamily="34" charset="-122"/>
              </a:rPr>
              <a:t>與新進教師關係</a:t>
            </a:r>
            <a:r>
              <a:rPr lang="zh-CN" altLang="en-US" sz="2400" b="1" dirty="0">
                <a:solidFill>
                  <a:schemeClr val="bg1"/>
                </a:solidFill>
                <a:latin typeface="微软雅黑" pitchFamily="34" charset="-122"/>
                <a:ea typeface="微软雅黑" pitchFamily="34" charset="-122"/>
              </a:rPr>
              <a:t>密切之業務</a:t>
            </a:r>
          </a:p>
        </p:txBody>
      </p:sp>
      <p:grpSp>
        <p:nvGrpSpPr>
          <p:cNvPr id="4" name="群組 3"/>
          <p:cNvGrpSpPr/>
          <p:nvPr/>
        </p:nvGrpSpPr>
        <p:grpSpPr>
          <a:xfrm>
            <a:off x="7586263" y="3791536"/>
            <a:ext cx="2555213" cy="1792151"/>
            <a:chOff x="6317091" y="3791536"/>
            <a:chExt cx="2555213" cy="1792151"/>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7091" y="3791536"/>
              <a:ext cx="2555213" cy="179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6317091" y="3916719"/>
              <a:ext cx="1224246" cy="677108"/>
            </a:xfrm>
            <a:prstGeom prst="rect">
              <a:avLst/>
            </a:prstGeom>
            <a:noFill/>
          </p:spPr>
          <p:txBody>
            <a:bodyPr wrap="square" rtlCol="0">
              <a:spAutoFit/>
            </a:bodyPr>
            <a:lstStyle/>
            <a:p>
              <a:pPr algn="ctr"/>
              <a:r>
                <a:rPr lang="zh-TW" altLang="en-US" sz="1900" b="1" spc="300" dirty="0">
                  <a:solidFill>
                    <a:schemeClr val="bg1"/>
                  </a:solidFill>
                  <a:latin typeface="微软雅黑" pitchFamily="34" charset="-122"/>
                  <a:ea typeface="微软雅黑" pitchFamily="34" charset="-122"/>
                </a:rPr>
                <a:t>校務發展中心</a:t>
              </a:r>
            </a:p>
          </p:txBody>
        </p:sp>
        <p:sp>
          <p:nvSpPr>
            <p:cNvPr id="61" name="文字方塊 60"/>
            <p:cNvSpPr txBox="1"/>
            <p:nvPr/>
          </p:nvSpPr>
          <p:spPr>
            <a:xfrm>
              <a:off x="7613397" y="3916719"/>
              <a:ext cx="1224246" cy="677108"/>
            </a:xfrm>
            <a:prstGeom prst="rect">
              <a:avLst/>
            </a:prstGeom>
            <a:noFill/>
          </p:spPr>
          <p:txBody>
            <a:bodyPr wrap="square" rtlCol="0">
              <a:spAutoFit/>
            </a:bodyPr>
            <a:lstStyle/>
            <a:p>
              <a:pPr algn="ctr"/>
              <a:r>
                <a:rPr lang="zh-TW" altLang="en-US" sz="1900" b="1" spc="300" dirty="0">
                  <a:solidFill>
                    <a:schemeClr val="bg1"/>
                  </a:solidFill>
                  <a:latin typeface="微软雅黑" pitchFamily="34" charset="-122"/>
                  <a:ea typeface="微软雅黑" pitchFamily="34" charset="-122"/>
                </a:rPr>
                <a:t>學術發展組</a:t>
              </a:r>
            </a:p>
          </p:txBody>
        </p:sp>
        <p:sp>
          <p:nvSpPr>
            <p:cNvPr id="62" name="文字方塊 61"/>
            <p:cNvSpPr txBox="1"/>
            <p:nvPr/>
          </p:nvSpPr>
          <p:spPr>
            <a:xfrm>
              <a:off x="6317091" y="4796614"/>
              <a:ext cx="1224246" cy="677108"/>
            </a:xfrm>
            <a:prstGeom prst="rect">
              <a:avLst/>
            </a:prstGeom>
            <a:noFill/>
          </p:spPr>
          <p:txBody>
            <a:bodyPr wrap="square" rtlCol="0">
              <a:spAutoFit/>
            </a:bodyPr>
            <a:lstStyle/>
            <a:p>
              <a:pPr algn="ctr"/>
              <a:r>
                <a:rPr lang="zh-TW" altLang="en-US" sz="1900" b="1" spc="300" dirty="0">
                  <a:solidFill>
                    <a:schemeClr val="bg1"/>
                  </a:solidFill>
                  <a:latin typeface="微软雅黑" pitchFamily="34" charset="-122"/>
                  <a:ea typeface="微软雅黑" pitchFamily="34" charset="-122"/>
                </a:rPr>
                <a:t>計畫業務組</a:t>
              </a:r>
            </a:p>
          </p:txBody>
        </p:sp>
        <p:sp>
          <p:nvSpPr>
            <p:cNvPr id="63" name="文字方塊 62"/>
            <p:cNvSpPr txBox="1"/>
            <p:nvPr/>
          </p:nvSpPr>
          <p:spPr>
            <a:xfrm>
              <a:off x="7613397" y="4796614"/>
              <a:ext cx="1224246" cy="677108"/>
            </a:xfrm>
            <a:prstGeom prst="rect">
              <a:avLst/>
            </a:prstGeom>
            <a:noFill/>
          </p:spPr>
          <p:txBody>
            <a:bodyPr wrap="square" rtlCol="0">
              <a:spAutoFit/>
            </a:bodyPr>
            <a:lstStyle/>
            <a:p>
              <a:pPr algn="ctr"/>
              <a:r>
                <a:rPr lang="zh-TW" altLang="en-US" sz="1900" b="1" spc="300" dirty="0">
                  <a:solidFill>
                    <a:schemeClr val="bg1"/>
                  </a:solidFill>
                  <a:latin typeface="微软雅黑" pitchFamily="34" charset="-122"/>
                  <a:ea typeface="微软雅黑" pitchFamily="34" charset="-122"/>
                </a:rPr>
                <a:t>貴重儀器中心</a:t>
              </a:r>
            </a:p>
          </p:txBody>
        </p:sp>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835" y="5874121"/>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260808" y="4727284"/>
            <a:ext cx="1256164" cy="852814"/>
          </a:xfrm>
          <a:prstGeom prst="rect">
            <a:avLst/>
          </a:prstGeom>
          <a:solidFill>
            <a:srgbClr val="808000"/>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900" b="1" spc="300" dirty="0">
                <a:solidFill>
                  <a:schemeClr val="bg1"/>
                </a:solidFill>
                <a:latin typeface="微软雅黑" pitchFamily="34" charset="-122"/>
                <a:ea typeface="微软雅黑" pitchFamily="34" charset="-122"/>
              </a:rPr>
              <a:t>高教深耕計畫辦公室</a:t>
            </a:r>
          </a:p>
        </p:txBody>
      </p:sp>
      <p:sp>
        <p:nvSpPr>
          <p:cNvPr id="65" name="矩形 64"/>
          <p:cNvSpPr/>
          <p:nvPr/>
        </p:nvSpPr>
        <p:spPr>
          <a:xfrm>
            <a:off x="6260808" y="3818046"/>
            <a:ext cx="1256164" cy="85281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900" b="1" spc="300" dirty="0">
                <a:solidFill>
                  <a:schemeClr val="bg1"/>
                </a:solidFill>
                <a:latin typeface="微软雅黑" pitchFamily="34" charset="-122"/>
                <a:ea typeface="微软雅黑" pitchFamily="34" charset="-122"/>
              </a:rPr>
              <a:t>研發處辦公室</a:t>
            </a:r>
          </a:p>
        </p:txBody>
      </p:sp>
    </p:spTree>
    <p:extLst>
      <p:ext uri="{BB962C8B-B14F-4D97-AF65-F5344CB8AC3E}">
        <p14:creationId xmlns:p14="http://schemas.microsoft.com/office/powerpoint/2010/main" val="35188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Scale>
                                      <p:cBhvr>
                                        <p:cTn id="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
                                        </p:tgtEl>
                                        <p:attrNameLst>
                                          <p:attrName>ppt_x</p:attrName>
                                          <p:attrName>ppt_y</p:attrName>
                                        </p:attrNameLst>
                                      </p:cBhvr>
                                    </p:animMotion>
                                    <p:animEffect transition="in" filter="fade">
                                      <p:cBhvr>
                                        <p:cTn id="9" dur="1000"/>
                                        <p:tgtEl>
                                          <p:spTgt spid="10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3307" y="148831"/>
            <a:ext cx="10347106" cy="715581"/>
          </a:xfrm>
          <a:prstGeom prst="rect">
            <a:avLst/>
          </a:prstGeom>
        </p:spPr>
        <p:txBody>
          <a:bodyPr wrap="square">
            <a:spAutoFit/>
          </a:bodyPr>
          <a:lstStyle/>
          <a:p>
            <a:pPr>
              <a:lnSpc>
                <a:spcPct val="150000"/>
              </a:lnSpc>
            </a:pPr>
            <a:r>
              <a:rPr lang="zh-TW" altLang="en-US" sz="3200" b="1" u="sng" dirty="0">
                <a:latin typeface="FangSong" panose="02010609060101010101" pitchFamily="49" charset="-122"/>
                <a:ea typeface="FangSong" panose="02010609060101010101" pitchFamily="49" charset="-122"/>
              </a:rPr>
              <a:t>本校建教合作收入</a:t>
            </a:r>
            <a:r>
              <a:rPr lang="zh-TW" altLang="en-US" sz="3200" b="1" u="sng" dirty="0">
                <a:solidFill>
                  <a:schemeClr val="accent3">
                    <a:lumMod val="75000"/>
                  </a:schemeClr>
                </a:solidFill>
                <a:latin typeface="FangSong" panose="02010609060101010101" pitchFamily="49" charset="-122"/>
                <a:ea typeface="FangSong" panose="02010609060101010101" pitchFamily="49" charset="-122"/>
              </a:rPr>
              <a:t>「行政管理費」</a:t>
            </a:r>
            <a:r>
              <a:rPr lang="zh-TW" altLang="en-US" sz="3200" b="1" u="sng" dirty="0">
                <a:latin typeface="FangSong" panose="02010609060101010101" pitchFamily="49" charset="-122"/>
                <a:ea typeface="FangSong" panose="02010609060101010101" pitchFamily="49" charset="-122"/>
              </a:rPr>
              <a:t>之分配及支用</a:t>
            </a:r>
          </a:p>
        </p:txBody>
      </p:sp>
      <p:sp>
        <p:nvSpPr>
          <p:cNvPr id="3" name="矩形 2"/>
          <p:cNvSpPr/>
          <p:nvPr/>
        </p:nvSpPr>
        <p:spPr>
          <a:xfrm>
            <a:off x="1123708" y="910626"/>
            <a:ext cx="10597237" cy="1061829"/>
          </a:xfrm>
          <a:prstGeom prst="rect">
            <a:avLst/>
          </a:prstGeom>
        </p:spPr>
        <p:txBody>
          <a:bodyPr wrap="square">
            <a:spAutoFit/>
          </a:bodyPr>
          <a:lstStyle/>
          <a:p>
            <a:pPr marL="342900" indent="-342900">
              <a:spcBef>
                <a:spcPts val="1200"/>
              </a:spcBef>
              <a:spcAft>
                <a:spcPts val="600"/>
              </a:spcAft>
              <a:buFont typeface="+mj-lt"/>
              <a:buAutoNum type="arabicPeriod"/>
            </a:pPr>
            <a:r>
              <a:rPr lang="zh-TW" altLang="en-US" sz="2400" dirty="0">
                <a:latin typeface="華康正顏楷體W5" panose="03000509000000000000" pitchFamily="65" charset="-120"/>
                <a:ea typeface="華康正顏楷體W5" panose="03000509000000000000" pitchFamily="65" charset="-120"/>
              </a:rPr>
              <a:t>法規依據：「國立中興大學建教合作收入之收支管理要點」（</a:t>
            </a:r>
            <a:r>
              <a:rPr lang="en-US" altLang="zh-TW" sz="2400" dirty="0">
                <a:latin typeface="華康正顏楷體W5" panose="03000509000000000000" pitchFamily="65" charset="-120"/>
                <a:ea typeface="華康正顏楷體W5" panose="03000509000000000000" pitchFamily="65" charset="-120"/>
              </a:rPr>
              <a:t>109.04.07</a:t>
            </a:r>
            <a:r>
              <a:rPr lang="zh-TW" altLang="en-US" sz="2400" dirty="0">
                <a:latin typeface="華康正顏楷體W5" panose="03000509000000000000" pitchFamily="65" charset="-120"/>
                <a:ea typeface="華康正顏楷體W5" panose="03000509000000000000" pitchFamily="65" charset="-120"/>
              </a:rPr>
              <a:t>）</a:t>
            </a:r>
            <a:endParaRPr lang="en-US" altLang="zh-TW" sz="2400" dirty="0">
              <a:latin typeface="華康正顏楷體W5" panose="03000509000000000000" pitchFamily="65" charset="-120"/>
              <a:ea typeface="華康正顏楷體W5" panose="03000509000000000000" pitchFamily="65" charset="-120"/>
            </a:endParaRPr>
          </a:p>
          <a:p>
            <a:pPr marL="342900" indent="-342900">
              <a:spcBef>
                <a:spcPts val="1200"/>
              </a:spcBef>
              <a:spcAft>
                <a:spcPts val="600"/>
              </a:spcAft>
              <a:buFont typeface="+mj-lt"/>
              <a:buAutoNum type="arabicPeriod"/>
            </a:pPr>
            <a:r>
              <a:rPr lang="zh-TW" altLang="en-US" sz="2400" dirty="0">
                <a:latin typeface="華康正顏楷體W5" panose="03000509000000000000" pitchFamily="65" charset="-120"/>
                <a:ea typeface="華康正顏楷體W5" panose="03000509000000000000" pitchFamily="65" charset="-120"/>
              </a:rPr>
              <a:t>分配比例及支用範圍：</a:t>
            </a:r>
          </a:p>
        </p:txBody>
      </p:sp>
      <p:graphicFrame>
        <p:nvGraphicFramePr>
          <p:cNvPr id="4" name="表格 3"/>
          <p:cNvGraphicFramePr>
            <a:graphicFrameLocks noGrp="1"/>
          </p:cNvGraphicFramePr>
          <p:nvPr>
            <p:extLst/>
          </p:nvPr>
        </p:nvGraphicFramePr>
        <p:xfrm>
          <a:off x="553626" y="1972455"/>
          <a:ext cx="11277013" cy="4569747"/>
        </p:xfrm>
        <a:graphic>
          <a:graphicData uri="http://schemas.openxmlformats.org/drawingml/2006/table">
            <a:tbl>
              <a:tblPr firstRow="1" firstCol="1" bandRow="1">
                <a:tableStyleId>{0505E3EF-67EA-436B-97B2-0124C06EBD24}</a:tableStyleId>
              </a:tblPr>
              <a:tblGrid>
                <a:gridCol w="2670862">
                  <a:extLst>
                    <a:ext uri="{9D8B030D-6E8A-4147-A177-3AD203B41FA5}">
                      <a16:colId xmlns:a16="http://schemas.microsoft.com/office/drawing/2014/main" val="20000"/>
                    </a:ext>
                  </a:extLst>
                </a:gridCol>
                <a:gridCol w="1402932">
                  <a:extLst>
                    <a:ext uri="{9D8B030D-6E8A-4147-A177-3AD203B41FA5}">
                      <a16:colId xmlns:a16="http://schemas.microsoft.com/office/drawing/2014/main" val="20001"/>
                    </a:ext>
                  </a:extLst>
                </a:gridCol>
                <a:gridCol w="2187063">
                  <a:extLst>
                    <a:ext uri="{9D8B030D-6E8A-4147-A177-3AD203B41FA5}">
                      <a16:colId xmlns:a16="http://schemas.microsoft.com/office/drawing/2014/main" val="20002"/>
                    </a:ext>
                  </a:extLst>
                </a:gridCol>
                <a:gridCol w="1107786">
                  <a:extLst>
                    <a:ext uri="{9D8B030D-6E8A-4147-A177-3AD203B41FA5}">
                      <a16:colId xmlns:a16="http://schemas.microsoft.com/office/drawing/2014/main" val="20003"/>
                    </a:ext>
                  </a:extLst>
                </a:gridCol>
                <a:gridCol w="3908370">
                  <a:extLst>
                    <a:ext uri="{9D8B030D-6E8A-4147-A177-3AD203B41FA5}">
                      <a16:colId xmlns:a16="http://schemas.microsoft.com/office/drawing/2014/main" val="20004"/>
                    </a:ext>
                  </a:extLst>
                </a:gridCol>
              </a:tblGrid>
              <a:tr h="404319">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標楷體" panose="03000509000000000000" pitchFamily="65" charset="-120"/>
                          <a:ea typeface="標楷體" panose="03000509000000000000" pitchFamily="65" charset="-120"/>
                        </a:rPr>
                        <a:t>用途</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chemeClr val="accent3"/>
                    </a:solidFill>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標楷體" panose="03000509000000000000" pitchFamily="65" charset="-120"/>
                          <a:ea typeface="標楷體" panose="03000509000000000000" pitchFamily="65" charset="-120"/>
                        </a:rPr>
                        <a:t>比例</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chemeClr val="accent3"/>
                    </a:solidFill>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標楷體" panose="03000509000000000000" pitchFamily="65" charset="-120"/>
                          <a:ea typeface="標楷體" panose="03000509000000000000" pitchFamily="65" charset="-120"/>
                        </a:rPr>
                        <a:t>獲分配單位</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chemeClr val="accent3"/>
                    </a:solidFill>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標楷體" panose="03000509000000000000" pitchFamily="65" charset="-120"/>
                          <a:ea typeface="標楷體" panose="03000509000000000000" pitchFamily="65" charset="-120"/>
                        </a:rPr>
                        <a:t>比例</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chemeClr val="accent3"/>
                    </a:solidFill>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標楷體" panose="03000509000000000000" pitchFamily="65" charset="-120"/>
                          <a:ea typeface="標楷體" panose="03000509000000000000" pitchFamily="65" charset="-120"/>
                        </a:rPr>
                        <a:t>用途</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1271369">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0"/>
                        </a:spcBef>
                        <a:spcAft>
                          <a:spcPts val="0"/>
                        </a:spcAft>
                      </a:pPr>
                      <a:r>
                        <a:rPr lang="zh-TW" sz="2200" kern="100" dirty="0">
                          <a:effectLst/>
                          <a:latin typeface="標楷體" panose="03000509000000000000" pitchFamily="65" charset="-120"/>
                          <a:ea typeface="標楷體" panose="03000509000000000000" pitchFamily="65" charset="-120"/>
                        </a:rPr>
                        <a:t>水電維護費含</a:t>
                      </a:r>
                      <a:endParaRPr lang="en-US" altLang="zh-TW" sz="2200" kern="100" dirty="0">
                        <a:effectLst/>
                        <a:latin typeface="標楷體" panose="03000509000000000000" pitchFamily="65" charset="-120"/>
                        <a:ea typeface="標楷體" panose="03000509000000000000" pitchFamily="65" charset="-120"/>
                      </a:endParaRPr>
                    </a:p>
                    <a:p>
                      <a:pPr algn="ctr">
                        <a:lnSpc>
                          <a:spcPct val="100000"/>
                        </a:lnSpc>
                        <a:spcBef>
                          <a:spcPts val="0"/>
                        </a:spcBef>
                        <a:spcAft>
                          <a:spcPts val="0"/>
                        </a:spcAft>
                      </a:pPr>
                      <a:r>
                        <a:rPr lang="zh-TW" sz="2200" kern="100" dirty="0">
                          <a:effectLst/>
                          <a:latin typeface="標楷體" panose="03000509000000000000" pitchFamily="65" charset="-120"/>
                          <a:ea typeface="標楷體" panose="03000509000000000000" pitchFamily="65" charset="-120"/>
                        </a:rPr>
                        <a:t>感染性廢棄物清運費</a:t>
                      </a:r>
                      <a:endParaRPr lang="en-US" altLang="zh-TW" sz="22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45%</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 -</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 </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just">
                        <a:lnSpc>
                          <a:spcPct val="100000"/>
                        </a:lnSpc>
                        <a:spcBef>
                          <a:spcPts val="0"/>
                        </a:spcBef>
                        <a:spcAft>
                          <a:spcPts val="0"/>
                        </a:spcAft>
                      </a:pPr>
                      <a:endParaRPr lang="en-US" altLang="zh-TW" sz="2200" kern="100" dirty="0">
                        <a:effectLst/>
                        <a:latin typeface="標楷體" panose="03000509000000000000" pitchFamily="65" charset="-120"/>
                        <a:ea typeface="標楷體" panose="03000509000000000000" pitchFamily="65" charset="-120"/>
                      </a:endParaRPr>
                    </a:p>
                    <a:p>
                      <a:pPr algn="just">
                        <a:lnSpc>
                          <a:spcPct val="100000"/>
                        </a:lnSpc>
                        <a:spcBef>
                          <a:spcPts val="0"/>
                        </a:spcBef>
                        <a:spcAft>
                          <a:spcPts val="0"/>
                        </a:spcAft>
                      </a:pPr>
                      <a:r>
                        <a:rPr lang="zh-TW" sz="2200" kern="100" dirty="0">
                          <a:effectLst/>
                          <a:latin typeface="標楷體" panose="03000509000000000000" pitchFamily="65" charset="-120"/>
                          <a:ea typeface="標楷體" panose="03000509000000000000" pitchFamily="65" charset="-120"/>
                        </a:rPr>
                        <a:t>全校性</a:t>
                      </a:r>
                      <a:r>
                        <a:rPr lang="zh-TW" altLang="en-US" sz="2200" kern="100" dirty="0">
                          <a:effectLst/>
                          <a:latin typeface="標楷體" panose="03000509000000000000" pitchFamily="65" charset="-120"/>
                          <a:ea typeface="標楷體" panose="03000509000000000000" pitchFamily="65" charset="-120"/>
                        </a:rPr>
                        <a:t>之「</a:t>
                      </a:r>
                      <a:r>
                        <a:rPr lang="zh-TW" sz="2200" kern="100" dirty="0">
                          <a:effectLst/>
                          <a:latin typeface="標楷體" panose="03000509000000000000" pitchFamily="65" charset="-120"/>
                          <a:ea typeface="標楷體" panose="03000509000000000000" pitchFamily="65" charset="-120"/>
                        </a:rPr>
                        <a:t>水電維護費</a:t>
                      </a:r>
                      <a:r>
                        <a:rPr lang="zh-TW" altLang="en-US" sz="2200" kern="100" dirty="0">
                          <a:effectLst/>
                          <a:latin typeface="標楷體" panose="03000509000000000000" pitchFamily="65" charset="-120"/>
                          <a:ea typeface="標楷體" panose="03000509000000000000" pitchFamily="65" charset="-120"/>
                        </a:rPr>
                        <a:t>」及「</a:t>
                      </a:r>
                      <a:r>
                        <a:rPr lang="zh-TW" sz="2200" kern="100" dirty="0">
                          <a:effectLst/>
                          <a:latin typeface="標楷體" panose="03000509000000000000" pitchFamily="65" charset="-120"/>
                          <a:ea typeface="標楷體" panose="03000509000000000000" pitchFamily="65" charset="-120"/>
                        </a:rPr>
                        <a:t>感染性廢棄物清運費</a:t>
                      </a:r>
                      <a:r>
                        <a:rPr lang="zh-TW" altLang="en-US" sz="2200" kern="100" dirty="0">
                          <a:effectLst/>
                          <a:latin typeface="標楷體" panose="03000509000000000000" pitchFamily="65" charset="-120"/>
                          <a:ea typeface="標楷體" panose="03000509000000000000" pitchFamily="65" charset="-120"/>
                        </a:rPr>
                        <a:t>」</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4405">
                <a:tc rowSpan="3">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0"/>
                        </a:spcBef>
                        <a:spcAft>
                          <a:spcPts val="0"/>
                        </a:spcAft>
                      </a:pPr>
                      <a:r>
                        <a:rPr lang="zh-TW" sz="2200" kern="0" dirty="0">
                          <a:solidFill>
                            <a:srgbClr val="FF0066"/>
                          </a:solidFill>
                          <a:effectLst/>
                          <a:latin typeface="標楷體" panose="03000509000000000000" pitchFamily="65" charset="-120"/>
                          <a:ea typeface="標楷體" panose="03000509000000000000" pitchFamily="65" charset="-120"/>
                        </a:rPr>
                        <a:t>一般行政管理費</a:t>
                      </a:r>
                      <a:endParaRPr lang="zh-TW" sz="2200" b="0" kern="100" dirty="0">
                        <a:solidFill>
                          <a:srgbClr val="FF0066"/>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3">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55%</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zh-TW" sz="2200" kern="0" dirty="0">
                          <a:effectLst/>
                          <a:latin typeface="Calibri" panose="020F0502020204030204" pitchFamily="34" charset="0"/>
                          <a:ea typeface="標楷體" panose="03000509000000000000" pitchFamily="65" charset="-120"/>
                          <a:cs typeface="Calibri" panose="020F0502020204030204" pitchFamily="34" charset="0"/>
                        </a:rPr>
                        <a:t>學校</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60%</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just">
                        <a:lnSpc>
                          <a:spcPct val="100000"/>
                        </a:lnSpc>
                        <a:spcBef>
                          <a:spcPts val="0"/>
                        </a:spcBef>
                        <a:spcAft>
                          <a:spcPts val="0"/>
                        </a:spcAft>
                      </a:pPr>
                      <a:r>
                        <a:rPr lang="zh-TW" sz="2200" kern="0" dirty="0">
                          <a:effectLst/>
                          <a:latin typeface="標楷體" panose="03000509000000000000" pitchFamily="65" charset="-120"/>
                          <a:ea typeface="標楷體" panose="03000509000000000000" pitchFamily="65" charset="-120"/>
                        </a:rPr>
                        <a:t>用以輔助校務發展</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88637">
                <a:tc vMerge="1">
                  <a:txBody>
                    <a:bodyPr/>
                    <a:lstStyle/>
                    <a:p>
                      <a:endParaRPr lang="zh-TW" altLang="en-US"/>
                    </a:p>
                  </a:txBody>
                  <a:tcPr/>
                </a:tc>
                <a:tc vMerge="1">
                  <a:txBody>
                    <a:bodyPr/>
                    <a:lstStyle/>
                    <a:p>
                      <a:endParaRPr lang="zh-TW" altLang="en-US"/>
                    </a:p>
                  </a:txBody>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0"/>
                        </a:spcBef>
                        <a:spcAft>
                          <a:spcPts val="0"/>
                        </a:spcAft>
                      </a:pPr>
                      <a:r>
                        <a:rPr lang="zh-TW" sz="2200" kern="0" dirty="0">
                          <a:effectLst/>
                          <a:latin typeface="Calibri" panose="020F0502020204030204" pitchFamily="34" charset="0"/>
                          <a:ea typeface="標楷體" panose="03000509000000000000" pitchFamily="65" charset="-120"/>
                          <a:cs typeface="Calibri" panose="020F0502020204030204" pitchFamily="34" charset="0"/>
                        </a:rPr>
                        <a:t>院級單位</a:t>
                      </a:r>
                      <a:endParaRPr lang="zh-TW" sz="2200" kern="100" dirty="0">
                        <a:effectLst/>
                        <a:latin typeface="Calibri" panose="020F0502020204030204" pitchFamily="34" charset="0"/>
                        <a:ea typeface="標楷體" panose="03000509000000000000" pitchFamily="65" charset="-120"/>
                        <a:cs typeface="Calibri" panose="020F0502020204030204" pitchFamily="34" charset="0"/>
                      </a:endParaRPr>
                    </a:p>
                    <a:p>
                      <a:pPr algn="ctr">
                        <a:lnSpc>
                          <a:spcPct val="100000"/>
                        </a:lnSpc>
                        <a:spcBef>
                          <a:spcPts val="0"/>
                        </a:spcBef>
                        <a:spcAft>
                          <a:spcPts val="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r>
                        <a:rPr lang="zh-TW" sz="2200" kern="0" dirty="0">
                          <a:effectLst/>
                          <a:latin typeface="Calibri" panose="020F0502020204030204" pitchFamily="34" charset="0"/>
                          <a:ea typeface="標楷體" panose="03000509000000000000" pitchFamily="65" charset="-120"/>
                          <a:cs typeface="Calibri" panose="020F0502020204030204" pitchFamily="34" charset="0"/>
                        </a:rPr>
                        <a:t>含校級中心</a:t>
                      </a: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10%</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just">
                        <a:lnSpc>
                          <a:spcPct val="100000"/>
                        </a:lnSpc>
                        <a:spcBef>
                          <a:spcPts val="0"/>
                        </a:spcBef>
                        <a:spcAft>
                          <a:spcPts val="0"/>
                        </a:spcAft>
                      </a:pPr>
                      <a:r>
                        <a:rPr lang="zh-TW" sz="2200" kern="0" dirty="0">
                          <a:effectLst/>
                          <a:latin typeface="標楷體" panose="03000509000000000000" pitchFamily="65" charset="-120"/>
                          <a:ea typeface="標楷體" panose="03000509000000000000" pitchFamily="65" charset="-120"/>
                        </a:rPr>
                        <a:t>學院統籌</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361017">
                <a:tc vMerge="1">
                  <a:txBody>
                    <a:bodyPr/>
                    <a:lstStyle/>
                    <a:p>
                      <a:endParaRPr lang="zh-TW" altLang="en-US"/>
                    </a:p>
                  </a:txBody>
                  <a:tcPr/>
                </a:tc>
                <a:tc vMerge="1">
                  <a:txBody>
                    <a:bodyPr/>
                    <a:lstStyle/>
                    <a:p>
                      <a:endParaRPr lang="zh-TW" altLang="en-US"/>
                    </a:p>
                  </a:txBody>
                  <a:tcP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0"/>
                        </a:spcBef>
                        <a:spcAft>
                          <a:spcPts val="0"/>
                        </a:spcAft>
                      </a:pPr>
                      <a:r>
                        <a:rPr lang="zh-TW" sz="2200" kern="0" dirty="0">
                          <a:effectLst/>
                          <a:latin typeface="Calibri" panose="020F0502020204030204" pitchFamily="34" charset="0"/>
                          <a:ea typeface="標楷體" panose="03000509000000000000" pitchFamily="65" charset="-120"/>
                          <a:cs typeface="Calibri" panose="020F0502020204030204" pitchFamily="34" charset="0"/>
                        </a:rPr>
                        <a:t>系</a:t>
                      </a: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r>
                        <a:rPr lang="zh-TW" sz="2200" kern="0" dirty="0">
                          <a:effectLst/>
                          <a:latin typeface="Calibri" panose="020F0502020204030204" pitchFamily="34" charset="0"/>
                          <a:ea typeface="標楷體" panose="03000509000000000000" pitchFamily="65" charset="-120"/>
                          <a:cs typeface="Calibri" panose="020F0502020204030204" pitchFamily="34" charset="0"/>
                        </a:rPr>
                        <a:t>所</a:t>
                      </a: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r>
                        <a:rPr lang="zh-TW" sz="2200" kern="0" dirty="0">
                          <a:effectLst/>
                          <a:latin typeface="Calibri" panose="020F0502020204030204" pitchFamily="34" charset="0"/>
                          <a:ea typeface="標楷體" panose="03000509000000000000" pitchFamily="65" charset="-120"/>
                          <a:cs typeface="Calibri" panose="020F0502020204030204" pitchFamily="34" charset="0"/>
                        </a:rPr>
                        <a:t>級單位</a:t>
                      </a:r>
                      <a:endParaRPr lang="zh-TW" sz="2200" kern="100" dirty="0">
                        <a:effectLst/>
                        <a:latin typeface="Calibri" panose="020F0502020204030204" pitchFamily="34" charset="0"/>
                        <a:ea typeface="標楷體" panose="03000509000000000000" pitchFamily="65" charset="-120"/>
                        <a:cs typeface="Calibri" panose="020F0502020204030204" pitchFamily="34" charset="0"/>
                      </a:endParaRPr>
                    </a:p>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r>
                        <a:rPr lang="zh-TW" sz="2200" kern="0" dirty="0">
                          <a:effectLst/>
                          <a:latin typeface="Calibri" panose="020F0502020204030204" pitchFamily="34" charset="0"/>
                          <a:ea typeface="標楷體" panose="03000509000000000000" pitchFamily="65" charset="-120"/>
                          <a:cs typeface="Calibri" panose="020F0502020204030204" pitchFamily="34" charset="0"/>
                        </a:rPr>
                        <a:t>含院級中心</a:t>
                      </a:r>
                      <a:r>
                        <a:rPr lang="en-US" sz="2200" kern="0" dirty="0">
                          <a:effectLst/>
                          <a:latin typeface="Calibri" panose="020F0502020204030204" pitchFamily="34" charset="0"/>
                          <a:ea typeface="標楷體" panose="03000509000000000000" pitchFamily="65" charset="-120"/>
                          <a:cs typeface="Calibri" panose="020F0502020204030204" pitchFamily="34" charset="0"/>
                        </a:rPr>
                        <a:t>)</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ctr">
                        <a:lnSpc>
                          <a:spcPct val="100000"/>
                        </a:lnSpc>
                        <a:spcBef>
                          <a:spcPts val="600"/>
                        </a:spcBef>
                        <a:spcAft>
                          <a:spcPts val="600"/>
                        </a:spcAft>
                      </a:pPr>
                      <a:r>
                        <a:rPr lang="en-US" sz="2200" kern="0" dirty="0">
                          <a:effectLst/>
                          <a:latin typeface="Calibri" panose="020F0502020204030204" pitchFamily="34" charset="0"/>
                          <a:ea typeface="標楷體" panose="03000509000000000000" pitchFamily="65" charset="-120"/>
                          <a:cs typeface="Calibri" panose="020F0502020204030204" pitchFamily="34" charset="0"/>
                        </a:rPr>
                        <a:t>30%</a:t>
                      </a:r>
                      <a:endParaRPr lang="zh-TW" sz="2200" b="0" kern="100" dirty="0">
                        <a:solidFill>
                          <a:schemeClr val="bg1">
                            <a:lumMod val="50000"/>
                          </a:schemeClr>
                        </a:solidFill>
                        <a:effectLst/>
                        <a:latin typeface="Calibri" panose="020F0502020204030204" pitchFamily="34" charset="0"/>
                        <a:ea typeface="標楷體" panose="03000509000000000000" pitchFamily="65" charset="-120"/>
                        <a:cs typeface="Calibri" panose="020F0502020204030204" pitchFamily="34" charset="0"/>
                      </a:endParaRPr>
                    </a:p>
                  </a:txBody>
                  <a:tcPr marL="68580" marR="68580" marT="0" marB="0" anchor="ctr"/>
                </a:tc>
                <a:tc>
                  <a:txBody>
                    <a:bodyPr/>
                    <a:lstStyle>
                      <a:lvl1pPr marL="0" algn="l" defTabSz="1219170" rtl="0" eaLnBrk="1" latinLnBrk="0" hangingPunct="1">
                        <a:defRPr sz="2400" kern="1200">
                          <a:solidFill>
                            <a:schemeClr val="tx1"/>
                          </a:solidFill>
                          <a:latin typeface="Cambria"/>
                          <a:ea typeface="微軟正黑體"/>
                        </a:defRPr>
                      </a:lvl1pPr>
                      <a:lvl2pPr marL="609585" algn="l" defTabSz="1219170" rtl="0" eaLnBrk="1" latinLnBrk="0" hangingPunct="1">
                        <a:defRPr sz="2400" kern="1200">
                          <a:solidFill>
                            <a:schemeClr val="tx1"/>
                          </a:solidFill>
                          <a:latin typeface="Cambria"/>
                          <a:ea typeface="微軟正黑體"/>
                        </a:defRPr>
                      </a:lvl2pPr>
                      <a:lvl3pPr marL="1219170" algn="l" defTabSz="1219170" rtl="0" eaLnBrk="1" latinLnBrk="0" hangingPunct="1">
                        <a:defRPr sz="2400" kern="1200">
                          <a:solidFill>
                            <a:schemeClr val="tx1"/>
                          </a:solidFill>
                          <a:latin typeface="Cambria"/>
                          <a:ea typeface="微軟正黑體"/>
                        </a:defRPr>
                      </a:lvl3pPr>
                      <a:lvl4pPr marL="1828754" algn="l" defTabSz="1219170" rtl="0" eaLnBrk="1" latinLnBrk="0" hangingPunct="1">
                        <a:defRPr sz="2400" kern="1200">
                          <a:solidFill>
                            <a:schemeClr val="tx1"/>
                          </a:solidFill>
                          <a:latin typeface="Cambria"/>
                          <a:ea typeface="微軟正黑體"/>
                        </a:defRPr>
                      </a:lvl4pPr>
                      <a:lvl5pPr marL="2438339" algn="l" defTabSz="1219170" rtl="0" eaLnBrk="1" latinLnBrk="0" hangingPunct="1">
                        <a:defRPr sz="2400" kern="1200">
                          <a:solidFill>
                            <a:schemeClr val="tx1"/>
                          </a:solidFill>
                          <a:latin typeface="Cambria"/>
                          <a:ea typeface="微軟正黑體"/>
                        </a:defRPr>
                      </a:lvl5pPr>
                      <a:lvl6pPr marL="3047924" algn="l" defTabSz="1219170" rtl="0" eaLnBrk="1" latinLnBrk="0" hangingPunct="1">
                        <a:defRPr sz="2400" kern="1200">
                          <a:solidFill>
                            <a:schemeClr val="tx1"/>
                          </a:solidFill>
                          <a:latin typeface="Cambria"/>
                          <a:ea typeface="微軟正黑體"/>
                        </a:defRPr>
                      </a:lvl6pPr>
                      <a:lvl7pPr marL="3657509" algn="l" defTabSz="1219170" rtl="0" eaLnBrk="1" latinLnBrk="0" hangingPunct="1">
                        <a:defRPr sz="2400" kern="1200">
                          <a:solidFill>
                            <a:schemeClr val="tx1"/>
                          </a:solidFill>
                          <a:latin typeface="Cambria"/>
                          <a:ea typeface="微軟正黑體"/>
                        </a:defRPr>
                      </a:lvl7pPr>
                      <a:lvl8pPr marL="4267093" algn="l" defTabSz="1219170" rtl="0" eaLnBrk="1" latinLnBrk="0" hangingPunct="1">
                        <a:defRPr sz="2400" kern="1200">
                          <a:solidFill>
                            <a:schemeClr val="tx1"/>
                          </a:solidFill>
                          <a:latin typeface="Cambria"/>
                          <a:ea typeface="微軟正黑體"/>
                        </a:defRPr>
                      </a:lvl8pPr>
                      <a:lvl9pPr marL="4876678" algn="l" defTabSz="1219170" rtl="0" eaLnBrk="1" latinLnBrk="0" hangingPunct="1">
                        <a:defRPr sz="2400" kern="1200">
                          <a:solidFill>
                            <a:schemeClr val="tx1"/>
                          </a:solidFill>
                          <a:latin typeface="Cambria"/>
                          <a:ea typeface="微軟正黑體"/>
                        </a:defRPr>
                      </a:lvl9pPr>
                    </a:lstStyle>
                    <a:p>
                      <a:pPr algn="just">
                        <a:lnSpc>
                          <a:spcPct val="100000"/>
                        </a:lnSpc>
                        <a:spcBef>
                          <a:spcPts val="0"/>
                        </a:spcBef>
                        <a:spcAft>
                          <a:spcPts val="0"/>
                        </a:spcAft>
                      </a:pPr>
                      <a:r>
                        <a:rPr lang="zh-TW" sz="2200" kern="0" dirty="0">
                          <a:effectLst/>
                          <a:latin typeface="標楷體" panose="03000509000000000000" pitchFamily="65" charset="-120"/>
                          <a:ea typeface="標楷體" panose="03000509000000000000" pitchFamily="65" charset="-120"/>
                        </a:rPr>
                        <a:t>經系</a:t>
                      </a:r>
                      <a:r>
                        <a:rPr lang="en-US" sz="2200" kern="0" dirty="0">
                          <a:effectLst/>
                          <a:latin typeface="標楷體" panose="03000509000000000000" pitchFamily="65" charset="-120"/>
                          <a:ea typeface="標楷體" panose="03000509000000000000" pitchFamily="65" charset="-120"/>
                        </a:rPr>
                        <a:t>(</a:t>
                      </a:r>
                      <a:r>
                        <a:rPr lang="zh-TW" sz="2200" kern="0" dirty="0">
                          <a:effectLst/>
                          <a:latin typeface="標楷體" panose="03000509000000000000" pitchFamily="65" charset="-120"/>
                          <a:ea typeface="標楷體" panose="03000509000000000000" pitchFamily="65" charset="-120"/>
                        </a:rPr>
                        <a:t>所</a:t>
                      </a:r>
                      <a:r>
                        <a:rPr lang="en-US" sz="2200" kern="0" dirty="0">
                          <a:effectLst/>
                          <a:latin typeface="標楷體" panose="03000509000000000000" pitchFamily="65" charset="-120"/>
                          <a:ea typeface="標楷體" panose="03000509000000000000" pitchFamily="65" charset="-120"/>
                        </a:rPr>
                        <a:t>)</a:t>
                      </a:r>
                      <a:r>
                        <a:rPr lang="zh-TW" sz="2200" kern="0" dirty="0">
                          <a:effectLst/>
                          <a:latin typeface="標楷體" panose="03000509000000000000" pitchFamily="65" charset="-120"/>
                          <a:ea typeface="標楷體" panose="03000509000000000000" pitchFamily="65" charset="-120"/>
                        </a:rPr>
                        <a:t>務會議，訂定系</a:t>
                      </a:r>
                      <a:r>
                        <a:rPr lang="en-US" sz="2200" kern="0" dirty="0">
                          <a:effectLst/>
                          <a:latin typeface="標楷體" panose="03000509000000000000" pitchFamily="65" charset="-120"/>
                          <a:ea typeface="標楷體" panose="03000509000000000000" pitchFamily="65" charset="-120"/>
                        </a:rPr>
                        <a:t>(</a:t>
                      </a:r>
                      <a:r>
                        <a:rPr lang="zh-TW" sz="2200" kern="0" dirty="0">
                          <a:effectLst/>
                          <a:latin typeface="標楷體" panose="03000509000000000000" pitchFamily="65" charset="-120"/>
                          <a:ea typeface="標楷體" panose="03000509000000000000" pitchFamily="65" charset="-120"/>
                        </a:rPr>
                        <a:t>所</a:t>
                      </a:r>
                      <a:r>
                        <a:rPr lang="en-US" sz="2200" kern="0" dirty="0">
                          <a:effectLst/>
                          <a:latin typeface="標楷體" panose="03000509000000000000" pitchFamily="65" charset="-120"/>
                          <a:ea typeface="標楷體" panose="03000509000000000000" pitchFamily="65" charset="-120"/>
                        </a:rPr>
                        <a:t>)</a:t>
                      </a:r>
                      <a:r>
                        <a:rPr lang="zh-TW" sz="2200" kern="0" dirty="0">
                          <a:effectLst/>
                          <a:latin typeface="標楷體" panose="03000509000000000000" pitchFamily="65" charset="-120"/>
                          <a:ea typeface="標楷體" panose="03000509000000000000" pitchFamily="65" charset="-120"/>
                        </a:rPr>
                        <a:t>與計畫主持人分配比例。</a:t>
                      </a:r>
                      <a:endParaRPr lang="zh-TW" sz="2200" b="0" kern="100" dirty="0">
                        <a:solidFill>
                          <a:schemeClr val="bg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0" name="矩形 9"/>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12"/>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15</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566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306" y="146248"/>
            <a:ext cx="10355107" cy="1200329"/>
          </a:xfrm>
          <a:prstGeom prst="rect">
            <a:avLst/>
          </a:prstGeom>
        </p:spPr>
        <p:txBody>
          <a:bodyPr wrap="square">
            <a:spAutoFit/>
          </a:bodyPr>
          <a:lstStyle/>
          <a:p>
            <a:r>
              <a:rPr lang="zh-TW" altLang="en-US" sz="3200" u="sng" dirty="0">
                <a:solidFill>
                  <a:srgbClr val="0000FF"/>
                </a:solidFill>
                <a:latin typeface="華康正顏楷體W5" panose="03000509000000000000" pitchFamily="65" charset="-120"/>
                <a:ea typeface="華康正顏楷體W5" panose="03000509000000000000" pitchFamily="65" charset="-120"/>
              </a:rPr>
              <a:t>學術研發服務網</a:t>
            </a:r>
            <a:endParaRPr lang="en-US" altLang="zh-TW" sz="3200" u="sng" dirty="0">
              <a:solidFill>
                <a:srgbClr val="0000FF"/>
              </a:solidFill>
              <a:latin typeface="華康正顏楷體W5" panose="03000509000000000000" pitchFamily="65" charset="-120"/>
              <a:ea typeface="華康正顏楷體W5" panose="03000509000000000000" pitchFamily="65" charset="-120"/>
            </a:endParaRPr>
          </a:p>
          <a:p>
            <a:endParaRPr lang="en-US" altLang="zh-TW" sz="1200" dirty="0">
              <a:latin typeface="華康正顏楷體W5" panose="03000509000000000000" pitchFamily="65" charset="-120"/>
              <a:ea typeface="華康正顏楷體W5" panose="03000509000000000000" pitchFamily="65" charset="-120"/>
            </a:endParaRPr>
          </a:p>
          <a:p>
            <a:r>
              <a:rPr lang="zh-TW" altLang="en-US" sz="2800" dirty="0">
                <a:latin typeface="華康正顏楷體W5" panose="03000509000000000000" pitchFamily="65" charset="-120"/>
                <a:ea typeface="華康正顏楷體W5" panose="03000509000000000000" pitchFamily="65" charset="-120"/>
              </a:rPr>
              <a:t>登入方式：本校單一簽入系統→各系統入口→學術研發服務網</a:t>
            </a:r>
          </a:p>
        </p:txBody>
      </p:sp>
      <p:grpSp>
        <p:nvGrpSpPr>
          <p:cNvPr id="6" name="群組 5"/>
          <p:cNvGrpSpPr/>
          <p:nvPr/>
        </p:nvGrpSpPr>
        <p:grpSpPr>
          <a:xfrm>
            <a:off x="1658679" y="1615440"/>
            <a:ext cx="8745161" cy="5008880"/>
            <a:chOff x="1548194" y="1047518"/>
            <a:chExt cx="8924875" cy="5633773"/>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94" y="1047518"/>
              <a:ext cx="8924875" cy="5633773"/>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單箭頭接點 13"/>
            <p:cNvCxnSpPr/>
            <p:nvPr/>
          </p:nvCxnSpPr>
          <p:spPr>
            <a:xfrm>
              <a:off x="1760667" y="2414361"/>
              <a:ext cx="0" cy="259903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1821758" y="1983395"/>
              <a:ext cx="1080655" cy="4522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sp>
          <p:nvSpPr>
            <p:cNvPr id="8" name="圓角矩形 7"/>
            <p:cNvSpPr/>
            <p:nvPr/>
          </p:nvSpPr>
          <p:spPr>
            <a:xfrm>
              <a:off x="1835306" y="5200789"/>
              <a:ext cx="1543798" cy="269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275" y="3934328"/>
              <a:ext cx="6367168" cy="215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群組 2"/>
            <p:cNvGrpSpPr/>
            <p:nvPr/>
          </p:nvGrpSpPr>
          <p:grpSpPr>
            <a:xfrm>
              <a:off x="5275761" y="6009647"/>
              <a:ext cx="4810384" cy="351576"/>
              <a:chOff x="609600" y="6379424"/>
              <a:chExt cx="4810384" cy="351576"/>
            </a:xfrm>
          </p:grpSpPr>
          <p:pic>
            <p:nvPicPr>
              <p:cNvPr id="24" name="Picture 23" descr="dia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424613"/>
                <a:ext cx="311150" cy="3063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dian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6394450"/>
                <a:ext cx="344488" cy="3270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dian3"/>
              <p:cNvPicPr>
                <a:picLocks noChangeAspect="1" noChangeArrowheads="1"/>
              </p:cNvPicPr>
              <p:nvPr/>
            </p:nvPicPr>
            <p:blipFill>
              <a:blip r:embed="rId7" cstate="print">
                <a:clrChange>
                  <a:clrFrom>
                    <a:srgbClr val="FDFFFF"/>
                  </a:clrFrom>
                  <a:clrTo>
                    <a:srgbClr val="FDFFFF">
                      <a:alpha val="0"/>
                    </a:srgbClr>
                  </a:clrTo>
                </a:clrChange>
                <a:extLst>
                  <a:ext uri="{28A0092B-C50C-407E-A947-70E740481C1C}">
                    <a14:useLocalDpi xmlns:a14="http://schemas.microsoft.com/office/drawing/2010/main" val="0"/>
                  </a:ext>
                </a:extLst>
              </a:blip>
              <a:srcRect/>
              <a:stretch>
                <a:fillRect/>
              </a:stretch>
            </p:blipFill>
            <p:spPr bwMode="auto">
              <a:xfrm>
                <a:off x="1752600" y="6423025"/>
                <a:ext cx="296863" cy="30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3" descr="dia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9544" y="6424612"/>
                <a:ext cx="311150" cy="3063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dian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2944" y="6394449"/>
                <a:ext cx="344488" cy="3270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5" descr="dian3"/>
              <p:cNvPicPr>
                <a:picLocks noChangeAspect="1" noChangeArrowheads="1"/>
              </p:cNvPicPr>
              <p:nvPr/>
            </p:nvPicPr>
            <p:blipFill>
              <a:blip r:embed="rId7" cstate="print">
                <a:clrChange>
                  <a:clrFrom>
                    <a:srgbClr val="FDFFFF"/>
                  </a:clrFrom>
                  <a:clrTo>
                    <a:srgbClr val="FDFFFF">
                      <a:alpha val="0"/>
                    </a:srgbClr>
                  </a:clrTo>
                </a:clrChange>
                <a:extLst>
                  <a:ext uri="{28A0092B-C50C-407E-A947-70E740481C1C}">
                    <a14:useLocalDpi xmlns:a14="http://schemas.microsoft.com/office/drawing/2010/main" val="0"/>
                  </a:ext>
                </a:extLst>
              </a:blip>
              <a:srcRect/>
              <a:stretch>
                <a:fillRect/>
              </a:stretch>
            </p:blipFill>
            <p:spPr bwMode="auto">
              <a:xfrm>
                <a:off x="3432544" y="6423024"/>
                <a:ext cx="296863"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descr="dia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0121" y="6409587"/>
                <a:ext cx="311150" cy="3063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dian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3521" y="6379424"/>
                <a:ext cx="344488" cy="3270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5" descr="dian3"/>
              <p:cNvPicPr>
                <a:picLocks noChangeAspect="1" noChangeArrowheads="1"/>
              </p:cNvPicPr>
              <p:nvPr/>
            </p:nvPicPr>
            <p:blipFill>
              <a:blip r:embed="rId7" cstate="print">
                <a:clrChange>
                  <a:clrFrom>
                    <a:srgbClr val="FDFFFF"/>
                  </a:clrFrom>
                  <a:clrTo>
                    <a:srgbClr val="FDFFFF">
                      <a:alpha val="0"/>
                    </a:srgbClr>
                  </a:clrTo>
                </a:clrChange>
                <a:extLst>
                  <a:ext uri="{28A0092B-C50C-407E-A947-70E740481C1C}">
                    <a14:useLocalDpi xmlns:a14="http://schemas.microsoft.com/office/drawing/2010/main" val="0"/>
                  </a:ext>
                </a:extLst>
              </a:blip>
              <a:srcRect/>
              <a:stretch>
                <a:fillRect/>
              </a:stretch>
            </p:blipFill>
            <p:spPr bwMode="auto">
              <a:xfrm>
                <a:off x="5123121" y="6407999"/>
                <a:ext cx="296863" cy="3048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矩形 3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0" name="矩形 39"/>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16</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340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042" y="75303"/>
            <a:ext cx="9631346" cy="6711577"/>
          </a:xfrm>
          <a:prstGeom prst="rect">
            <a:avLst/>
          </a:prstGeom>
        </p:spPr>
      </p:pic>
      <p:sp>
        <p:nvSpPr>
          <p:cNvPr id="6" name="圓角矩形 5"/>
          <p:cNvSpPr/>
          <p:nvPr/>
        </p:nvSpPr>
        <p:spPr>
          <a:xfrm>
            <a:off x="1674421" y="855024"/>
            <a:ext cx="1484415" cy="4175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8" name="圓角矩形 7"/>
          <p:cNvSpPr/>
          <p:nvPr/>
        </p:nvSpPr>
        <p:spPr>
          <a:xfrm>
            <a:off x="6923314" y="75304"/>
            <a:ext cx="1033154" cy="3313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5" name="矩形 4"/>
          <p:cNvSpPr/>
          <p:nvPr/>
        </p:nvSpPr>
        <p:spPr>
          <a:xfrm>
            <a:off x="1763547" y="1337186"/>
            <a:ext cx="1306162" cy="5368413"/>
          </a:xfrm>
          <a:prstGeom prst="rect">
            <a:avLst/>
          </a:prstGeom>
          <a:noFill/>
          <a:ln w="285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7" name="矩形 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 name="矩形 10"/>
          <p:cNvSpPr/>
          <p:nvPr/>
        </p:nvSpPr>
        <p:spPr>
          <a:xfrm>
            <a:off x="470966" y="406613"/>
            <a:ext cx="65274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17</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直線單箭頭接點 11"/>
          <p:cNvCxnSpPr/>
          <p:nvPr/>
        </p:nvCxnSpPr>
        <p:spPr bwMode="auto">
          <a:xfrm flipH="1">
            <a:off x="3313214" y="500178"/>
            <a:ext cx="4126677" cy="563632"/>
          </a:xfrm>
          <a:prstGeom prst="straightConnector1">
            <a:avLst/>
          </a:prstGeom>
          <a:no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386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39195"/>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4"/>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itchFamily="34" charset="-122"/>
                  <a:ea typeface="微软雅黑" pitchFamily="34" charset="-122"/>
                </a:rPr>
                <a:t>3</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chemeClr val="accent4"/>
                </a:solidFill>
                <a:latin typeface="微软雅黑" pitchFamily="34" charset="-122"/>
                <a:ea typeface="微软雅黑" pitchFamily="34" charset="-122"/>
                <a:sym typeface="微软雅黑" pitchFamily="34" charset="-122"/>
              </a:rPr>
              <a:t>各單位重點工作</a:t>
            </a:r>
            <a:endParaRPr lang="en-US" altLang="zh-TW" sz="4800" b="1" dirty="0">
              <a:solidFill>
                <a:schemeClr val="accent4"/>
              </a:solidFill>
              <a:latin typeface="微软雅黑" pitchFamily="34" charset="-122"/>
              <a:ea typeface="微软雅黑" pitchFamily="34" charset="-122"/>
              <a:sym typeface="微软雅黑" pitchFamily="34" charset="-122"/>
            </a:endParaRPr>
          </a:p>
          <a:p>
            <a:pPr algn="ctr">
              <a:buFont typeface="Arial" charset="0"/>
              <a:buNone/>
            </a:pPr>
            <a:endParaRPr lang="en-US" altLang="zh-CN" sz="4800" b="1" dirty="0">
              <a:solidFill>
                <a:schemeClr val="accent4"/>
              </a:solidFill>
              <a:latin typeface="微软雅黑" pitchFamily="34" charset="-122"/>
              <a:ea typeface="微软雅黑" pitchFamily="34" charset="-122"/>
              <a:sym typeface="微软雅黑" pitchFamily="34" charset="-122"/>
            </a:endParaRPr>
          </a:p>
        </p:txBody>
      </p:sp>
      <p:cxnSp>
        <p:nvCxnSpPr>
          <p:cNvPr id="74" name="直接连接符 73"/>
          <p:cNvCxnSpPr/>
          <p:nvPr/>
        </p:nvCxnSpPr>
        <p:spPr>
          <a:xfrm>
            <a:off x="2369788" y="4383237"/>
            <a:ext cx="1456264"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252" y="5627098"/>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3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3"/>
          <a:srcRect t="4941" r="81278" b="5687"/>
          <a:stretch/>
        </p:blipFill>
        <p:spPr>
          <a:xfrm rot="10800000">
            <a:off x="351" y="-691644"/>
            <a:ext cx="3390161" cy="7610635"/>
          </a:xfrm>
          <a:prstGeom prst="rect">
            <a:avLst/>
          </a:prstGeom>
        </p:spPr>
      </p:pic>
      <p:pic>
        <p:nvPicPr>
          <p:cNvPr id="137"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4"/>
          <a:srcRect l="45559" t="6591" b="4038"/>
          <a:stretch/>
        </p:blipFill>
        <p:spPr>
          <a:xfrm rot="10800000">
            <a:off x="6462724" y="7469"/>
            <a:ext cx="5765314" cy="6974710"/>
          </a:xfrm>
          <a:prstGeom prst="rect">
            <a:avLst/>
          </a:prstGeom>
        </p:spPr>
      </p:pic>
      <p:sp>
        <p:nvSpPr>
          <p:cNvPr id="39" name="椭圆 22"/>
          <p:cNvSpPr/>
          <p:nvPr/>
        </p:nvSpPr>
        <p:spPr>
          <a:xfrm rot="1648210">
            <a:off x="5754026" y="1542921"/>
            <a:ext cx="2403270" cy="2258304"/>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296A7"/>
              </a:solidFill>
              <a:latin typeface="華康正顏楷體W5" panose="03000509000000000000" pitchFamily="65" charset="-120"/>
              <a:ea typeface="華康正顏楷體W5" panose="03000509000000000000" pitchFamily="65" charset="-120"/>
            </a:endParaRPr>
          </a:p>
        </p:txBody>
      </p:sp>
      <p:grpSp>
        <p:nvGrpSpPr>
          <p:cNvPr id="33" name="群組 32"/>
          <p:cNvGrpSpPr/>
          <p:nvPr/>
        </p:nvGrpSpPr>
        <p:grpSpPr>
          <a:xfrm>
            <a:off x="-116806" y="664223"/>
            <a:ext cx="11847754" cy="6103068"/>
            <a:chOff x="-540101" y="315603"/>
            <a:chExt cx="11847754" cy="6103068"/>
          </a:xfrm>
        </p:grpSpPr>
        <p:cxnSp>
          <p:nvCxnSpPr>
            <p:cNvPr id="56" name="直接连接符 36"/>
            <p:cNvCxnSpPr/>
            <p:nvPr/>
          </p:nvCxnSpPr>
          <p:spPr>
            <a:xfrm>
              <a:off x="1935952" y="2337395"/>
              <a:ext cx="9092524" cy="261306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4"/>
            <p:cNvCxnSpPr/>
            <p:nvPr/>
          </p:nvCxnSpPr>
          <p:spPr>
            <a:xfrm>
              <a:off x="2270361" y="1764364"/>
              <a:ext cx="3946719" cy="412716"/>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36"/>
            <p:cNvCxnSpPr/>
            <p:nvPr/>
          </p:nvCxnSpPr>
          <p:spPr>
            <a:xfrm>
              <a:off x="1334531" y="1027632"/>
              <a:ext cx="7819237" cy="11523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32"/>
            <p:cNvCxnSpPr>
              <a:endCxn id="13" idx="1"/>
            </p:cNvCxnSpPr>
            <p:nvPr/>
          </p:nvCxnSpPr>
          <p:spPr>
            <a:xfrm>
              <a:off x="1249725" y="2788921"/>
              <a:ext cx="1252230" cy="19154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30"/>
            <p:cNvCxnSpPr/>
            <p:nvPr/>
          </p:nvCxnSpPr>
          <p:spPr>
            <a:xfrm>
              <a:off x="748660" y="2800443"/>
              <a:ext cx="212124" cy="221913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32"/>
            <p:cNvCxnSpPr>
              <a:stCxn id="28" idx="5"/>
              <a:endCxn id="42" idx="1"/>
            </p:cNvCxnSpPr>
            <p:nvPr/>
          </p:nvCxnSpPr>
          <p:spPr>
            <a:xfrm>
              <a:off x="2052979" y="2857108"/>
              <a:ext cx="2621289" cy="202064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34"/>
            <p:cNvCxnSpPr/>
            <p:nvPr/>
          </p:nvCxnSpPr>
          <p:spPr>
            <a:xfrm>
              <a:off x="1603465" y="2337395"/>
              <a:ext cx="6441682" cy="290749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11"/>
            <p:cNvGrpSpPr/>
            <p:nvPr/>
          </p:nvGrpSpPr>
          <p:grpSpPr>
            <a:xfrm>
              <a:off x="7977138" y="315603"/>
              <a:ext cx="3330515" cy="5426843"/>
              <a:chOff x="2918943" y="-16862"/>
              <a:chExt cx="2199213" cy="3583468"/>
            </a:xfrm>
          </p:grpSpPr>
          <p:sp>
            <p:nvSpPr>
              <p:cNvPr id="9" name="椭圆 12"/>
              <p:cNvSpPr/>
              <p:nvPr/>
            </p:nvSpPr>
            <p:spPr>
              <a:xfrm rot="2998225">
                <a:off x="2906335" y="-4254"/>
                <a:ext cx="1212854" cy="1187638"/>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12"/>
              <p:cNvSpPr/>
              <p:nvPr/>
            </p:nvSpPr>
            <p:spPr>
              <a:xfrm rot="2998225">
                <a:off x="3578040" y="2156542"/>
                <a:ext cx="1469585" cy="1350544"/>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13"/>
              <p:cNvSpPr/>
              <p:nvPr/>
            </p:nvSpPr>
            <p:spPr>
              <a:xfrm>
                <a:off x="3763174" y="2180905"/>
                <a:ext cx="1354982" cy="1354982"/>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附屬單位設置暨評鑑</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sp>
            <p:nvSpPr>
              <p:cNvPr id="10" name="椭圆 13"/>
              <p:cNvSpPr/>
              <p:nvPr/>
            </p:nvSpPr>
            <p:spPr>
              <a:xfrm>
                <a:off x="3086140" y="46186"/>
                <a:ext cx="1259895" cy="1259895"/>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世界大學排名</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grpSp>
        <p:grpSp>
          <p:nvGrpSpPr>
            <p:cNvPr id="11" name="组合 18"/>
            <p:cNvGrpSpPr/>
            <p:nvPr/>
          </p:nvGrpSpPr>
          <p:grpSpPr>
            <a:xfrm>
              <a:off x="2101252" y="4405698"/>
              <a:ext cx="3936279" cy="1857682"/>
              <a:chOff x="610210" y="1401475"/>
              <a:chExt cx="3936279" cy="1857682"/>
            </a:xfrm>
          </p:grpSpPr>
          <p:sp>
            <p:nvSpPr>
              <p:cNvPr id="51" name="椭圆 19"/>
              <p:cNvSpPr/>
              <p:nvPr/>
            </p:nvSpPr>
            <p:spPr>
              <a:xfrm rot="1648210">
                <a:off x="610210" y="1401475"/>
                <a:ext cx="1819710" cy="1699544"/>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296A7"/>
                  </a:solidFill>
                  <a:latin typeface="微软雅黑" panose="020B0503020204020204" pitchFamily="34" charset="-122"/>
                  <a:ea typeface="微软雅黑" panose="020B0503020204020204" pitchFamily="34" charset="-122"/>
                </a:endParaRPr>
              </a:p>
            </p:txBody>
          </p:sp>
          <p:sp>
            <p:nvSpPr>
              <p:cNvPr id="12" name="椭圆 19"/>
              <p:cNvSpPr/>
              <p:nvPr/>
            </p:nvSpPr>
            <p:spPr>
              <a:xfrm rot="1648210">
                <a:off x="2790812" y="1601268"/>
                <a:ext cx="1755677" cy="1657889"/>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296A7"/>
                  </a:solidFill>
                  <a:latin typeface="微软雅黑" panose="020B0503020204020204" pitchFamily="34" charset="-122"/>
                  <a:ea typeface="微软雅黑" panose="020B0503020204020204" pitchFamily="34" charset="-122"/>
                </a:endParaRPr>
              </a:p>
            </p:txBody>
          </p:sp>
          <p:sp>
            <p:nvSpPr>
              <p:cNvPr id="13" name="椭圆 20"/>
              <p:cNvSpPr/>
              <p:nvPr/>
            </p:nvSpPr>
            <p:spPr>
              <a:xfrm>
                <a:off x="784214" y="1473474"/>
                <a:ext cx="1548000" cy="1548000"/>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校園規劃</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sp>
            <p:nvSpPr>
              <p:cNvPr id="42" name="椭圆 20"/>
              <p:cNvSpPr/>
              <p:nvPr/>
            </p:nvSpPr>
            <p:spPr>
              <a:xfrm>
                <a:off x="2961799" y="1652102"/>
                <a:ext cx="1512000" cy="1512000"/>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校務評鑑</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grpSp>
        <p:grpSp>
          <p:nvGrpSpPr>
            <p:cNvPr id="14" name="组合 21"/>
            <p:cNvGrpSpPr/>
            <p:nvPr/>
          </p:nvGrpSpPr>
          <p:grpSpPr>
            <a:xfrm>
              <a:off x="6484041" y="4176582"/>
              <a:ext cx="2142121" cy="1996453"/>
              <a:chOff x="3674705" y="1938076"/>
              <a:chExt cx="2142121" cy="1996453"/>
            </a:xfrm>
          </p:grpSpPr>
          <p:sp>
            <p:nvSpPr>
              <p:cNvPr id="15" name="椭圆 22"/>
              <p:cNvSpPr/>
              <p:nvPr/>
            </p:nvSpPr>
            <p:spPr>
              <a:xfrm rot="1648210">
                <a:off x="3674705" y="1938076"/>
                <a:ext cx="1972158" cy="1973410"/>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296A7"/>
                  </a:solidFill>
                  <a:latin typeface="微软雅黑" panose="020B0503020204020204" pitchFamily="34" charset="-122"/>
                  <a:ea typeface="微软雅黑" panose="020B0503020204020204" pitchFamily="34" charset="-122"/>
                </a:endParaRPr>
              </a:p>
            </p:txBody>
          </p:sp>
          <p:sp>
            <p:nvSpPr>
              <p:cNvPr id="16" name="椭圆 23"/>
              <p:cNvSpPr/>
              <p:nvPr/>
            </p:nvSpPr>
            <p:spPr>
              <a:xfrm>
                <a:off x="3908826" y="2026529"/>
                <a:ext cx="1908000" cy="1908000"/>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研發</a:t>
                </a:r>
                <a:endParaRPr lang="en-US" altLang="zh-TW" sz="3000" dirty="0">
                  <a:solidFill>
                    <a:schemeClr val="accent6">
                      <a:lumMod val="75000"/>
                    </a:schemeClr>
                  </a:solidFill>
                  <a:latin typeface="華康正顏楷體W5" panose="03000509000000000000" pitchFamily="65" charset="-120"/>
                  <a:ea typeface="華康正顏楷體W5" panose="03000509000000000000" pitchFamily="65" charset="-120"/>
                </a:endParaRPr>
              </a:p>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替代役</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grpSp>
        <p:grpSp>
          <p:nvGrpSpPr>
            <p:cNvPr id="17" name="组合 24"/>
            <p:cNvGrpSpPr/>
            <p:nvPr/>
          </p:nvGrpSpPr>
          <p:grpSpPr>
            <a:xfrm>
              <a:off x="29470" y="1243453"/>
              <a:ext cx="7679175" cy="5175218"/>
              <a:chOff x="-143278" y="-2526486"/>
              <a:chExt cx="7679175" cy="5175218"/>
            </a:xfrm>
          </p:grpSpPr>
          <p:sp>
            <p:nvSpPr>
              <p:cNvPr id="18" name="椭圆 25"/>
              <p:cNvSpPr/>
              <p:nvPr/>
            </p:nvSpPr>
            <p:spPr>
              <a:xfrm rot="1648210">
                <a:off x="-143278" y="900661"/>
                <a:ext cx="1851122" cy="1656205"/>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296A7"/>
                  </a:solidFill>
                  <a:latin typeface="微软雅黑" panose="020B0503020204020204" pitchFamily="34" charset="-122"/>
                  <a:ea typeface="微软雅黑" panose="020B0503020204020204" pitchFamily="34" charset="-122"/>
                </a:endParaRPr>
              </a:p>
            </p:txBody>
          </p:sp>
          <p:sp>
            <p:nvSpPr>
              <p:cNvPr id="34" name="椭圆 26"/>
              <p:cNvSpPr/>
              <p:nvPr/>
            </p:nvSpPr>
            <p:spPr>
              <a:xfrm>
                <a:off x="5483897" y="-2526486"/>
                <a:ext cx="2052000" cy="2052000"/>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中程校務發展計畫</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sp>
            <p:nvSpPr>
              <p:cNvPr id="19" name="椭圆 26"/>
              <p:cNvSpPr/>
              <p:nvPr/>
            </p:nvSpPr>
            <p:spPr>
              <a:xfrm>
                <a:off x="107204" y="965070"/>
                <a:ext cx="1656000" cy="1683662"/>
              </a:xfrm>
              <a:prstGeom prst="ellipse">
                <a:avLst/>
              </a:prstGeom>
              <a:gradFill flip="none" rotWithShape="1">
                <a:gsLst>
                  <a:gs pos="33000">
                    <a:srgbClr val="F9F9F9"/>
                  </a:gs>
                  <a:gs pos="100000">
                    <a:schemeClr val="bg1">
                      <a:lumMod val="85000"/>
                    </a:schemeClr>
                  </a:gs>
                  <a:gs pos="0">
                    <a:srgbClr val="FEFEFE"/>
                  </a:gs>
                  <a:gs pos="71000">
                    <a:srgbClr val="EDE9E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accent6">
                        <a:lumMod val="75000"/>
                      </a:schemeClr>
                    </a:solidFill>
                    <a:latin typeface="華康正顏楷體W5" panose="03000509000000000000" pitchFamily="65" charset="-120"/>
                    <a:ea typeface="華康正顏楷體W5" panose="03000509000000000000" pitchFamily="65" charset="-120"/>
                  </a:rPr>
                  <a:t>校務研究</a:t>
                </a:r>
                <a:endParaRPr lang="zh-CN" altLang="en-US" sz="3000" dirty="0">
                  <a:solidFill>
                    <a:schemeClr val="accent6">
                      <a:lumMod val="75000"/>
                    </a:schemeClr>
                  </a:solidFill>
                  <a:latin typeface="華康正顏楷體W5" panose="03000509000000000000" pitchFamily="65" charset="-120"/>
                  <a:ea typeface="華康正顏楷體W5" panose="03000509000000000000" pitchFamily="65" charset="-120"/>
                </a:endParaRPr>
              </a:p>
            </p:txBody>
          </p:sp>
        </p:grpSp>
        <p:grpSp>
          <p:nvGrpSpPr>
            <p:cNvPr id="24" name="组合 41"/>
            <p:cNvGrpSpPr/>
            <p:nvPr/>
          </p:nvGrpSpPr>
          <p:grpSpPr>
            <a:xfrm>
              <a:off x="-540101" y="601077"/>
              <a:ext cx="2962125" cy="2625076"/>
              <a:chOff x="-1060105" y="-817268"/>
              <a:chExt cx="2962125" cy="2625076"/>
            </a:xfrm>
          </p:grpSpPr>
          <p:grpSp>
            <p:nvGrpSpPr>
              <p:cNvPr id="25" name="组合 27"/>
              <p:cNvGrpSpPr/>
              <p:nvPr/>
            </p:nvGrpSpPr>
            <p:grpSpPr>
              <a:xfrm>
                <a:off x="-1060105" y="-817268"/>
                <a:ext cx="2962125" cy="2625076"/>
                <a:chOff x="692418" y="864894"/>
                <a:chExt cx="1908508" cy="1691346"/>
              </a:xfrm>
            </p:grpSpPr>
            <p:sp>
              <p:nvSpPr>
                <p:cNvPr id="27" name="椭圆 28"/>
                <p:cNvSpPr/>
                <p:nvPr/>
              </p:nvSpPr>
              <p:spPr>
                <a:xfrm rot="1648210">
                  <a:off x="692418" y="864894"/>
                  <a:ext cx="1654351" cy="1435977"/>
                </a:xfrm>
                <a:prstGeom prst="ellipse">
                  <a:avLst/>
                </a:prstGeom>
                <a:solidFill>
                  <a:schemeClr val="tx1">
                    <a:lumMod val="50000"/>
                    <a:lumOff val="50000"/>
                    <a:alpha val="2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296A7"/>
                    </a:solidFill>
                    <a:latin typeface="微软雅黑" panose="020B0503020204020204" pitchFamily="34" charset="-122"/>
                    <a:ea typeface="微软雅黑" panose="020B0503020204020204" pitchFamily="34" charset="-122"/>
                  </a:endParaRPr>
                </a:p>
              </p:txBody>
            </p:sp>
            <p:sp>
              <p:nvSpPr>
                <p:cNvPr id="28" name="椭圆 29"/>
                <p:cNvSpPr/>
                <p:nvPr/>
              </p:nvSpPr>
              <p:spPr>
                <a:xfrm>
                  <a:off x="977281" y="932595"/>
                  <a:ext cx="1623645" cy="1623645"/>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E296A7"/>
                    </a:solidFill>
                    <a:latin typeface="微软雅黑" panose="020B0503020204020204" pitchFamily="34" charset="-122"/>
                    <a:ea typeface="微软雅黑" panose="020B0503020204020204" pitchFamily="34" charset="-122"/>
                  </a:endParaRPr>
                </a:p>
              </p:txBody>
            </p:sp>
          </p:grpSp>
          <p:sp>
            <p:nvSpPr>
              <p:cNvPr id="26" name="文本框 2"/>
              <p:cNvSpPr txBox="1"/>
              <p:nvPr/>
            </p:nvSpPr>
            <p:spPr>
              <a:xfrm>
                <a:off x="-722944" y="-77319"/>
                <a:ext cx="2217443" cy="923330"/>
              </a:xfrm>
              <a:prstGeom prst="rect">
                <a:avLst/>
              </a:prstGeom>
              <a:noFill/>
            </p:spPr>
            <p:txBody>
              <a:bodyPr wrap="square" rtlCol="0">
                <a:spAutoFit/>
              </a:bodyPr>
              <a:lstStyle/>
              <a:p>
                <a:pPr algn="ctr"/>
                <a:endParaRPr lang="zh-CN" altLang="en-US" sz="5400" dirty="0">
                  <a:solidFill>
                    <a:srgbClr val="EDA7BF"/>
                  </a:solidFill>
                  <a:latin typeface="微软雅黑" panose="020B0503020204020204" pitchFamily="34" charset="-122"/>
                  <a:ea typeface="微软雅黑" panose="020B0503020204020204" pitchFamily="34" charset="-122"/>
                </a:endParaRPr>
              </a:p>
            </p:txBody>
          </p:sp>
        </p:grpSp>
      </p:grpSp>
      <p:sp>
        <p:nvSpPr>
          <p:cNvPr id="3" name="矩形 2"/>
          <p:cNvSpPr/>
          <p:nvPr/>
        </p:nvSpPr>
        <p:spPr>
          <a:xfrm flipH="1" flipV="1">
            <a:off x="0" y="820618"/>
            <a:ext cx="10474036" cy="53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接连接符 27"/>
          <p:cNvSpPr/>
          <p:nvPr/>
        </p:nvSpPr>
        <p:spPr>
          <a:xfrm>
            <a:off x="416938" y="206086"/>
            <a:ext cx="367044" cy="229734"/>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5" name="直接连接符 28"/>
          <p:cNvSpPr/>
          <p:nvPr/>
        </p:nvSpPr>
        <p:spPr>
          <a:xfrm flipH="1">
            <a:off x="416941" y="435822"/>
            <a:ext cx="367044" cy="22973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文字方塊 5"/>
          <p:cNvSpPr txBox="1"/>
          <p:nvPr/>
        </p:nvSpPr>
        <p:spPr>
          <a:xfrm>
            <a:off x="979987" y="46600"/>
            <a:ext cx="3262432" cy="707886"/>
          </a:xfrm>
          <a:prstGeom prst="rect">
            <a:avLst/>
          </a:prstGeom>
          <a:noFill/>
        </p:spPr>
        <p:txBody>
          <a:bodyPr wrap="none" rtlCol="0">
            <a:spAutoFit/>
          </a:bodyPr>
          <a:lstStyle/>
          <a:p>
            <a:pPr algn="just"/>
            <a:r>
              <a:rPr lang="zh-TW" altLang="en-US" sz="4000" b="1" dirty="0">
                <a:solidFill>
                  <a:srgbClr val="FF9900"/>
                </a:solidFill>
                <a:latin typeface="FangSong" panose="02010609060101010101" pitchFamily="49" charset="-122"/>
                <a:ea typeface="FangSong" panose="02010609060101010101" pitchFamily="49" charset="-122"/>
              </a:rPr>
              <a:t>校務發展中心</a:t>
            </a:r>
          </a:p>
        </p:txBody>
      </p:sp>
      <p:sp>
        <p:nvSpPr>
          <p:cNvPr id="67" name="矩形 66"/>
          <p:cNvSpPr/>
          <p:nvPr/>
        </p:nvSpPr>
        <p:spPr>
          <a:xfrm>
            <a:off x="806910" y="1797458"/>
            <a:ext cx="237566" cy="369332"/>
          </a:xfrm>
          <a:prstGeom prst="rect">
            <a:avLst/>
          </a:prstGeom>
        </p:spPr>
        <p:txBody>
          <a:bodyPr wrap="none">
            <a:spAutoFit/>
          </a:bodyPr>
          <a:lstStyle/>
          <a:p>
            <a:r>
              <a:rPr lang="en-US" altLang="zh-TW" dirty="0"/>
              <a:t> </a:t>
            </a:r>
            <a:endParaRPr lang="zh-TW" altLang="en-US" dirty="0"/>
          </a:p>
        </p:txBody>
      </p:sp>
      <p:sp>
        <p:nvSpPr>
          <p:cNvPr id="68" name="文本框 2"/>
          <p:cNvSpPr txBox="1"/>
          <p:nvPr/>
        </p:nvSpPr>
        <p:spPr>
          <a:xfrm>
            <a:off x="304107" y="1765376"/>
            <a:ext cx="2562424" cy="1077218"/>
          </a:xfrm>
          <a:prstGeom prst="rect">
            <a:avLst/>
          </a:prstGeom>
          <a:noFill/>
        </p:spPr>
        <p:txBody>
          <a:bodyPr wrap="square" rtlCol="0">
            <a:spAutoFit/>
          </a:bodyPr>
          <a:lstStyle/>
          <a:p>
            <a:pPr algn="ctr"/>
            <a:r>
              <a:rPr lang="en-US" altLang="zh-CN" sz="3200" dirty="0">
                <a:solidFill>
                  <a:schemeClr val="accent6">
                    <a:lumMod val="75000"/>
                  </a:schemeClr>
                </a:solidFill>
                <a:latin typeface="微软雅黑" panose="020B0503020204020204" pitchFamily="34" charset="-122"/>
                <a:ea typeface="微软雅黑" panose="020B0503020204020204" pitchFamily="34" charset="-122"/>
              </a:rPr>
              <a:t>Institutional</a:t>
            </a:r>
          </a:p>
          <a:p>
            <a:pPr algn="ctr"/>
            <a:r>
              <a:rPr lang="en-US" altLang="zh-CN" sz="3200" dirty="0">
                <a:solidFill>
                  <a:schemeClr val="accent6">
                    <a:lumMod val="75000"/>
                  </a:schemeClr>
                </a:solidFill>
                <a:latin typeface="微软雅黑" panose="020B0503020204020204" pitchFamily="34" charset="-122"/>
                <a:ea typeface="微软雅黑" panose="020B0503020204020204" pitchFamily="34" charset="-122"/>
              </a:rPr>
              <a:t> Research</a:t>
            </a:r>
          </a:p>
        </p:txBody>
      </p:sp>
      <p:sp>
        <p:nvSpPr>
          <p:cNvPr id="115" name="椭圆 10"/>
          <p:cNvSpPr/>
          <p:nvPr/>
        </p:nvSpPr>
        <p:spPr>
          <a:xfrm rot="21110224">
            <a:off x="3057564" y="3773668"/>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16" name="椭圆 11"/>
          <p:cNvSpPr/>
          <p:nvPr/>
        </p:nvSpPr>
        <p:spPr>
          <a:xfrm rot="21110224">
            <a:off x="3306207" y="3527122"/>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18" name="椭圆 13"/>
          <p:cNvSpPr/>
          <p:nvPr/>
        </p:nvSpPr>
        <p:spPr>
          <a:xfrm rot="21110224">
            <a:off x="5745815" y="3147560"/>
            <a:ext cx="219076" cy="219076"/>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19" name="椭圆 14"/>
          <p:cNvSpPr/>
          <p:nvPr/>
        </p:nvSpPr>
        <p:spPr>
          <a:xfrm rot="21110224">
            <a:off x="3649270" y="3809526"/>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0" name="椭圆 15"/>
          <p:cNvSpPr/>
          <p:nvPr/>
        </p:nvSpPr>
        <p:spPr>
          <a:xfrm rot="21110224">
            <a:off x="5483835" y="3160611"/>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1" name="椭圆 16"/>
          <p:cNvSpPr/>
          <p:nvPr/>
        </p:nvSpPr>
        <p:spPr>
          <a:xfrm rot="21110224">
            <a:off x="1532616" y="4689808"/>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2" name="椭圆 17"/>
          <p:cNvSpPr/>
          <p:nvPr/>
        </p:nvSpPr>
        <p:spPr>
          <a:xfrm rot="21110224">
            <a:off x="8812350" y="3439724"/>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3" name="椭圆 18"/>
          <p:cNvSpPr/>
          <p:nvPr/>
        </p:nvSpPr>
        <p:spPr>
          <a:xfrm rot="21110224">
            <a:off x="7620538" y="1681795"/>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4" name="椭圆 19"/>
          <p:cNvSpPr/>
          <p:nvPr/>
        </p:nvSpPr>
        <p:spPr>
          <a:xfrm rot="21110224">
            <a:off x="7771868" y="1614166"/>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5" name="椭圆 20"/>
          <p:cNvSpPr/>
          <p:nvPr/>
        </p:nvSpPr>
        <p:spPr>
          <a:xfrm rot="21110224">
            <a:off x="7793033" y="1811011"/>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6" name="椭圆 21"/>
          <p:cNvSpPr/>
          <p:nvPr/>
        </p:nvSpPr>
        <p:spPr>
          <a:xfrm rot="21110224">
            <a:off x="6480895" y="4652003"/>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29" name="椭圆 12"/>
          <p:cNvSpPr/>
          <p:nvPr/>
        </p:nvSpPr>
        <p:spPr>
          <a:xfrm>
            <a:off x="10934819" y="2501063"/>
            <a:ext cx="648000" cy="64800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30" name="椭圆 20"/>
          <p:cNvSpPr/>
          <p:nvPr/>
        </p:nvSpPr>
        <p:spPr>
          <a:xfrm>
            <a:off x="11290912" y="2870315"/>
            <a:ext cx="288000" cy="28800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33" name="椭圆 10"/>
          <p:cNvSpPr/>
          <p:nvPr/>
        </p:nvSpPr>
        <p:spPr>
          <a:xfrm>
            <a:off x="4046170" y="991910"/>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34" name="椭圆 11"/>
          <p:cNvSpPr/>
          <p:nvPr/>
        </p:nvSpPr>
        <p:spPr>
          <a:xfrm>
            <a:off x="6908094" y="231080"/>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35" name="椭圆 14"/>
          <p:cNvSpPr/>
          <p:nvPr/>
        </p:nvSpPr>
        <p:spPr>
          <a:xfrm>
            <a:off x="7225060" y="544186"/>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136" name="椭圆 21"/>
          <p:cNvSpPr/>
          <p:nvPr/>
        </p:nvSpPr>
        <p:spPr>
          <a:xfrm>
            <a:off x="4170860" y="1110674"/>
            <a:ext cx="648000" cy="648000"/>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cs typeface="+mn-ea"/>
              <a:sym typeface="+mn-lt"/>
            </a:endParaRPr>
          </a:p>
        </p:txBody>
      </p:sp>
      <p:sp>
        <p:nvSpPr>
          <p:cNvPr id="323" name="燕尾形 3"/>
          <p:cNvSpPr/>
          <p:nvPr/>
        </p:nvSpPr>
        <p:spPr>
          <a:xfrm>
            <a:off x="10511743" y="211982"/>
            <a:ext cx="447675" cy="447675"/>
          </a:xfrm>
          <a:prstGeom prst="chevron">
            <a:avLst/>
          </a:prstGeom>
          <a:ln w="19050" cap="flat" cmpd="sng">
            <a:solidFill>
              <a:schemeClr val="accent3"/>
            </a:solidFill>
            <a:prstDash val="solid"/>
            <a:miter/>
            <a:headEnd type="oval" w="med" len="med"/>
            <a:tailEnd type="oval" w="lg" len="lg"/>
          </a:ln>
        </p:spPr>
        <p:txBody>
          <a:bodyPr/>
          <a:lstStyle/>
          <a:p>
            <a:endParaRPr lang="zh-CN" altLang="en-US" noProof="1">
              <a:solidFill>
                <a:schemeClr val="tx1"/>
              </a:solidFill>
            </a:endParaRPr>
          </a:p>
        </p:txBody>
      </p:sp>
      <p:sp>
        <p:nvSpPr>
          <p:cNvPr id="324" name="燕尾形 2"/>
          <p:cNvSpPr/>
          <p:nvPr/>
        </p:nvSpPr>
        <p:spPr>
          <a:xfrm>
            <a:off x="10843168" y="211982"/>
            <a:ext cx="447675" cy="447675"/>
          </a:xfrm>
          <a:prstGeom prst="chevron">
            <a:avLst/>
          </a:prstGeom>
          <a:ln w="19050" cap="flat" cmpd="sng">
            <a:solidFill>
              <a:schemeClr val="accent3"/>
            </a:solidFill>
            <a:prstDash val="solid"/>
            <a:miter/>
            <a:headEnd type="oval" w="med" len="med"/>
            <a:tailEnd type="oval" w="lg" len="lg"/>
          </a:ln>
        </p:spPr>
        <p:txBody>
          <a:bodyPr/>
          <a:lstStyle/>
          <a:p>
            <a:endParaRPr lang="zh-CN" altLang="en-US" noProof="1">
              <a:solidFill>
                <a:schemeClr val="tx1"/>
              </a:solidFill>
            </a:endParaRPr>
          </a:p>
        </p:txBody>
      </p:sp>
      <p:sp>
        <p:nvSpPr>
          <p:cNvPr id="325" name="燕尾形 3"/>
          <p:cNvSpPr/>
          <p:nvPr/>
        </p:nvSpPr>
        <p:spPr>
          <a:xfrm>
            <a:off x="11193576" y="211982"/>
            <a:ext cx="447675" cy="447675"/>
          </a:xfrm>
          <a:prstGeom prst="chevron">
            <a:avLst/>
          </a:prstGeom>
          <a:ln w="19050" cap="flat" cmpd="sng">
            <a:solidFill>
              <a:schemeClr val="accent3"/>
            </a:solidFill>
            <a:prstDash val="solid"/>
            <a:miter/>
            <a:headEnd type="oval" w="med" len="med"/>
            <a:tailEnd type="oval" w="lg" len="lg"/>
          </a:ln>
        </p:spPr>
        <p:txBody>
          <a:bodyPr/>
          <a:lstStyle/>
          <a:p>
            <a:endParaRPr lang="zh-CN" altLang="en-US" noProof="1">
              <a:solidFill>
                <a:schemeClr val="tx1"/>
              </a:solidFill>
            </a:endParaRPr>
          </a:p>
        </p:txBody>
      </p:sp>
      <p:sp>
        <p:nvSpPr>
          <p:cNvPr id="326" name="燕尾形 2"/>
          <p:cNvSpPr/>
          <p:nvPr/>
        </p:nvSpPr>
        <p:spPr>
          <a:xfrm>
            <a:off x="11492343" y="211982"/>
            <a:ext cx="447675" cy="447675"/>
          </a:xfrm>
          <a:prstGeom prst="chevron">
            <a:avLst/>
          </a:prstGeom>
          <a:ln w="19050" cap="flat" cmpd="sng">
            <a:solidFill>
              <a:schemeClr val="accent3"/>
            </a:solidFill>
            <a:prstDash val="solid"/>
            <a:miter/>
            <a:headEnd type="oval" w="med" len="med"/>
            <a:tailEnd type="oval" w="lg" len="lg"/>
          </a:ln>
        </p:spPr>
        <p:txBody>
          <a:bodyPr/>
          <a:lstStyle/>
          <a:p>
            <a:endParaRPr lang="zh-CN" altLang="en-US" noProof="1">
              <a:solidFill>
                <a:schemeClr val="tx1"/>
              </a:solidFill>
            </a:endParaRPr>
          </a:p>
        </p:txBody>
      </p:sp>
    </p:spTree>
    <p:extLst>
      <p:ext uri="{BB962C8B-B14F-4D97-AF65-F5344CB8AC3E}">
        <p14:creationId xmlns:p14="http://schemas.microsoft.com/office/powerpoint/2010/main" val="58201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par>
                                <p:cTn id="11" presetID="26" presetClass="emph" presetSubtype="0" repeatCount="10000" fill="hold" grpId="1" nodeType="withEffect">
                                  <p:stCondLst>
                                    <p:cond delay="1000"/>
                                  </p:stCondLst>
                                  <p:childTnLst>
                                    <p:animEffect transition="out" filter="fade">
                                      <p:cBhvr>
                                        <p:cTn id="12" dur="500" tmFilter="0, 0; .2, .5; .8, .5; 1, 0"/>
                                        <p:tgtEl>
                                          <p:spTgt spid="129"/>
                                        </p:tgtEl>
                                      </p:cBhvr>
                                    </p:animEffect>
                                    <p:animScale>
                                      <p:cBhvr>
                                        <p:cTn id="13" dur="250" autoRev="1" fill="hold"/>
                                        <p:tgtEl>
                                          <p:spTgt spid="129"/>
                                        </p:tgtEl>
                                      </p:cBhvr>
                                      <p:by x="105000" y="105000"/>
                                    </p:animScale>
                                  </p:childTnLst>
                                </p:cTn>
                              </p:par>
                              <p:par>
                                <p:cTn id="14" presetID="26" presetClass="emph" presetSubtype="0" repeatCount="10000" fill="hold" grpId="1" nodeType="withEffect">
                                  <p:stCondLst>
                                    <p:cond delay="1250"/>
                                  </p:stCondLst>
                                  <p:childTnLst>
                                    <p:animEffect transition="out" filter="fade">
                                      <p:cBhvr>
                                        <p:cTn id="15" dur="500" tmFilter="0, 0; .2, .5; .8, .5; 1, 0"/>
                                        <p:tgtEl>
                                          <p:spTgt spid="130"/>
                                        </p:tgtEl>
                                      </p:cBhvr>
                                    </p:animEffect>
                                    <p:animScale>
                                      <p:cBhvr>
                                        <p:cTn id="16" dur="250" autoRev="1" fill="hold"/>
                                        <p:tgtEl>
                                          <p:spTgt spid="130"/>
                                        </p:tgtEl>
                                      </p:cBhvr>
                                      <p:by x="105000" y="105000"/>
                                    </p:animScale>
                                  </p:childTnLst>
                                </p:cTn>
                              </p:par>
                              <p:par>
                                <p:cTn id="17" presetID="10" presetClass="entr" presetSubtype="0" fill="hold" grpId="0"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500"/>
                                        <p:tgtEl>
                                          <p:spTgt spid="13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35"/>
                                        </p:tgtEl>
                                        <p:attrNameLst>
                                          <p:attrName>style.visibility</p:attrName>
                                        </p:attrNameLst>
                                      </p:cBhvr>
                                      <p:to>
                                        <p:strVal val="visible"/>
                                      </p:to>
                                    </p:set>
                                    <p:animEffect transition="in" filter="fade">
                                      <p:cBhvr>
                                        <p:cTn id="25" dur="500"/>
                                        <p:tgtEl>
                                          <p:spTgt spid="13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36"/>
                                        </p:tgtEl>
                                        <p:attrNameLst>
                                          <p:attrName>style.visibility</p:attrName>
                                        </p:attrNameLst>
                                      </p:cBhvr>
                                      <p:to>
                                        <p:strVal val="visible"/>
                                      </p:to>
                                    </p:set>
                                    <p:animEffect transition="in" filter="fade">
                                      <p:cBhvr>
                                        <p:cTn id="28" dur="500"/>
                                        <p:tgtEl>
                                          <p:spTgt spid="136"/>
                                        </p:tgtEl>
                                      </p:cBhvr>
                                    </p:animEffect>
                                  </p:childTnLst>
                                </p:cTn>
                              </p:par>
                              <p:par>
                                <p:cTn id="29" presetID="26" presetClass="emph" presetSubtype="0" repeatCount="10000" fill="hold" grpId="1" nodeType="withEffect">
                                  <p:stCondLst>
                                    <p:cond delay="1000"/>
                                  </p:stCondLst>
                                  <p:childTnLst>
                                    <p:animEffect transition="out" filter="fade">
                                      <p:cBhvr>
                                        <p:cTn id="30" dur="500" tmFilter="0, 0; .2, .5; .8, .5; 1, 0"/>
                                        <p:tgtEl>
                                          <p:spTgt spid="133"/>
                                        </p:tgtEl>
                                      </p:cBhvr>
                                    </p:animEffect>
                                    <p:animScale>
                                      <p:cBhvr>
                                        <p:cTn id="31" dur="250" autoRev="1" fill="hold"/>
                                        <p:tgtEl>
                                          <p:spTgt spid="133"/>
                                        </p:tgtEl>
                                      </p:cBhvr>
                                      <p:by x="105000" y="105000"/>
                                    </p:animScale>
                                  </p:childTnLst>
                                </p:cTn>
                              </p:par>
                              <p:par>
                                <p:cTn id="32" presetID="26" presetClass="emph" presetSubtype="0" repeatCount="10000" fill="hold" grpId="1" nodeType="withEffect">
                                  <p:stCondLst>
                                    <p:cond delay="1500"/>
                                  </p:stCondLst>
                                  <p:childTnLst>
                                    <p:animEffect transition="out" filter="fade">
                                      <p:cBhvr>
                                        <p:cTn id="33" dur="500" tmFilter="0, 0; .2, .5; .8, .5; 1, 0"/>
                                        <p:tgtEl>
                                          <p:spTgt spid="134"/>
                                        </p:tgtEl>
                                      </p:cBhvr>
                                    </p:animEffect>
                                    <p:animScale>
                                      <p:cBhvr>
                                        <p:cTn id="34" dur="250" autoRev="1" fill="hold"/>
                                        <p:tgtEl>
                                          <p:spTgt spid="134"/>
                                        </p:tgtEl>
                                      </p:cBhvr>
                                      <p:by x="105000" y="105000"/>
                                    </p:animScale>
                                  </p:childTnLst>
                                </p:cTn>
                              </p:par>
                              <p:par>
                                <p:cTn id="35" presetID="26" presetClass="emph" presetSubtype="0" repeatCount="10000" fill="hold" grpId="1" nodeType="withEffect">
                                  <p:stCondLst>
                                    <p:cond delay="1000"/>
                                  </p:stCondLst>
                                  <p:childTnLst>
                                    <p:animEffect transition="out" filter="fade">
                                      <p:cBhvr>
                                        <p:cTn id="36" dur="500" tmFilter="0, 0; .2, .5; .8, .5; 1, 0"/>
                                        <p:tgtEl>
                                          <p:spTgt spid="135"/>
                                        </p:tgtEl>
                                      </p:cBhvr>
                                    </p:animEffect>
                                    <p:animScale>
                                      <p:cBhvr>
                                        <p:cTn id="37" dur="250" autoRev="1" fill="hold"/>
                                        <p:tgtEl>
                                          <p:spTgt spid="135"/>
                                        </p:tgtEl>
                                      </p:cBhvr>
                                      <p:by x="105000" y="105000"/>
                                    </p:animScale>
                                  </p:childTnLst>
                                </p:cTn>
                              </p:par>
                              <p:par>
                                <p:cTn id="38" presetID="26" presetClass="emph" presetSubtype="0" repeatCount="10000" fill="hold" grpId="1" nodeType="withEffect">
                                  <p:stCondLst>
                                    <p:cond delay="1000"/>
                                  </p:stCondLst>
                                  <p:childTnLst>
                                    <p:animEffect transition="out" filter="fade">
                                      <p:cBhvr>
                                        <p:cTn id="39" dur="500" tmFilter="0, 0; .2, .5; .8, .5; 1, 0"/>
                                        <p:tgtEl>
                                          <p:spTgt spid="136"/>
                                        </p:tgtEl>
                                      </p:cBhvr>
                                    </p:animEffect>
                                    <p:animScale>
                                      <p:cBhvr>
                                        <p:cTn id="40" dur="250" autoRev="1" fill="hold"/>
                                        <p:tgtEl>
                                          <p:spTgt spid="136"/>
                                        </p:tgtEl>
                                      </p:cBhvr>
                                      <p:by x="105000" y="105000"/>
                                    </p:animScale>
                                  </p:childTnLst>
                                </p:cTn>
                              </p:par>
                              <p:par>
                                <p:cTn id="41" presetID="2" presetClass="entr" presetSubtype="8"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 calcmode="lin" valueType="num">
                                      <p:cBhvr additive="base">
                                        <p:cTn id="43" dur="1000" fill="hold"/>
                                        <p:tgtEl>
                                          <p:spTgt spid="137"/>
                                        </p:tgtEl>
                                        <p:attrNameLst>
                                          <p:attrName>ppt_x</p:attrName>
                                        </p:attrNameLst>
                                      </p:cBhvr>
                                      <p:tavLst>
                                        <p:tav tm="0">
                                          <p:val>
                                            <p:strVal val="0-#ppt_w/2"/>
                                          </p:val>
                                        </p:tav>
                                        <p:tav tm="100000">
                                          <p:val>
                                            <p:strVal val="#ppt_x"/>
                                          </p:val>
                                        </p:tav>
                                      </p:tavLst>
                                    </p:anim>
                                    <p:anim calcmode="lin" valueType="num">
                                      <p:cBhvr additive="base">
                                        <p:cTn id="44" dur="1000" fill="hold"/>
                                        <p:tgtEl>
                                          <p:spTgt spid="137"/>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additive="base">
                                        <p:cTn id="47" dur="1000" fill="hold"/>
                                        <p:tgtEl>
                                          <p:spTgt spid="138"/>
                                        </p:tgtEl>
                                        <p:attrNameLst>
                                          <p:attrName>ppt_x</p:attrName>
                                        </p:attrNameLst>
                                      </p:cBhvr>
                                      <p:tavLst>
                                        <p:tav tm="0">
                                          <p:val>
                                            <p:strVal val="1+#ppt_w/2"/>
                                          </p:val>
                                        </p:tav>
                                        <p:tav tm="100000">
                                          <p:val>
                                            <p:strVal val="#ppt_x"/>
                                          </p:val>
                                        </p:tav>
                                      </p:tavLst>
                                    </p:anim>
                                    <p:anim calcmode="lin" valueType="num">
                                      <p:cBhvr additive="base">
                                        <p:cTn id="48"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29" grpId="1" animBg="1"/>
      <p:bldP spid="130" grpId="0" animBg="1"/>
      <p:bldP spid="130" grpId="1" animBg="1"/>
      <p:bldP spid="133" grpId="0" animBg="1"/>
      <p:bldP spid="133" grpId="1" animBg="1"/>
      <p:bldP spid="134" grpId="0" animBg="1"/>
      <p:bldP spid="134" grpId="1" animBg="1"/>
      <p:bldP spid="135" grpId="0" animBg="1"/>
      <p:bldP spid="135" grpId="1" animBg="1"/>
      <p:bldP spid="136" grpId="0" animBg="1"/>
      <p:bldP spid="1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206086"/>
            <a:ext cx="10474036" cy="633784"/>
            <a:chOff x="2320698" y="614306"/>
            <a:chExt cx="7519988" cy="633784"/>
          </a:xfrm>
        </p:grpSpPr>
        <p:sp>
          <p:nvSpPr>
            <p:cNvPr id="3" name="矩形 2"/>
            <p:cNvSpPr/>
            <p:nvPr/>
          </p:nvSpPr>
          <p:spPr>
            <a:xfrm flipH="1" flipV="1">
              <a:off x="2320698" y="120237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6"/>
            <p:cNvGrpSpPr/>
            <p:nvPr/>
          </p:nvGrpSpPr>
          <p:grpSpPr>
            <a:xfrm>
              <a:off x="2620045" y="614306"/>
              <a:ext cx="263527" cy="395289"/>
              <a:chOff x="-1272515" y="0"/>
              <a:chExt cx="213758" cy="427514"/>
            </a:xfrm>
          </p:grpSpPr>
          <p:sp>
            <p:nvSpPr>
              <p:cNvPr id="5" name="直接连接符 27"/>
              <p:cNvSpPr/>
              <p:nvPr/>
            </p:nvSpPr>
            <p:spPr>
              <a:xfrm>
                <a:off x="-1272515"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直接连接符 28"/>
              <p:cNvSpPr/>
              <p:nvPr/>
            </p:nvSpPr>
            <p:spPr>
              <a:xfrm flipH="1">
                <a:off x="-1272513" y="213757"/>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7" name="文字方塊 6"/>
          <p:cNvSpPr txBox="1"/>
          <p:nvPr/>
        </p:nvSpPr>
        <p:spPr>
          <a:xfrm>
            <a:off x="933789" y="28214"/>
            <a:ext cx="2749471" cy="707886"/>
          </a:xfrm>
          <a:prstGeom prst="rect">
            <a:avLst/>
          </a:prstGeom>
          <a:noFill/>
        </p:spPr>
        <p:txBody>
          <a:bodyPr wrap="none" rtlCol="0">
            <a:spAutoFit/>
          </a:bodyPr>
          <a:lstStyle/>
          <a:p>
            <a:pPr algn="just"/>
            <a:r>
              <a:rPr lang="zh-TW" altLang="en-US" sz="4000" b="1" dirty="0">
                <a:solidFill>
                  <a:srgbClr val="FF9900"/>
                </a:solidFill>
                <a:latin typeface="FangSong" panose="02010609060101010101" pitchFamily="49" charset="-122"/>
                <a:ea typeface="FangSong" panose="02010609060101010101" pitchFamily="49" charset="-122"/>
              </a:rPr>
              <a:t>學術發展組</a:t>
            </a:r>
          </a:p>
        </p:txBody>
      </p:sp>
      <p:sp>
        <p:nvSpPr>
          <p:cNvPr id="92" name="任意形状 5"/>
          <p:cNvSpPr/>
          <p:nvPr/>
        </p:nvSpPr>
        <p:spPr>
          <a:xfrm rot="10800000">
            <a:off x="626045" y="1458685"/>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FAA0AA"/>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Century Gothic"/>
              <a:ea typeface="宋体"/>
              <a:cs typeface="+mn-cs"/>
            </a:endParaRPr>
          </a:p>
        </p:txBody>
      </p:sp>
      <p:sp>
        <p:nvSpPr>
          <p:cNvPr id="95" name="任意形状 11"/>
          <p:cNvSpPr/>
          <p:nvPr/>
        </p:nvSpPr>
        <p:spPr>
          <a:xfrm>
            <a:off x="2721545" y="347254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F5E5E4">
              <a:lumMod val="90000"/>
            </a:srgbClr>
          </a:solidFill>
          <a:ln w="12700" cap="flat" cmpd="sng" algn="ctr">
            <a:noFill/>
            <a:prstDash val="solid"/>
            <a:miter lim="800000"/>
          </a:ln>
          <a:effectLst/>
        </p:spPr>
        <p:txBody>
          <a:bodyPr rtlCol="0" anchor="ctr"/>
          <a:lstStyle/>
          <a:p>
            <a:pPr algn="just">
              <a:lnSpc>
                <a:spcPts val="3000"/>
              </a:lnSpc>
            </a:pPr>
            <a:endParaRPr lang="en-US" altLang="zh-TW" sz="2400" dirty="0">
              <a:ln w="1905"/>
              <a:latin typeface="華康正顏楷體W5" panose="03000509000000000000" pitchFamily="65" charset="-120"/>
              <a:ea typeface="華康正顏楷體W5" panose="03000509000000000000" pitchFamily="65" charset="-120"/>
            </a:endParaRPr>
          </a:p>
          <a:p>
            <a:pPr algn="just">
              <a:lnSpc>
                <a:spcPts val="3000"/>
              </a:lnSpc>
            </a:pPr>
            <a:r>
              <a:rPr lang="zh-TW" altLang="en-US" sz="2400" dirty="0">
                <a:ln w="1905"/>
                <a:latin typeface="華康正顏楷體W5" panose="03000509000000000000" pitchFamily="65" charset="-120"/>
                <a:ea typeface="華康正顏楷體W5" panose="03000509000000000000" pitchFamily="65" charset="-120"/>
              </a:rPr>
              <a:t>設置全校性研究計畫，引導發展重點研究領域</a:t>
            </a:r>
          </a:p>
        </p:txBody>
      </p:sp>
      <p:sp>
        <p:nvSpPr>
          <p:cNvPr id="98" name="任意形状 17"/>
          <p:cNvSpPr/>
          <p:nvPr/>
        </p:nvSpPr>
        <p:spPr>
          <a:xfrm rot="10800000">
            <a:off x="4785146" y="1458685"/>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AACED2"/>
          </a:solidFill>
          <a:ln w="12700" cap="flat" cmpd="sng" algn="ctr">
            <a:noFill/>
            <a:prstDash val="solid"/>
            <a:miter lim="800000"/>
          </a:ln>
          <a:effectLst/>
        </p:spPr>
        <p:txBody>
          <a:bodyPr rtlCol="0" anchor="ctr"/>
          <a:lstStyle/>
          <a:p>
            <a:pPr marL="0" marR="0" lvl="0" indent="0" algn="ctr" defTabSz="913765" eaLnBrk="1" fontAlgn="auto" latinLnBrk="0" hangingPunct="1">
              <a:lnSpc>
                <a:spcPts val="3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srgbClr val="FFFFFF"/>
              </a:solidFill>
              <a:effectLst/>
              <a:uLnTx/>
              <a:uFillTx/>
              <a:latin typeface="Century Gothic"/>
              <a:ea typeface="宋体"/>
              <a:cs typeface="+mn-cs"/>
            </a:endParaRPr>
          </a:p>
        </p:txBody>
      </p:sp>
      <p:sp>
        <p:nvSpPr>
          <p:cNvPr id="101" name="任意形状 21"/>
          <p:cNvSpPr/>
          <p:nvPr/>
        </p:nvSpPr>
        <p:spPr>
          <a:xfrm>
            <a:off x="6912545" y="3472542"/>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009FB8"/>
          </a:solidFill>
          <a:ln w="12700" cap="flat" cmpd="sng" algn="ctr">
            <a:noFill/>
            <a:prstDash val="solid"/>
            <a:miter lim="800000"/>
          </a:ln>
          <a:effectLst/>
        </p:spPr>
        <p:txBody>
          <a:bodyPr rtlCol="0" anchor="ctr"/>
          <a:lstStyle/>
          <a:p>
            <a:pPr algn="just">
              <a:lnSpc>
                <a:spcPts val="3000"/>
              </a:lnSpc>
              <a:spcBef>
                <a:spcPts val="600"/>
              </a:spcBef>
              <a:spcAft>
                <a:spcPts val="600"/>
              </a:spcAft>
            </a:pPr>
            <a:endParaRPr lang="en-US" altLang="zh-TW" sz="2400" dirty="0">
              <a:ln w="1905"/>
              <a:latin typeface="華康正顏楷體W5" panose="03000509000000000000" pitchFamily="65" charset="-120"/>
              <a:ea typeface="華康正顏楷體W5" panose="03000509000000000000" pitchFamily="65" charset="-120"/>
            </a:endParaRPr>
          </a:p>
          <a:p>
            <a:pPr algn="just">
              <a:lnSpc>
                <a:spcPts val="3000"/>
              </a:lnSpc>
              <a:spcBef>
                <a:spcPts val="600"/>
              </a:spcBef>
              <a:spcAft>
                <a:spcPts val="600"/>
              </a:spcAft>
            </a:pPr>
            <a:r>
              <a:rPr lang="zh-TW" altLang="en-US" sz="2400" dirty="0">
                <a:ln w="1905"/>
                <a:latin typeface="華康正顏楷體W5" panose="03000509000000000000" pitchFamily="65" charset="-120"/>
                <a:ea typeface="華康正顏楷體W5" panose="03000509000000000000" pitchFamily="65" charset="-120"/>
              </a:rPr>
              <a:t>協助系所申請校外單位補助邀請國外專家學者訪問</a:t>
            </a:r>
          </a:p>
        </p:txBody>
      </p:sp>
      <p:sp>
        <p:nvSpPr>
          <p:cNvPr id="104" name="任意形状 25"/>
          <p:cNvSpPr/>
          <p:nvPr/>
        </p:nvSpPr>
        <p:spPr>
          <a:xfrm rot="10800000">
            <a:off x="8986778" y="1458685"/>
            <a:ext cx="1905001" cy="2656115"/>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rgbClr val="FFBBB3"/>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Century Gothic"/>
              <a:ea typeface="宋体"/>
              <a:cs typeface="+mn-cs"/>
            </a:endParaRPr>
          </a:p>
        </p:txBody>
      </p:sp>
      <p:sp>
        <p:nvSpPr>
          <p:cNvPr id="107" name="矩形 106"/>
          <p:cNvSpPr/>
          <p:nvPr/>
        </p:nvSpPr>
        <p:spPr>
          <a:xfrm>
            <a:off x="0" y="3744685"/>
            <a:ext cx="12192000" cy="87086"/>
          </a:xfrm>
          <a:prstGeom prst="rect">
            <a:avLst/>
          </a:prstGeom>
          <a:solidFill>
            <a:srgbClr val="F5E5E4"/>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Century Gothic"/>
              <a:ea typeface="宋体"/>
              <a:cs typeface="+mn-cs"/>
            </a:endParaRPr>
          </a:p>
        </p:txBody>
      </p:sp>
      <p:sp>
        <p:nvSpPr>
          <p:cNvPr id="9" name="文字方塊 8"/>
          <p:cNvSpPr txBox="1"/>
          <p:nvPr/>
        </p:nvSpPr>
        <p:spPr>
          <a:xfrm>
            <a:off x="626044" y="1458683"/>
            <a:ext cx="1905001" cy="1993303"/>
          </a:xfrm>
          <a:prstGeom prst="rect">
            <a:avLst/>
          </a:prstGeom>
          <a:noFill/>
        </p:spPr>
        <p:txBody>
          <a:bodyPr wrap="square" rtlCol="0">
            <a:spAutoFit/>
          </a:bodyPr>
          <a:lstStyle/>
          <a:p>
            <a:pPr lvl="0" algn="just">
              <a:lnSpc>
                <a:spcPts val="3000"/>
              </a:lnSpc>
            </a:pPr>
            <a:r>
              <a:rPr lang="zh-TW" altLang="en-US" sz="2400" dirty="0">
                <a:ln w="1905"/>
                <a:latin typeface="華康正顏楷體W5" panose="03000509000000000000" pitchFamily="65" charset="-120"/>
                <a:ea typeface="華康正顏楷體W5" panose="03000509000000000000" pitchFamily="65" charset="-120"/>
              </a:rPr>
              <a:t>推動本校與國內各大學及研究機構學術合作交流</a:t>
            </a:r>
          </a:p>
        </p:txBody>
      </p:sp>
      <p:sp>
        <p:nvSpPr>
          <p:cNvPr id="112" name="文字方塊 111"/>
          <p:cNvSpPr txBox="1"/>
          <p:nvPr/>
        </p:nvSpPr>
        <p:spPr>
          <a:xfrm>
            <a:off x="4795779" y="1582066"/>
            <a:ext cx="1905001" cy="1223861"/>
          </a:xfrm>
          <a:prstGeom prst="rect">
            <a:avLst/>
          </a:prstGeom>
          <a:noFill/>
        </p:spPr>
        <p:txBody>
          <a:bodyPr wrap="square" rtlCol="0">
            <a:spAutoFit/>
          </a:bodyPr>
          <a:lstStyle/>
          <a:p>
            <a:pPr lvl="0" algn="just">
              <a:lnSpc>
                <a:spcPts val="3000"/>
              </a:lnSpc>
              <a:spcBef>
                <a:spcPts val="600"/>
              </a:spcBef>
              <a:spcAft>
                <a:spcPts val="600"/>
              </a:spcAft>
            </a:pPr>
            <a:r>
              <a:rPr lang="zh-TW" altLang="en-US" sz="2400" dirty="0">
                <a:ln w="1905"/>
                <a:latin typeface="華康正顏楷體W5" panose="03000509000000000000" pitchFamily="65" charset="-120"/>
                <a:ea typeface="華康正顏楷體W5" panose="03000509000000000000" pitchFamily="65" charset="-120"/>
              </a:rPr>
              <a:t>補助師生出國學術交流活動經費</a:t>
            </a:r>
          </a:p>
        </p:txBody>
      </p:sp>
      <p:sp>
        <p:nvSpPr>
          <p:cNvPr id="113" name="文字方塊 112"/>
          <p:cNvSpPr txBox="1"/>
          <p:nvPr/>
        </p:nvSpPr>
        <p:spPr>
          <a:xfrm>
            <a:off x="9008044" y="1458683"/>
            <a:ext cx="1905001" cy="2077492"/>
          </a:xfrm>
          <a:prstGeom prst="rect">
            <a:avLst/>
          </a:prstGeom>
          <a:noFill/>
        </p:spPr>
        <p:txBody>
          <a:bodyPr wrap="square" rtlCol="0">
            <a:spAutoFit/>
          </a:bodyPr>
          <a:lstStyle/>
          <a:p>
            <a:pPr lvl="0" algn="just">
              <a:lnSpc>
                <a:spcPts val="3000"/>
              </a:lnSpc>
              <a:spcBef>
                <a:spcPts val="600"/>
              </a:spcBef>
              <a:spcAft>
                <a:spcPts val="600"/>
              </a:spcAft>
            </a:pPr>
            <a:r>
              <a:rPr lang="zh-TW" altLang="en-US" sz="2400" dirty="0">
                <a:ln w="1905"/>
                <a:latin typeface="華康正顏楷體W5" panose="03000509000000000000" pitchFamily="65" charset="-120"/>
                <a:ea typeface="華康正顏楷體W5" panose="03000509000000000000" pitchFamily="65" charset="-120"/>
              </a:rPr>
              <a:t>協助系所申請校外單位補助舉辦學術研討會</a:t>
            </a:r>
          </a:p>
          <a:p>
            <a:endParaRPr lang="zh-TW" altLang="en-US" sz="2400" dirty="0">
              <a:latin typeface="華康正顏楷體W5" panose="03000509000000000000" pitchFamily="65" charset="-120"/>
              <a:ea typeface="華康正顏楷體W5" panose="03000509000000000000" pitchFamily="65" charset="-120"/>
            </a:endParaRPr>
          </a:p>
        </p:txBody>
      </p:sp>
      <p:grpSp>
        <p:nvGrpSpPr>
          <p:cNvPr id="115" name="组 7"/>
          <p:cNvGrpSpPr/>
          <p:nvPr/>
        </p:nvGrpSpPr>
        <p:grpSpPr>
          <a:xfrm>
            <a:off x="8756" y="2626524"/>
            <a:ext cx="2598057" cy="4194582"/>
            <a:chOff x="745271" y="2139388"/>
            <a:chExt cx="2598057" cy="4194582"/>
          </a:xfrm>
        </p:grpSpPr>
        <p:pic>
          <p:nvPicPr>
            <p:cNvPr id="117" name="图片 2"/>
            <p:cNvPicPr>
              <a:picLocks noChangeAspect="1"/>
            </p:cNvPicPr>
            <p:nvPr/>
          </p:nvPicPr>
          <p:blipFill rotWithShape="1">
            <a:blip r:embed="rId3">
              <a:extLst>
                <a:ext uri="{28A0092B-C50C-407E-A947-70E740481C1C}">
                  <a14:useLocalDpi xmlns:a14="http://schemas.microsoft.com/office/drawing/2010/main" val="0"/>
                </a:ext>
              </a:extLst>
            </a:blip>
            <a:srcRect l="26400" t="11491" r="26507" b="29383"/>
            <a:stretch>
              <a:fillRect/>
            </a:stretch>
          </p:blipFill>
          <p:spPr>
            <a:xfrm>
              <a:off x="745271" y="3735913"/>
              <a:ext cx="2598057" cy="2598057"/>
            </a:xfrm>
            <a:prstGeom prst="rtTriangl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8" name="文本框 8"/>
            <p:cNvSpPr txBox="1"/>
            <p:nvPr/>
          </p:nvSpPr>
          <p:spPr>
            <a:xfrm>
              <a:off x="1028064" y="2139388"/>
              <a:ext cx="2080490" cy="308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pic>
        <p:nvPicPr>
          <p:cNvPr id="121" name="图片 2"/>
          <p:cNvPicPr>
            <a:picLocks noChangeAspect="1"/>
          </p:cNvPicPr>
          <p:nvPr/>
        </p:nvPicPr>
        <p:blipFill rotWithShape="1">
          <a:blip r:embed="rId3">
            <a:extLst>
              <a:ext uri="{28A0092B-C50C-407E-A947-70E740481C1C}">
                <a14:useLocalDpi xmlns:a14="http://schemas.microsoft.com/office/drawing/2010/main" val="0"/>
              </a:ext>
            </a:extLst>
          </a:blip>
          <a:srcRect l="26400" t="11491" r="26507" b="29383"/>
          <a:stretch>
            <a:fillRect/>
          </a:stretch>
        </p:blipFill>
        <p:spPr>
          <a:xfrm rot="10800000">
            <a:off x="9551684" y="28467"/>
            <a:ext cx="2598057" cy="2598057"/>
          </a:xfrm>
          <a:prstGeom prst="rtTriangle">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9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468" y="-1136440"/>
            <a:ext cx="7017100" cy="832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2"/>
          <p:cNvGrpSpPr/>
          <p:nvPr/>
        </p:nvGrpSpPr>
        <p:grpSpPr>
          <a:xfrm>
            <a:off x="0" y="206086"/>
            <a:ext cx="10474036" cy="705034"/>
            <a:chOff x="2320698" y="614306"/>
            <a:chExt cx="7519988" cy="705034"/>
          </a:xfrm>
        </p:grpSpPr>
        <p:sp>
          <p:nvSpPr>
            <p:cNvPr id="3" name="矩形 2"/>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6"/>
            <p:cNvGrpSpPr/>
            <p:nvPr/>
          </p:nvGrpSpPr>
          <p:grpSpPr>
            <a:xfrm>
              <a:off x="2620045" y="614306"/>
              <a:ext cx="263527" cy="395289"/>
              <a:chOff x="-1272515" y="0"/>
              <a:chExt cx="213758" cy="427514"/>
            </a:xfrm>
          </p:grpSpPr>
          <p:sp>
            <p:nvSpPr>
              <p:cNvPr id="5" name="直接连接符 27"/>
              <p:cNvSpPr/>
              <p:nvPr/>
            </p:nvSpPr>
            <p:spPr>
              <a:xfrm>
                <a:off x="-1272515"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直接连接符 28"/>
              <p:cNvSpPr/>
              <p:nvPr/>
            </p:nvSpPr>
            <p:spPr>
              <a:xfrm flipH="1">
                <a:off x="-1272513" y="213757"/>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7" name="文字方塊 6"/>
          <p:cNvSpPr txBox="1"/>
          <p:nvPr/>
        </p:nvSpPr>
        <p:spPr>
          <a:xfrm>
            <a:off x="945663" y="49788"/>
            <a:ext cx="2749471" cy="707886"/>
          </a:xfrm>
          <a:prstGeom prst="rect">
            <a:avLst/>
          </a:prstGeom>
          <a:noFill/>
        </p:spPr>
        <p:txBody>
          <a:bodyPr wrap="none" rtlCol="0">
            <a:spAutoFit/>
          </a:bodyPr>
          <a:lstStyle/>
          <a:p>
            <a:pPr algn="just"/>
            <a:r>
              <a:rPr lang="zh-TW" altLang="en-US" sz="4000" b="1" dirty="0">
                <a:solidFill>
                  <a:srgbClr val="FF9900"/>
                </a:solidFill>
                <a:latin typeface="FangSong" panose="02010609060101010101" pitchFamily="49" charset="-122"/>
                <a:ea typeface="FangSong" panose="02010609060101010101" pitchFamily="49" charset="-122"/>
              </a:rPr>
              <a:t>計畫業務組</a:t>
            </a:r>
          </a:p>
        </p:txBody>
      </p:sp>
      <p:grpSp>
        <p:nvGrpSpPr>
          <p:cNvPr id="10" name="Group 5"/>
          <p:cNvGrpSpPr/>
          <p:nvPr/>
        </p:nvGrpSpPr>
        <p:grpSpPr>
          <a:xfrm>
            <a:off x="783985" y="3025380"/>
            <a:ext cx="4084681" cy="1485439"/>
            <a:chOff x="876458" y="1450975"/>
            <a:chExt cx="5014826" cy="1781908"/>
          </a:xfrm>
        </p:grpSpPr>
        <p:sp>
          <p:nvSpPr>
            <p:cNvPr id="11" name="Rounded Rectangle 15"/>
            <p:cNvSpPr/>
            <p:nvPr/>
          </p:nvSpPr>
          <p:spPr>
            <a:xfrm>
              <a:off x="1750493" y="1450975"/>
              <a:ext cx="4140791" cy="1781907"/>
            </a:xfrm>
            <a:prstGeom prst="roundRect">
              <a:avLst>
                <a:gd name="adj" fmla="val 105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6"/>
            <p:cNvSpPr/>
            <p:nvPr/>
          </p:nvSpPr>
          <p:spPr>
            <a:xfrm>
              <a:off x="876458" y="1450976"/>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7"/>
          <p:cNvGrpSpPr/>
          <p:nvPr/>
        </p:nvGrpSpPr>
        <p:grpSpPr>
          <a:xfrm>
            <a:off x="6260798" y="3025382"/>
            <a:ext cx="4084681" cy="1485437"/>
            <a:chOff x="6353271" y="1450976"/>
            <a:chExt cx="5014826" cy="1781907"/>
          </a:xfrm>
        </p:grpSpPr>
        <p:sp>
          <p:nvSpPr>
            <p:cNvPr id="18" name="Rounded Rectangle 4"/>
            <p:cNvSpPr/>
            <p:nvPr/>
          </p:nvSpPr>
          <p:spPr>
            <a:xfrm>
              <a:off x="7227306" y="1450976"/>
              <a:ext cx="4140791" cy="1781907"/>
            </a:xfrm>
            <a:prstGeom prst="roundRect">
              <a:avLst>
                <a:gd name="adj" fmla="val 10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3"/>
            <p:cNvSpPr/>
            <p:nvPr/>
          </p:nvSpPr>
          <p:spPr>
            <a:xfrm>
              <a:off x="6353271" y="1450976"/>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Group 8"/>
          <p:cNvGrpSpPr/>
          <p:nvPr/>
        </p:nvGrpSpPr>
        <p:grpSpPr>
          <a:xfrm>
            <a:off x="783985" y="5059878"/>
            <a:ext cx="4084681" cy="1485437"/>
            <a:chOff x="876458" y="3485472"/>
            <a:chExt cx="5014826" cy="1781907"/>
          </a:xfrm>
        </p:grpSpPr>
        <p:sp>
          <p:nvSpPr>
            <p:cNvPr id="25" name="Rounded Rectangle 14"/>
            <p:cNvSpPr/>
            <p:nvPr/>
          </p:nvSpPr>
          <p:spPr>
            <a:xfrm>
              <a:off x="1750493" y="3485472"/>
              <a:ext cx="4140791" cy="1781907"/>
            </a:xfrm>
            <a:prstGeom prst="roundRect">
              <a:avLst>
                <a:gd name="adj" fmla="val 105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Oval 10"/>
            <p:cNvSpPr/>
            <p:nvPr/>
          </p:nvSpPr>
          <p:spPr>
            <a:xfrm>
              <a:off x="876458" y="3485472"/>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Group 9"/>
          <p:cNvGrpSpPr/>
          <p:nvPr/>
        </p:nvGrpSpPr>
        <p:grpSpPr>
          <a:xfrm>
            <a:off x="6261259" y="5059875"/>
            <a:ext cx="4084286" cy="1485439"/>
            <a:chOff x="6353757" y="3485471"/>
            <a:chExt cx="5014340" cy="1781908"/>
          </a:xfrm>
        </p:grpSpPr>
        <p:sp>
          <p:nvSpPr>
            <p:cNvPr id="32" name="Rounded Rectangle 16"/>
            <p:cNvSpPr/>
            <p:nvPr/>
          </p:nvSpPr>
          <p:spPr>
            <a:xfrm>
              <a:off x="7227306" y="3485471"/>
              <a:ext cx="4140791" cy="1781907"/>
            </a:xfrm>
            <a:prstGeom prst="roundRect">
              <a:avLst>
                <a:gd name="adj" fmla="val 105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12"/>
            <p:cNvSpPr/>
            <p:nvPr/>
          </p:nvSpPr>
          <p:spPr>
            <a:xfrm>
              <a:off x="6353757" y="3485472"/>
              <a:ext cx="1781907" cy="178190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8" name="Group 7"/>
          <p:cNvGrpSpPr/>
          <p:nvPr/>
        </p:nvGrpSpPr>
        <p:grpSpPr>
          <a:xfrm>
            <a:off x="6260798" y="1053813"/>
            <a:ext cx="4084681" cy="1485437"/>
            <a:chOff x="6353271" y="1450976"/>
            <a:chExt cx="5014826" cy="1781907"/>
          </a:xfrm>
          <a:solidFill>
            <a:srgbClr val="18D2A6"/>
          </a:solidFill>
        </p:grpSpPr>
        <p:sp>
          <p:nvSpPr>
            <p:cNvPr id="39" name="Rounded Rectangle 4"/>
            <p:cNvSpPr/>
            <p:nvPr/>
          </p:nvSpPr>
          <p:spPr>
            <a:xfrm>
              <a:off x="7227306" y="1450976"/>
              <a:ext cx="4140791" cy="1781907"/>
            </a:xfrm>
            <a:prstGeom prst="roundRect">
              <a:avLst>
                <a:gd name="adj" fmla="val 105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Oval 3"/>
            <p:cNvSpPr/>
            <p:nvPr/>
          </p:nvSpPr>
          <p:spPr>
            <a:xfrm>
              <a:off x="6353271" y="1450976"/>
              <a:ext cx="1781907" cy="1781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5"/>
          <p:cNvGrpSpPr/>
          <p:nvPr/>
        </p:nvGrpSpPr>
        <p:grpSpPr>
          <a:xfrm>
            <a:off x="783985" y="1053811"/>
            <a:ext cx="4084681" cy="1485439"/>
            <a:chOff x="876458" y="1450975"/>
            <a:chExt cx="5014826" cy="1781908"/>
          </a:xfrm>
          <a:solidFill>
            <a:schemeClr val="accent6">
              <a:lumMod val="75000"/>
            </a:schemeClr>
          </a:solidFill>
        </p:grpSpPr>
        <p:sp>
          <p:nvSpPr>
            <p:cNvPr id="42" name="Rounded Rectangle 15"/>
            <p:cNvSpPr/>
            <p:nvPr/>
          </p:nvSpPr>
          <p:spPr>
            <a:xfrm>
              <a:off x="1750493" y="1450975"/>
              <a:ext cx="4140791" cy="1781907"/>
            </a:xfrm>
            <a:prstGeom prst="roundRect">
              <a:avLst>
                <a:gd name="adj" fmla="val 105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王漢宗顏楷體繁" panose="02000500000000000000" pitchFamily="2" charset="-120"/>
                <a:ea typeface="王漢宗顏楷體繁" panose="02000500000000000000" pitchFamily="2" charset="-120"/>
                <a:sym typeface="微软雅黑" panose="020B0503020204020204" pitchFamily="34" charset="-122"/>
              </a:endParaRPr>
            </a:p>
          </p:txBody>
        </p:sp>
        <p:sp>
          <p:nvSpPr>
            <p:cNvPr id="43" name="Oval 6"/>
            <p:cNvSpPr/>
            <p:nvPr/>
          </p:nvSpPr>
          <p:spPr>
            <a:xfrm>
              <a:off x="876458" y="1450976"/>
              <a:ext cx="1781907" cy="17819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王漢宗顏楷體繁" panose="02000500000000000000" pitchFamily="2" charset="-120"/>
                <a:ea typeface="王漢宗顏楷體繁" panose="02000500000000000000" pitchFamily="2" charset="-120"/>
                <a:sym typeface="微软雅黑" panose="020B0503020204020204" pitchFamily="34" charset="-122"/>
              </a:endParaRPr>
            </a:p>
          </p:txBody>
        </p:sp>
      </p:grpSp>
      <p:sp>
        <p:nvSpPr>
          <p:cNvPr id="9" name="矩形 8"/>
          <p:cNvSpPr/>
          <p:nvPr/>
        </p:nvSpPr>
        <p:spPr>
          <a:xfrm>
            <a:off x="888374" y="1287944"/>
            <a:ext cx="3974532" cy="1015663"/>
          </a:xfrm>
          <a:prstGeom prst="rect">
            <a:avLst/>
          </a:prstGeom>
        </p:spPr>
        <p:txBody>
          <a:bodyPr wrap="square">
            <a:spAutoFit/>
          </a:bodyPr>
          <a:lstStyle/>
          <a:p>
            <a:pPr algn="just">
              <a:spcBef>
                <a:spcPts val="1500"/>
              </a:spcBef>
              <a:buClr>
                <a:srgbClr val="D60093"/>
              </a:buClr>
              <a:buSzPct val="85000"/>
              <a:defRPr/>
            </a:pPr>
            <a:r>
              <a:rPr lang="zh-TW" altLang="en-US" sz="2000" dirty="0">
                <a:solidFill>
                  <a:schemeClr val="bg1"/>
                </a:solidFill>
                <a:latin typeface="華康正顏楷體W5" panose="03000509000000000000" pitchFamily="65" charset="-120"/>
                <a:ea typeface="華康正顏楷體W5" panose="03000509000000000000" pitchFamily="65" charset="-120"/>
              </a:rPr>
              <a:t>協助本校教研人員辦理建教合作計畫之申請、簽約、請款、變更、經費結案等相關作業。</a:t>
            </a:r>
            <a:endParaRPr lang="en-US" altLang="zh-TW" sz="2000" dirty="0">
              <a:solidFill>
                <a:schemeClr val="bg1"/>
              </a:solidFill>
              <a:latin typeface="華康正顏楷體W5" panose="03000509000000000000" pitchFamily="65" charset="-120"/>
              <a:ea typeface="華康正顏楷體W5" panose="03000509000000000000" pitchFamily="65" charset="-120"/>
            </a:endParaRPr>
          </a:p>
        </p:txBody>
      </p:sp>
      <p:sp>
        <p:nvSpPr>
          <p:cNvPr id="44" name="矩形 43"/>
          <p:cNvSpPr/>
          <p:nvPr/>
        </p:nvSpPr>
        <p:spPr>
          <a:xfrm>
            <a:off x="1357669" y="3221381"/>
            <a:ext cx="3303152" cy="1015663"/>
          </a:xfrm>
          <a:prstGeom prst="rect">
            <a:avLst/>
          </a:prstGeom>
        </p:spPr>
        <p:txBody>
          <a:bodyPr wrap="square">
            <a:spAutoFit/>
          </a:bodyPr>
          <a:lstStyle/>
          <a:p>
            <a:pPr algn="just">
              <a:lnSpc>
                <a:spcPct val="150000"/>
              </a:lnSpc>
              <a:spcBef>
                <a:spcPts val="1500"/>
              </a:spcBef>
              <a:buClr>
                <a:srgbClr val="D60093"/>
              </a:buClr>
              <a:buSzPct val="85000"/>
              <a:defRPr/>
            </a:pPr>
            <a:r>
              <a:rPr lang="zh-TW" altLang="en-US" sz="2000" dirty="0">
                <a:solidFill>
                  <a:schemeClr val="bg1"/>
                </a:solidFill>
                <a:latin typeface="華康正顏楷體W5" panose="03000509000000000000" pitchFamily="65" charset="-120"/>
                <a:ea typeface="華康正顏楷體W5" panose="03000509000000000000" pitchFamily="65" charset="-120"/>
              </a:rPr>
              <a:t>科技部補助「大專學生研究計畫」之申請及其相關作業。</a:t>
            </a:r>
          </a:p>
        </p:txBody>
      </p:sp>
      <p:sp>
        <p:nvSpPr>
          <p:cNvPr id="45" name="矩形 44"/>
          <p:cNvSpPr/>
          <p:nvPr/>
        </p:nvSpPr>
        <p:spPr>
          <a:xfrm>
            <a:off x="1235272" y="5294762"/>
            <a:ext cx="3474262" cy="1015663"/>
          </a:xfrm>
          <a:prstGeom prst="rect">
            <a:avLst/>
          </a:prstGeom>
        </p:spPr>
        <p:txBody>
          <a:bodyPr wrap="square">
            <a:spAutoFit/>
          </a:bodyPr>
          <a:lstStyle/>
          <a:p>
            <a:pPr algn="just">
              <a:spcBef>
                <a:spcPts val="1800"/>
              </a:spcBef>
              <a:spcAft>
                <a:spcPts val="1800"/>
              </a:spcAft>
            </a:pPr>
            <a:r>
              <a:rPr lang="zh-TW" altLang="en-US" sz="2000" dirty="0">
                <a:solidFill>
                  <a:schemeClr val="bg1"/>
                </a:solidFill>
                <a:latin typeface="華康正顏楷體W5" panose="03000509000000000000" pitchFamily="65" charset="-120"/>
                <a:ea typeface="華康正顏楷體W5" panose="03000509000000000000" pitchFamily="65" charset="-120"/>
              </a:rPr>
              <a:t>辦理教師兼職或借調營利事業機構或團體之收取「學術回饋金」相關作業。</a:t>
            </a:r>
            <a:endParaRPr lang="en-US" altLang="zh-TW" sz="2000" dirty="0">
              <a:solidFill>
                <a:schemeClr val="bg1"/>
              </a:solidFill>
              <a:latin typeface="華康正顏楷體W5" panose="03000509000000000000" pitchFamily="65" charset="-120"/>
              <a:ea typeface="華康正顏楷體W5" panose="03000509000000000000" pitchFamily="65" charset="-120"/>
            </a:endParaRPr>
          </a:p>
        </p:txBody>
      </p:sp>
      <p:sp>
        <p:nvSpPr>
          <p:cNvPr id="46" name="矩形 45"/>
          <p:cNvSpPr/>
          <p:nvPr/>
        </p:nvSpPr>
        <p:spPr>
          <a:xfrm>
            <a:off x="6795539" y="1287944"/>
            <a:ext cx="3347921" cy="1015663"/>
          </a:xfrm>
          <a:prstGeom prst="rect">
            <a:avLst/>
          </a:prstGeom>
        </p:spPr>
        <p:txBody>
          <a:bodyPr wrap="square">
            <a:spAutoFit/>
          </a:bodyPr>
          <a:lstStyle/>
          <a:p>
            <a:pPr algn="just">
              <a:lnSpc>
                <a:spcPct val="150000"/>
              </a:lnSpc>
              <a:spcBef>
                <a:spcPts val="1500"/>
              </a:spcBef>
              <a:buClr>
                <a:srgbClr val="D60093"/>
              </a:buClr>
              <a:buSzPct val="85000"/>
              <a:defRPr/>
            </a:pPr>
            <a:r>
              <a:rPr lang="zh-TW" altLang="en-US" sz="2000" dirty="0">
                <a:solidFill>
                  <a:schemeClr val="bg1"/>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rPr>
              <a:t>科技部補助「博士級研究人員」之申請及其相關作業。</a:t>
            </a:r>
          </a:p>
        </p:txBody>
      </p:sp>
      <p:sp>
        <p:nvSpPr>
          <p:cNvPr id="47" name="矩形 46"/>
          <p:cNvSpPr/>
          <p:nvPr/>
        </p:nvSpPr>
        <p:spPr>
          <a:xfrm>
            <a:off x="6795539" y="3067494"/>
            <a:ext cx="3550006" cy="1323439"/>
          </a:xfrm>
          <a:prstGeom prst="rect">
            <a:avLst/>
          </a:prstGeom>
        </p:spPr>
        <p:txBody>
          <a:bodyPr wrap="square">
            <a:spAutoFit/>
          </a:bodyPr>
          <a:lstStyle/>
          <a:p>
            <a:pPr algn="just"/>
            <a:r>
              <a:rPr lang="zh-TW" altLang="en-US" sz="2000" dirty="0">
                <a:solidFill>
                  <a:schemeClr val="bg1"/>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rPr>
              <a:t>依據「國立中興大學建教合作收入之收支管理要點」辦理全校建教合作計畫之行政管理費提取及分配等相關事宜。</a:t>
            </a:r>
          </a:p>
        </p:txBody>
      </p:sp>
      <p:sp>
        <p:nvSpPr>
          <p:cNvPr id="48" name="矩形 47"/>
          <p:cNvSpPr/>
          <p:nvPr/>
        </p:nvSpPr>
        <p:spPr>
          <a:xfrm>
            <a:off x="7028465" y="5258028"/>
            <a:ext cx="3114995" cy="1015663"/>
          </a:xfrm>
          <a:prstGeom prst="rect">
            <a:avLst/>
          </a:prstGeom>
        </p:spPr>
        <p:txBody>
          <a:bodyPr wrap="square">
            <a:spAutoFit/>
          </a:bodyPr>
          <a:lstStyle/>
          <a:p>
            <a:pPr algn="just">
              <a:lnSpc>
                <a:spcPct val="150000"/>
              </a:lnSpc>
            </a:pPr>
            <a:r>
              <a:rPr lang="zh-TW" altLang="en-US" sz="2000" dirty="0">
                <a:solidFill>
                  <a:schemeClr val="bg1"/>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rPr>
              <a:t>辦理本校「產學績優教師」評選之相關作業。</a:t>
            </a:r>
          </a:p>
        </p:txBody>
      </p:sp>
      <p:pic>
        <p:nvPicPr>
          <p:cNvPr id="1028" name="Picture 4" descr="E:\E\公用資料\106年\名牌設計\3D小人\新增資料夾\下載 (14).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534" b="88933" l="14573" r="86935">
                        <a14:foregroundMark x1="65327" y1="15415" x2="51759" y2="5534"/>
                        <a14:backgroundMark x1="38191" y1="81423" x2="55276" y2="79051"/>
                      </a14:backgroundRemoval>
                    </a14:imgEffect>
                  </a14:imgLayer>
                </a14:imgProps>
              </a:ext>
              <a:ext uri="{28A0092B-C50C-407E-A947-70E740481C1C}">
                <a14:useLocalDpi xmlns:a14="http://schemas.microsoft.com/office/drawing/2010/main" val="0"/>
              </a:ext>
            </a:extLst>
          </a:blip>
          <a:srcRect/>
          <a:stretch>
            <a:fillRect/>
          </a:stretch>
        </p:blipFill>
        <p:spPr bwMode="auto">
          <a:xfrm>
            <a:off x="10280650" y="177800"/>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486" y="5077952"/>
            <a:ext cx="1758826" cy="14142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群組 9"/>
          <p:cNvGrpSpPr/>
          <p:nvPr/>
        </p:nvGrpSpPr>
        <p:grpSpPr>
          <a:xfrm rot="18067485">
            <a:off x="9196485" y="270401"/>
            <a:ext cx="1460567" cy="4601260"/>
            <a:chOff x="9598096" y="816506"/>
            <a:chExt cx="1571745" cy="4793894"/>
          </a:xfrm>
        </p:grpSpPr>
        <p:sp>
          <p:nvSpPr>
            <p:cNvPr id="218" name="椭圆 6"/>
            <p:cNvSpPr/>
            <p:nvPr/>
          </p:nvSpPr>
          <p:spPr>
            <a:xfrm rot="15664647">
              <a:off x="9649906" y="816506"/>
              <a:ext cx="1042009" cy="1042009"/>
            </a:xfrm>
            <a:prstGeom prst="ellipse">
              <a:avLst/>
            </a:prstGeom>
            <a:solidFill>
              <a:schemeClr val="accent6">
                <a:lumMod val="20000"/>
                <a:lumOff val="80000"/>
              </a:schemeClr>
            </a:solidFill>
            <a:ln w="12700" cap="flat" cmpd="sng" algn="ctr">
              <a:solidFill>
                <a:srgbClr val="F5E5E4">
                  <a:lumMod val="90000"/>
                </a:srgbClr>
              </a:solidFill>
              <a:prstDash val="solid"/>
              <a:miter lim="800000"/>
            </a:ln>
            <a:effectLst/>
          </p:spPr>
        </p:sp>
        <p:sp>
          <p:nvSpPr>
            <p:cNvPr id="219" name="椭圆 8"/>
            <p:cNvSpPr/>
            <p:nvPr/>
          </p:nvSpPr>
          <p:spPr>
            <a:xfrm rot="15664647">
              <a:off x="10127832" y="2067134"/>
              <a:ext cx="1042009" cy="1042009"/>
            </a:xfrm>
            <a:prstGeom prst="ellipse">
              <a:avLst/>
            </a:prstGeom>
            <a:solidFill>
              <a:srgbClr val="D8EDFC"/>
            </a:solidFill>
            <a:ln w="12700" cap="flat" cmpd="sng" algn="ctr">
              <a:solidFill>
                <a:srgbClr val="AACED2">
                  <a:hueOff val="0"/>
                  <a:satOff val="0"/>
                  <a:lumOff val="0"/>
                  <a:alphaOff val="0"/>
                </a:srgbClr>
              </a:solidFill>
              <a:prstDash val="solid"/>
              <a:miter lim="800000"/>
            </a:ln>
            <a:effectLst/>
          </p:spPr>
        </p:sp>
        <p:sp>
          <p:nvSpPr>
            <p:cNvPr id="220" name="椭圆 10"/>
            <p:cNvSpPr/>
            <p:nvPr/>
          </p:nvSpPr>
          <p:spPr>
            <a:xfrm rot="15664647">
              <a:off x="10076022" y="3317762"/>
              <a:ext cx="1042009" cy="1042009"/>
            </a:xfrm>
            <a:prstGeom prst="ellipse">
              <a:avLst/>
            </a:prstGeom>
            <a:solidFill>
              <a:srgbClr val="DEF8CC"/>
            </a:solidFill>
            <a:ln w="12700" cap="flat" cmpd="sng" algn="ctr">
              <a:solidFill>
                <a:srgbClr val="009FB8">
                  <a:hueOff val="0"/>
                  <a:satOff val="0"/>
                  <a:lumOff val="0"/>
                  <a:alphaOff val="0"/>
                </a:srgbClr>
              </a:solidFill>
              <a:prstDash val="solid"/>
              <a:miter lim="800000"/>
            </a:ln>
            <a:effectLst/>
          </p:spPr>
        </p:sp>
        <p:sp>
          <p:nvSpPr>
            <p:cNvPr id="221" name="椭圆 12"/>
            <p:cNvSpPr/>
            <p:nvPr/>
          </p:nvSpPr>
          <p:spPr>
            <a:xfrm rot="15664647">
              <a:off x="9598096" y="4568391"/>
              <a:ext cx="1042009" cy="1042009"/>
            </a:xfrm>
            <a:prstGeom prst="ellipse">
              <a:avLst/>
            </a:prstGeom>
            <a:solidFill>
              <a:srgbClr val="EDC9D3"/>
            </a:solidFill>
            <a:ln w="12700" cap="flat" cmpd="sng" algn="ctr">
              <a:solidFill>
                <a:srgbClr val="FFBBB3">
                  <a:hueOff val="0"/>
                  <a:satOff val="0"/>
                  <a:lumOff val="0"/>
                  <a:alphaOff val="0"/>
                </a:srgbClr>
              </a:solidFill>
              <a:prstDash val="solid"/>
              <a:miter lim="800000"/>
            </a:ln>
            <a:effectLst/>
          </p:spPr>
        </p:sp>
      </p:grpSp>
      <p:grpSp>
        <p:nvGrpSpPr>
          <p:cNvPr id="2" name="组合 2"/>
          <p:cNvGrpSpPr/>
          <p:nvPr/>
        </p:nvGrpSpPr>
        <p:grpSpPr>
          <a:xfrm>
            <a:off x="-7691" y="206086"/>
            <a:ext cx="11680166" cy="705034"/>
            <a:chOff x="2320698" y="614306"/>
            <a:chExt cx="7519988" cy="705034"/>
          </a:xfrm>
        </p:grpSpPr>
        <p:sp>
          <p:nvSpPr>
            <p:cNvPr id="3" name="矩形 2"/>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6"/>
            <p:cNvGrpSpPr/>
            <p:nvPr/>
          </p:nvGrpSpPr>
          <p:grpSpPr>
            <a:xfrm>
              <a:off x="2620045" y="614306"/>
              <a:ext cx="263527" cy="395289"/>
              <a:chOff x="-1272515" y="0"/>
              <a:chExt cx="213758" cy="427514"/>
            </a:xfrm>
          </p:grpSpPr>
          <p:sp>
            <p:nvSpPr>
              <p:cNvPr id="5" name="直接连接符 27"/>
              <p:cNvSpPr/>
              <p:nvPr/>
            </p:nvSpPr>
            <p:spPr>
              <a:xfrm>
                <a:off x="-1272515"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直接连接符 28"/>
              <p:cNvSpPr/>
              <p:nvPr/>
            </p:nvSpPr>
            <p:spPr>
              <a:xfrm flipH="1">
                <a:off x="-1272513" y="213757"/>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7" name="文字方塊 6"/>
          <p:cNvSpPr txBox="1"/>
          <p:nvPr/>
        </p:nvSpPr>
        <p:spPr>
          <a:xfrm>
            <a:off x="839437" y="49788"/>
            <a:ext cx="3262432" cy="707886"/>
          </a:xfrm>
          <a:prstGeom prst="rect">
            <a:avLst/>
          </a:prstGeom>
          <a:noFill/>
        </p:spPr>
        <p:txBody>
          <a:bodyPr wrap="none" rtlCol="0">
            <a:spAutoFit/>
          </a:bodyPr>
          <a:lstStyle/>
          <a:p>
            <a:pPr algn="just"/>
            <a:r>
              <a:rPr lang="zh-TW" altLang="en-US" sz="4000" b="1" dirty="0">
                <a:solidFill>
                  <a:schemeClr val="accent1">
                    <a:lumMod val="75000"/>
                  </a:schemeClr>
                </a:solidFill>
                <a:latin typeface="FangSong" panose="02010609060101010101" pitchFamily="49" charset="-122"/>
                <a:ea typeface="FangSong" panose="02010609060101010101" pitchFamily="49" charset="-122"/>
              </a:rPr>
              <a:t>貴重儀器中心</a:t>
            </a:r>
          </a:p>
        </p:txBody>
      </p:sp>
      <p:sp>
        <p:nvSpPr>
          <p:cNvPr id="9" name="橢圓 8"/>
          <p:cNvSpPr/>
          <p:nvPr/>
        </p:nvSpPr>
        <p:spPr>
          <a:xfrm>
            <a:off x="4200998" y="1140031"/>
            <a:ext cx="1440000" cy="1440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接點 15"/>
          <p:cNvCxnSpPr>
            <a:stCxn id="9" idx="4"/>
          </p:cNvCxnSpPr>
          <p:nvPr/>
        </p:nvCxnSpPr>
        <p:spPr>
          <a:xfrm>
            <a:off x="4920998" y="2580031"/>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3562597" y="2834391"/>
            <a:ext cx="29213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562597" y="2834391"/>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483927" y="2826327"/>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3571931" y="4527634"/>
            <a:ext cx="1"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211469" y="4780754"/>
            <a:ext cx="73639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211469" y="4773930"/>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9575403" y="4780754"/>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781262" y="4780754"/>
            <a:ext cx="0" cy="2462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14"/>
          <p:cNvSpPr>
            <a:spLocks noChangeArrowheads="1"/>
          </p:cNvSpPr>
          <p:nvPr/>
        </p:nvSpPr>
        <p:spPr bwMode="auto">
          <a:xfrm>
            <a:off x="5385834" y="1539494"/>
            <a:ext cx="24016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rgbClr val="FF0066"/>
                </a:solidFill>
                <a:latin typeface="Arial" panose="020B0604020202020204" pitchFamily="34" charset="0"/>
                <a:ea typeface="華康粗明體" pitchFamily="49" charset="-120"/>
              </a:defRPr>
            </a:lvl1pPr>
            <a:lvl2pPr marL="742950" indent="-285750" eaLnBrk="0" hangingPunct="0">
              <a:defRPr kumimoji="1" sz="3200" b="1">
                <a:solidFill>
                  <a:srgbClr val="FF0066"/>
                </a:solidFill>
                <a:latin typeface="Arial" panose="020B0604020202020204" pitchFamily="34" charset="0"/>
                <a:ea typeface="華康粗明體" pitchFamily="49" charset="-120"/>
              </a:defRPr>
            </a:lvl2pPr>
            <a:lvl3pPr marL="1143000" indent="-228600" eaLnBrk="0" hangingPunct="0">
              <a:defRPr kumimoji="1" sz="3200" b="1">
                <a:solidFill>
                  <a:srgbClr val="FF0066"/>
                </a:solidFill>
                <a:latin typeface="Arial" panose="020B0604020202020204" pitchFamily="34" charset="0"/>
                <a:ea typeface="華康粗明體" pitchFamily="49" charset="-120"/>
              </a:defRPr>
            </a:lvl3pPr>
            <a:lvl4pPr marL="1600200" indent="-228600" eaLnBrk="0" hangingPunct="0">
              <a:defRPr kumimoji="1" sz="3200" b="1">
                <a:solidFill>
                  <a:srgbClr val="FF0066"/>
                </a:solidFill>
                <a:latin typeface="Arial" panose="020B0604020202020204" pitchFamily="34" charset="0"/>
                <a:ea typeface="華康粗明體" pitchFamily="49" charset="-120"/>
              </a:defRPr>
            </a:lvl4pPr>
            <a:lvl5pPr marL="2057400" indent="-228600" eaLnBrk="0" hangingPunct="0">
              <a:defRPr kumimoji="1" sz="3200" b="1">
                <a:solidFill>
                  <a:srgbClr val="FF0066"/>
                </a:solidFill>
                <a:latin typeface="Arial" panose="020B0604020202020204" pitchFamily="34" charset="0"/>
                <a:ea typeface="華康粗明體" pitchFamily="49" charset="-120"/>
              </a:defRPr>
            </a:lvl5pPr>
            <a:lvl6pPr marL="25146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6pPr>
            <a:lvl7pPr marL="29718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7pPr>
            <a:lvl8pPr marL="34290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8pPr>
            <a:lvl9pPr marL="38862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9pPr>
          </a:lstStyle>
          <a:p>
            <a:pPr algn="ctr" eaLnBrk="1" hangingPunct="1"/>
            <a:r>
              <a:rPr lang="zh-TW" altLang="en-US" sz="2800" dirty="0">
                <a:ln>
                  <a:solidFill>
                    <a:schemeClr val="tx2">
                      <a:lumMod val="20000"/>
                      <a:lumOff val="80000"/>
                    </a:schemeClr>
                  </a:solidFill>
                </a:ln>
                <a:solidFill>
                  <a:srgbClr val="002060"/>
                </a:solidFill>
                <a:latin typeface="華康正顏楷體W5" panose="03000509000000000000" pitchFamily="65" charset="-120"/>
                <a:ea typeface="華康正顏楷體W5" panose="03000509000000000000" pitchFamily="65" charset="-120"/>
              </a:rPr>
              <a:t>研發處</a:t>
            </a:r>
          </a:p>
          <a:p>
            <a:pPr algn="ctr" eaLnBrk="1" hangingPunct="1"/>
            <a:r>
              <a:rPr lang="zh-TW" altLang="en-US" sz="2800" dirty="0">
                <a:ln>
                  <a:solidFill>
                    <a:schemeClr val="tx2">
                      <a:lumMod val="20000"/>
                      <a:lumOff val="80000"/>
                    </a:schemeClr>
                  </a:solidFill>
                </a:ln>
                <a:solidFill>
                  <a:srgbClr val="002060"/>
                </a:solidFill>
                <a:latin typeface="華康正顏楷體W5" panose="03000509000000000000" pitchFamily="65" charset="-120"/>
                <a:ea typeface="華康正顏楷體W5" panose="03000509000000000000" pitchFamily="65" charset="-120"/>
              </a:rPr>
              <a:t>貴重儀器中心</a:t>
            </a:r>
          </a:p>
        </p:txBody>
      </p:sp>
      <p:sp>
        <p:nvSpPr>
          <p:cNvPr id="34" name="文字方塊 33"/>
          <p:cNvSpPr txBox="1"/>
          <p:nvPr/>
        </p:nvSpPr>
        <p:spPr>
          <a:xfrm>
            <a:off x="7174965" y="3235401"/>
            <a:ext cx="17235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kumimoji="1" sz="2400" b="1">
                <a:ln>
                  <a:solidFill>
                    <a:schemeClr val="tx2">
                      <a:lumMod val="20000"/>
                      <a:lumOff val="80000"/>
                    </a:schemeClr>
                  </a:solidFill>
                </a:ln>
                <a:solidFill>
                  <a:srgbClr val="1983B7"/>
                </a:solidFill>
                <a:effectLst>
                  <a:outerShdw blurRad="38100" dist="38100" dir="2700000" algn="tl">
                    <a:srgbClr val="000000">
                      <a:alpha val="43137"/>
                    </a:srgbClr>
                  </a:outerShdw>
                </a:effectLst>
                <a:latin typeface="王漢宗顏楷體繁" panose="02000500000000000000" pitchFamily="2" charset="-120"/>
                <a:ea typeface="王漢宗顏楷體繁" panose="02000500000000000000" pitchFamily="2" charset="-120"/>
              </a:defRPr>
            </a:lvl1pPr>
            <a:lvl2pPr marL="742950" indent="-285750" eaLnBrk="0" hangingPunct="0">
              <a:defRPr kumimoji="1" sz="3200" b="1">
                <a:solidFill>
                  <a:srgbClr val="FF0066"/>
                </a:solidFill>
                <a:latin typeface="Arial" panose="020B0604020202020204" pitchFamily="34" charset="0"/>
                <a:ea typeface="華康粗明體" pitchFamily="49" charset="-120"/>
              </a:defRPr>
            </a:lvl2pPr>
            <a:lvl3pPr marL="1143000" indent="-228600" eaLnBrk="0" hangingPunct="0">
              <a:defRPr kumimoji="1" sz="3200" b="1">
                <a:solidFill>
                  <a:srgbClr val="FF0066"/>
                </a:solidFill>
                <a:latin typeface="Arial" panose="020B0604020202020204" pitchFamily="34" charset="0"/>
                <a:ea typeface="華康粗明體" pitchFamily="49" charset="-120"/>
              </a:defRPr>
            </a:lvl3pPr>
            <a:lvl4pPr marL="1600200" indent="-228600" eaLnBrk="0" hangingPunct="0">
              <a:defRPr kumimoji="1" sz="3200" b="1">
                <a:solidFill>
                  <a:srgbClr val="FF0066"/>
                </a:solidFill>
                <a:latin typeface="Arial" panose="020B0604020202020204" pitchFamily="34" charset="0"/>
                <a:ea typeface="華康粗明體" pitchFamily="49" charset="-120"/>
              </a:defRPr>
            </a:lvl4pPr>
            <a:lvl5pPr marL="2057400" indent="-228600" eaLnBrk="0" hangingPunct="0">
              <a:defRPr kumimoji="1" sz="3200" b="1">
                <a:solidFill>
                  <a:srgbClr val="FF0066"/>
                </a:solidFill>
                <a:latin typeface="Arial" panose="020B0604020202020204" pitchFamily="34" charset="0"/>
                <a:ea typeface="華康粗明體" pitchFamily="49" charset="-120"/>
              </a:defRPr>
            </a:lvl5pPr>
            <a:lvl6pPr marL="25146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6pPr>
            <a:lvl7pPr marL="29718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7pPr>
            <a:lvl8pPr marL="34290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8pPr>
            <a:lvl9pPr marL="38862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9pPr>
          </a:lstStyle>
          <a:p>
            <a:r>
              <a:rPr lang="zh-TW" altLang="en-US" dirty="0">
                <a:solidFill>
                  <a:schemeClr val="accent5">
                    <a:lumMod val="75000"/>
                  </a:schemeClr>
                </a:solidFill>
                <a:effectLst/>
                <a:latin typeface="華康正顏楷體W5" panose="03000509000000000000" pitchFamily="65" charset="-120"/>
                <a:ea typeface="華康正顏楷體W5" panose="03000509000000000000" pitchFamily="65" charset="-120"/>
              </a:rPr>
              <a:t>科技部貴儀</a:t>
            </a:r>
          </a:p>
          <a:p>
            <a:r>
              <a:rPr lang="en-US" altLang="zh-TW">
                <a:solidFill>
                  <a:schemeClr val="accent5">
                    <a:lumMod val="75000"/>
                  </a:schemeClr>
                </a:solidFill>
                <a:effectLst/>
                <a:latin typeface="華康正顏楷體W5" panose="03000509000000000000" pitchFamily="65" charset="-120"/>
                <a:ea typeface="華康正顏楷體W5" panose="03000509000000000000" pitchFamily="65" charset="-120"/>
              </a:rPr>
              <a:t>22</a:t>
            </a:r>
            <a:r>
              <a:rPr lang="zh-TW" altLang="en-US">
                <a:solidFill>
                  <a:schemeClr val="accent5">
                    <a:lumMod val="75000"/>
                  </a:schemeClr>
                </a:solidFill>
                <a:effectLst/>
                <a:latin typeface="華康正顏楷體W5" panose="03000509000000000000" pitchFamily="65" charset="-120"/>
                <a:ea typeface="華康正顏楷體W5" panose="03000509000000000000" pitchFamily="65" charset="-120"/>
              </a:rPr>
              <a:t>部</a:t>
            </a:r>
            <a:endParaRPr lang="zh-TW" altLang="en-US" dirty="0">
              <a:solidFill>
                <a:schemeClr val="accent5">
                  <a:lumMod val="75000"/>
                </a:schemeClr>
              </a:solidFill>
              <a:effectLst/>
              <a:latin typeface="華康正顏楷體W5" panose="03000509000000000000" pitchFamily="65" charset="-120"/>
              <a:ea typeface="華康正顏楷體W5" panose="03000509000000000000" pitchFamily="65" charset="-120"/>
            </a:endParaRPr>
          </a:p>
          <a:p>
            <a:endParaRPr lang="zh-TW" altLang="en-US" dirty="0">
              <a:solidFill>
                <a:schemeClr val="accent5">
                  <a:lumMod val="75000"/>
                </a:schemeClr>
              </a:solidFill>
              <a:effectLst/>
              <a:latin typeface="華康正顏楷體W5" panose="03000509000000000000" pitchFamily="65" charset="-120"/>
              <a:ea typeface="華康正顏楷體W5" panose="03000509000000000000" pitchFamily="65" charset="-120"/>
            </a:endParaRPr>
          </a:p>
        </p:txBody>
      </p:sp>
      <p:sp>
        <p:nvSpPr>
          <p:cNvPr id="35" name="文字方塊 34"/>
          <p:cNvSpPr txBox="1"/>
          <p:nvPr/>
        </p:nvSpPr>
        <p:spPr>
          <a:xfrm>
            <a:off x="4214071" y="3271470"/>
            <a:ext cx="14157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kumimoji="1" sz="2400" b="1">
                <a:ln>
                  <a:solidFill>
                    <a:schemeClr val="tx2">
                      <a:lumMod val="20000"/>
                      <a:lumOff val="80000"/>
                    </a:schemeClr>
                  </a:solidFill>
                </a:ln>
                <a:solidFill>
                  <a:srgbClr val="1983B7"/>
                </a:solidFill>
                <a:effectLst>
                  <a:outerShdw blurRad="38100" dist="38100" dir="2700000" algn="tl">
                    <a:srgbClr val="000000">
                      <a:alpha val="43137"/>
                    </a:srgbClr>
                  </a:outerShdw>
                </a:effectLst>
                <a:latin typeface="王漢宗顏楷體繁" panose="02000500000000000000" pitchFamily="2" charset="-120"/>
                <a:ea typeface="王漢宗顏楷體繁" panose="02000500000000000000" pitchFamily="2" charset="-120"/>
              </a:defRPr>
            </a:lvl1pPr>
            <a:lvl2pPr marL="742950" indent="-285750" eaLnBrk="0" hangingPunct="0">
              <a:defRPr kumimoji="1" sz="3200" b="1">
                <a:solidFill>
                  <a:srgbClr val="FF0066"/>
                </a:solidFill>
                <a:latin typeface="Arial" panose="020B0604020202020204" pitchFamily="34" charset="0"/>
                <a:ea typeface="華康粗明體" pitchFamily="49" charset="-120"/>
              </a:defRPr>
            </a:lvl2pPr>
            <a:lvl3pPr marL="1143000" indent="-228600" eaLnBrk="0" hangingPunct="0">
              <a:defRPr kumimoji="1" sz="3200" b="1">
                <a:solidFill>
                  <a:srgbClr val="FF0066"/>
                </a:solidFill>
                <a:latin typeface="Arial" panose="020B0604020202020204" pitchFamily="34" charset="0"/>
                <a:ea typeface="華康粗明體" pitchFamily="49" charset="-120"/>
              </a:defRPr>
            </a:lvl3pPr>
            <a:lvl4pPr marL="1600200" indent="-228600" eaLnBrk="0" hangingPunct="0">
              <a:defRPr kumimoji="1" sz="3200" b="1">
                <a:solidFill>
                  <a:srgbClr val="FF0066"/>
                </a:solidFill>
                <a:latin typeface="Arial" panose="020B0604020202020204" pitchFamily="34" charset="0"/>
                <a:ea typeface="華康粗明體" pitchFamily="49" charset="-120"/>
              </a:defRPr>
            </a:lvl4pPr>
            <a:lvl5pPr marL="2057400" indent="-228600" eaLnBrk="0" hangingPunct="0">
              <a:defRPr kumimoji="1" sz="3200" b="1">
                <a:solidFill>
                  <a:srgbClr val="FF0066"/>
                </a:solidFill>
                <a:latin typeface="Arial" panose="020B0604020202020204" pitchFamily="34" charset="0"/>
                <a:ea typeface="華康粗明體" pitchFamily="49" charset="-120"/>
              </a:defRPr>
            </a:lvl5pPr>
            <a:lvl6pPr marL="25146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6pPr>
            <a:lvl7pPr marL="29718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7pPr>
            <a:lvl8pPr marL="34290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8pPr>
            <a:lvl9pPr marL="38862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9pPr>
          </a:lstStyle>
          <a:p>
            <a:r>
              <a:rPr lang="zh-TW" altLang="en-US" dirty="0">
                <a:solidFill>
                  <a:srgbClr val="FF0066"/>
                </a:solidFill>
                <a:effectLst/>
                <a:latin typeface="華康正顏楷體W5" panose="03000509000000000000" pitchFamily="65" charset="-120"/>
                <a:ea typeface="華康正顏楷體W5" panose="03000509000000000000" pitchFamily="65" charset="-120"/>
              </a:rPr>
              <a:t>校內貴儀</a:t>
            </a:r>
          </a:p>
          <a:p>
            <a:r>
              <a:rPr lang="en-US" altLang="zh-TW" dirty="0">
                <a:solidFill>
                  <a:srgbClr val="FF0066"/>
                </a:solidFill>
                <a:effectLst/>
                <a:latin typeface="華康正顏楷體W5" panose="03000509000000000000" pitchFamily="65" charset="-120"/>
                <a:ea typeface="華康正顏楷體W5" panose="03000509000000000000" pitchFamily="65" charset="-120"/>
              </a:rPr>
              <a:t>41</a:t>
            </a:r>
            <a:r>
              <a:rPr lang="zh-TW" altLang="en-US" dirty="0">
                <a:solidFill>
                  <a:srgbClr val="FF0066"/>
                </a:solidFill>
                <a:effectLst/>
                <a:latin typeface="華康正顏楷體W5" panose="03000509000000000000" pitchFamily="65" charset="-120"/>
                <a:ea typeface="華康正顏楷體W5" panose="03000509000000000000" pitchFamily="65" charset="-120"/>
              </a:rPr>
              <a:t>部</a:t>
            </a:r>
          </a:p>
          <a:p>
            <a:endParaRPr lang="zh-TW" altLang="en-US" dirty="0">
              <a:solidFill>
                <a:srgbClr val="FF0066"/>
              </a:solidFill>
              <a:effectLst/>
              <a:latin typeface="華康正顏楷體W5" panose="03000509000000000000" pitchFamily="65" charset="-120"/>
              <a:ea typeface="華康正顏楷體W5" panose="03000509000000000000" pitchFamily="65" charset="-120"/>
            </a:endParaRPr>
          </a:p>
        </p:txBody>
      </p:sp>
      <p:sp>
        <p:nvSpPr>
          <p:cNvPr id="36" name="Rectangle 15"/>
          <p:cNvSpPr>
            <a:spLocks noChangeArrowheads="1"/>
          </p:cNvSpPr>
          <p:nvPr/>
        </p:nvSpPr>
        <p:spPr bwMode="auto">
          <a:xfrm>
            <a:off x="2837476" y="5233325"/>
            <a:ext cx="21813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b="1">
                <a:solidFill>
                  <a:srgbClr val="FF0066"/>
                </a:solidFill>
                <a:latin typeface="Arial" panose="020B0604020202020204" pitchFamily="34" charset="0"/>
                <a:ea typeface="華康粗明體" pitchFamily="49" charset="-120"/>
              </a:defRPr>
            </a:lvl1pPr>
            <a:lvl2pPr marL="742950" indent="-285750" eaLnBrk="0" hangingPunct="0">
              <a:defRPr kumimoji="1" sz="3200" b="1">
                <a:solidFill>
                  <a:srgbClr val="FF0066"/>
                </a:solidFill>
                <a:latin typeface="Arial" panose="020B0604020202020204" pitchFamily="34" charset="0"/>
                <a:ea typeface="華康粗明體" pitchFamily="49" charset="-120"/>
              </a:defRPr>
            </a:lvl2pPr>
            <a:lvl3pPr marL="1143000" indent="-228600" eaLnBrk="0" hangingPunct="0">
              <a:defRPr kumimoji="1" sz="3200" b="1">
                <a:solidFill>
                  <a:srgbClr val="FF0066"/>
                </a:solidFill>
                <a:latin typeface="Arial" panose="020B0604020202020204" pitchFamily="34" charset="0"/>
                <a:ea typeface="華康粗明體" pitchFamily="49" charset="-120"/>
              </a:defRPr>
            </a:lvl3pPr>
            <a:lvl4pPr marL="1600200" indent="-228600" eaLnBrk="0" hangingPunct="0">
              <a:defRPr kumimoji="1" sz="3200" b="1">
                <a:solidFill>
                  <a:srgbClr val="FF0066"/>
                </a:solidFill>
                <a:latin typeface="Arial" panose="020B0604020202020204" pitchFamily="34" charset="0"/>
                <a:ea typeface="華康粗明體" pitchFamily="49" charset="-120"/>
              </a:defRPr>
            </a:lvl4pPr>
            <a:lvl5pPr marL="2057400" indent="-228600" eaLnBrk="0" hangingPunct="0">
              <a:defRPr kumimoji="1" sz="3200" b="1">
                <a:solidFill>
                  <a:srgbClr val="FF0066"/>
                </a:solidFill>
                <a:latin typeface="Arial" panose="020B0604020202020204" pitchFamily="34" charset="0"/>
                <a:ea typeface="華康粗明體" pitchFamily="49" charset="-120"/>
              </a:defRPr>
            </a:lvl5pPr>
            <a:lvl6pPr marL="25146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6pPr>
            <a:lvl7pPr marL="29718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7pPr>
            <a:lvl8pPr marL="34290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8pPr>
            <a:lvl9pPr marL="3886200" indent="-228600" eaLnBrk="0" fontAlgn="base" hangingPunct="0">
              <a:spcBef>
                <a:spcPct val="0"/>
              </a:spcBef>
              <a:spcAft>
                <a:spcPct val="0"/>
              </a:spcAft>
              <a:defRPr kumimoji="1" sz="3200" b="1">
                <a:solidFill>
                  <a:srgbClr val="FF0066"/>
                </a:solidFill>
                <a:latin typeface="Arial" panose="020B0604020202020204" pitchFamily="34" charset="0"/>
                <a:ea typeface="華康粗明體" pitchFamily="49" charset="-120"/>
              </a:defRPr>
            </a:lvl9pPr>
          </a:lstStyle>
          <a:p>
            <a:pPr algn="just" eaLnBrk="1" hangingPunct="1"/>
            <a:r>
              <a:rPr lang="zh-TW" altLang="en-US" sz="1800" dirty="0">
                <a:solidFill>
                  <a:schemeClr val="tx1"/>
                </a:solidFill>
                <a:latin typeface="華康正顏楷體W5" panose="03000509000000000000" pitchFamily="65" charset="-120"/>
                <a:ea typeface="華康正顏楷體W5" panose="03000509000000000000" pitchFamily="65" charset="-120"/>
              </a:rPr>
              <a:t>研究中心</a:t>
            </a:r>
            <a:endParaRPr lang="en-US" altLang="zh-TW" sz="1800" dirty="0">
              <a:solidFill>
                <a:schemeClr val="tx1"/>
              </a:solidFill>
              <a:latin typeface="華康正顏楷體W5" panose="03000509000000000000" pitchFamily="65" charset="-120"/>
              <a:ea typeface="華康正顏楷體W5" panose="03000509000000000000" pitchFamily="65" charset="-120"/>
            </a:endParaRPr>
          </a:p>
          <a:p>
            <a:pPr algn="just" eaLnBrk="1" hangingPunct="1"/>
            <a:r>
              <a:rPr lang="zh-TW" altLang="en-US" sz="1800" dirty="0">
                <a:solidFill>
                  <a:schemeClr val="tx1"/>
                </a:solidFill>
                <a:latin typeface="華康正顏楷體W5" panose="03000509000000000000" pitchFamily="65" charset="-120"/>
                <a:ea typeface="華康正顏楷體W5" panose="03000509000000000000" pitchFamily="65" charset="-120"/>
              </a:rPr>
              <a:t>（生科中心、前瞻理工科技研究中心、 精密製程中心</a:t>
            </a:r>
            <a:r>
              <a:rPr lang="en-US" altLang="zh-TW" sz="1800" dirty="0">
                <a:solidFill>
                  <a:schemeClr val="tx1"/>
                </a:solidFill>
                <a:latin typeface="華康正顏楷體W5" panose="03000509000000000000" pitchFamily="65" charset="-120"/>
                <a:ea typeface="華康正顏楷體W5" panose="03000509000000000000" pitchFamily="65" charset="-120"/>
              </a:rPr>
              <a:t>)</a:t>
            </a:r>
            <a:endParaRPr lang="zh-TW" altLang="en-US" sz="1800" dirty="0">
              <a:solidFill>
                <a:schemeClr val="tx1"/>
              </a:solidFill>
              <a:latin typeface="華康正顏楷體W5" panose="03000509000000000000" pitchFamily="65" charset="-120"/>
              <a:ea typeface="華康正顏楷體W5" panose="03000509000000000000" pitchFamily="65" charset="-120"/>
            </a:endParaRPr>
          </a:p>
        </p:txBody>
      </p:sp>
      <p:sp>
        <p:nvSpPr>
          <p:cNvPr id="37" name="Rectangle 11"/>
          <p:cNvSpPr>
            <a:spLocks noChangeArrowheads="1"/>
          </p:cNvSpPr>
          <p:nvPr/>
        </p:nvSpPr>
        <p:spPr bwMode="auto">
          <a:xfrm>
            <a:off x="6224772" y="5157767"/>
            <a:ext cx="2457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kumimoji="1" lang="zh-TW" altLang="en-US" b="1" dirty="0">
                <a:latin typeface="華康正顏楷體W5" panose="03000509000000000000" pitchFamily="65" charset="-120"/>
                <a:ea typeface="華康正顏楷體W5" panose="03000509000000000000" pitchFamily="65" charset="-120"/>
              </a:rPr>
              <a:t>認證中心</a:t>
            </a:r>
            <a:endParaRPr kumimoji="1" lang="en-US" altLang="zh-TW" b="1" dirty="0">
              <a:latin typeface="華康正顏楷體W5" panose="03000509000000000000" pitchFamily="65" charset="-120"/>
              <a:ea typeface="華康正顏楷體W5" panose="03000509000000000000" pitchFamily="65" charset="-120"/>
            </a:endParaRPr>
          </a:p>
          <a:p>
            <a:pPr algn="just"/>
            <a:r>
              <a:rPr kumimoji="1" lang="zh-TW" altLang="en-US" b="1" dirty="0">
                <a:latin typeface="華康正顏楷體W5" panose="03000509000000000000" pitchFamily="65" charset="-120"/>
                <a:ea typeface="華康正顏楷體W5" panose="03000509000000000000" pitchFamily="65" charset="-120"/>
              </a:rPr>
              <a:t> </a:t>
            </a:r>
            <a:r>
              <a:rPr kumimoji="1" lang="en-US" altLang="zh-TW" b="1" dirty="0">
                <a:latin typeface="華康正顏楷體W5" panose="03000509000000000000" pitchFamily="65" charset="-120"/>
                <a:ea typeface="華康正顏楷體W5" panose="03000509000000000000" pitchFamily="65" charset="-120"/>
              </a:rPr>
              <a:t>(</a:t>
            </a:r>
            <a:r>
              <a:rPr kumimoji="1" lang="zh-TW" altLang="en-US" b="1" dirty="0">
                <a:latin typeface="華康正顏楷體W5" panose="03000509000000000000" pitchFamily="65" charset="-120"/>
                <a:ea typeface="華康正顏楷體W5" panose="03000509000000000000" pitchFamily="65" charset="-120"/>
              </a:rPr>
              <a:t>農產品驗證中心、土壤調查中心、奈米認證中心</a:t>
            </a:r>
            <a:r>
              <a:rPr kumimoji="1" lang="en-US" altLang="zh-TW" b="1" dirty="0">
                <a:latin typeface="華康正顏楷體W5" panose="03000509000000000000" pitchFamily="65" charset="-120"/>
                <a:ea typeface="華康正顏楷體W5" panose="03000509000000000000" pitchFamily="65" charset="-120"/>
              </a:rPr>
              <a:t>)</a:t>
            </a:r>
            <a:endParaRPr kumimoji="1" lang="zh-TW" altLang="en-US" b="1" dirty="0">
              <a:latin typeface="華康正顏楷體W5" panose="03000509000000000000" pitchFamily="65" charset="-120"/>
              <a:ea typeface="華康正顏楷體W5" panose="03000509000000000000" pitchFamily="65" charset="-120"/>
            </a:endParaRPr>
          </a:p>
        </p:txBody>
      </p:sp>
      <p:sp>
        <p:nvSpPr>
          <p:cNvPr id="38" name="Rectangle 16"/>
          <p:cNvSpPr>
            <a:spLocks noChangeArrowheads="1"/>
          </p:cNvSpPr>
          <p:nvPr/>
        </p:nvSpPr>
        <p:spPr bwMode="auto">
          <a:xfrm>
            <a:off x="10309494" y="5378330"/>
            <a:ext cx="15080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zh-TW" altLang="en-US" b="1" dirty="0">
                <a:latin typeface="華康正顏楷體W5" panose="03000509000000000000" pitchFamily="65" charset="-120"/>
                <a:ea typeface="華康正顏楷體W5" panose="03000509000000000000" pitchFamily="65" charset="-120"/>
              </a:rPr>
              <a:t>校內各系所</a:t>
            </a:r>
            <a:endParaRPr kumimoji="1" lang="en-US" altLang="zh-TW" b="1" dirty="0">
              <a:latin typeface="華康正顏楷體W5" panose="03000509000000000000" pitchFamily="65" charset="-120"/>
              <a:ea typeface="華康正顏楷體W5" panose="03000509000000000000" pitchFamily="65" charset="-120"/>
            </a:endParaRPr>
          </a:p>
          <a:p>
            <a:r>
              <a:rPr kumimoji="1" lang="zh-TW" altLang="en-US" b="1" dirty="0">
                <a:latin typeface="華康正顏楷體W5" panose="03000509000000000000" pitchFamily="65" charset="-120"/>
                <a:ea typeface="華康正顏楷體W5" panose="03000509000000000000" pitchFamily="65" charset="-120"/>
              </a:rPr>
              <a:t>貴重儀器</a:t>
            </a:r>
          </a:p>
        </p:txBody>
      </p:sp>
      <p:sp>
        <p:nvSpPr>
          <p:cNvPr id="40" name="文字方塊 39"/>
          <p:cNvSpPr txBox="1"/>
          <p:nvPr/>
        </p:nvSpPr>
        <p:spPr>
          <a:xfrm>
            <a:off x="4101869" y="358831"/>
            <a:ext cx="7869743" cy="400110"/>
          </a:xfrm>
          <a:prstGeom prst="rect">
            <a:avLst/>
          </a:prstGeom>
          <a:noFill/>
        </p:spPr>
        <p:txBody>
          <a:bodyPr wrap="square" rtlCol="0">
            <a:spAutoFit/>
          </a:bodyPr>
          <a:lstStyle/>
          <a:p>
            <a:r>
              <a:rPr lang="zh-TW" altLang="en-US" sz="2000" b="1" kern="0" dirty="0">
                <a:solidFill>
                  <a:schemeClr val="bg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預約資訊：</a:t>
            </a:r>
            <a:r>
              <a:rPr lang="en-US" altLang="zh-TW" sz="2000" b="1" kern="0" dirty="0">
                <a:solidFill>
                  <a:schemeClr val="bg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http://research.nchu.edu.tw/unit-article/mid/81</a:t>
            </a:r>
            <a:endParaRPr lang="zh-TW" altLang="en-US" sz="2000" b="1" kern="0" dirty="0">
              <a:solidFill>
                <a:schemeClr val="bg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3769" y="1140031"/>
            <a:ext cx="1798862" cy="15631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284" y="3043238"/>
            <a:ext cx="1865296" cy="153731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473" y="3043238"/>
            <a:ext cx="1981826" cy="156146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6207" y="4987421"/>
            <a:ext cx="1710523" cy="16921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E:\E\公用資料\106年\名牌設計\NCHU照片\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882" y="4987421"/>
            <a:ext cx="1717042" cy="1565909"/>
          </a:xfrm>
          <a:prstGeom prst="ellipse">
            <a:avLst/>
          </a:prstGeom>
          <a:ln w="28575">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224" name="椭圆 6"/>
          <p:cNvSpPr/>
          <p:nvPr/>
        </p:nvSpPr>
        <p:spPr>
          <a:xfrm rot="7496511">
            <a:off x="116722" y="3924452"/>
            <a:ext cx="1000138" cy="968302"/>
          </a:xfrm>
          <a:prstGeom prst="ellipse">
            <a:avLst/>
          </a:prstGeom>
          <a:solidFill>
            <a:schemeClr val="accent6">
              <a:lumMod val="20000"/>
              <a:lumOff val="80000"/>
            </a:schemeClr>
          </a:solidFill>
          <a:ln w="12700" cap="flat" cmpd="sng" algn="ctr">
            <a:solidFill>
              <a:srgbClr val="F5E5E4">
                <a:lumMod val="90000"/>
              </a:srgbClr>
            </a:solidFill>
            <a:prstDash val="solid"/>
            <a:miter lim="800000"/>
          </a:ln>
          <a:effectLst/>
        </p:spPr>
      </p:sp>
      <p:sp>
        <p:nvSpPr>
          <p:cNvPr id="225" name="椭圆 8"/>
          <p:cNvSpPr/>
          <p:nvPr/>
        </p:nvSpPr>
        <p:spPr>
          <a:xfrm rot="7496511">
            <a:off x="628323" y="2751250"/>
            <a:ext cx="1000138" cy="968302"/>
          </a:xfrm>
          <a:prstGeom prst="ellipse">
            <a:avLst/>
          </a:prstGeom>
          <a:solidFill>
            <a:srgbClr val="D8EDFC"/>
          </a:solidFill>
          <a:ln w="12700" cap="flat" cmpd="sng" algn="ctr">
            <a:solidFill>
              <a:srgbClr val="AACED2">
                <a:hueOff val="0"/>
                <a:satOff val="0"/>
                <a:lumOff val="0"/>
                <a:alphaOff val="0"/>
              </a:srgbClr>
            </a:solidFill>
            <a:prstDash val="solid"/>
            <a:miter lim="800000"/>
          </a:ln>
          <a:effectLst/>
        </p:spPr>
      </p:sp>
      <p:sp>
        <p:nvSpPr>
          <p:cNvPr id="226" name="椭圆 10"/>
          <p:cNvSpPr/>
          <p:nvPr/>
        </p:nvSpPr>
        <p:spPr>
          <a:xfrm rot="7496511">
            <a:off x="1494839" y="1919164"/>
            <a:ext cx="1000138" cy="968302"/>
          </a:xfrm>
          <a:prstGeom prst="ellipse">
            <a:avLst/>
          </a:prstGeom>
          <a:solidFill>
            <a:srgbClr val="DEF8CC"/>
          </a:solidFill>
          <a:ln w="12700" cap="flat" cmpd="sng" algn="ctr">
            <a:solidFill>
              <a:srgbClr val="009FB8">
                <a:hueOff val="0"/>
                <a:satOff val="0"/>
                <a:lumOff val="0"/>
                <a:alphaOff val="0"/>
              </a:srgbClr>
            </a:solidFill>
            <a:prstDash val="solid"/>
            <a:miter lim="800000"/>
          </a:ln>
          <a:effectLst/>
        </p:spPr>
      </p:sp>
      <p:sp>
        <p:nvSpPr>
          <p:cNvPr id="227" name="椭圆 12"/>
          <p:cNvSpPr/>
          <p:nvPr/>
        </p:nvSpPr>
        <p:spPr>
          <a:xfrm rot="7496511">
            <a:off x="2646846" y="1361471"/>
            <a:ext cx="1000138" cy="968302"/>
          </a:xfrm>
          <a:prstGeom prst="ellipse">
            <a:avLst/>
          </a:prstGeom>
          <a:solidFill>
            <a:srgbClr val="EDC9D3"/>
          </a:solidFill>
          <a:ln w="12700" cap="flat" cmpd="sng" algn="ctr">
            <a:solidFill>
              <a:srgbClr val="FFBBB3">
                <a:hueOff val="0"/>
                <a:satOff val="0"/>
                <a:lumOff val="0"/>
                <a:alphaOff val="0"/>
              </a:srgbClr>
            </a:solidFill>
            <a:prstDash val="solid"/>
            <a:miter lim="800000"/>
          </a:ln>
          <a:effectLst/>
        </p:spPr>
      </p:sp>
      <p:pic>
        <p:nvPicPr>
          <p:cNvPr id="5128" name="Picture 8" descr="E:\E\公用資料\106年\名牌設計\圖庫\化學\matraz-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61082" y="2262534"/>
            <a:ext cx="626219" cy="828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E:\E\公用資料\106年\名牌設計\圖庫\化學\glass-erlenmeyer-cartoon-chemistry-flask-container-lab-laboratory-flasks_f.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5513" y1="5882" x2="45513" y2="5882"/>
                        <a14:foregroundMark x1="55449" y1="21882" x2="55449" y2="21882"/>
                        <a14:foregroundMark x1="48077" y1="36235" x2="48077" y2="36235"/>
                        <a14:foregroundMark x1="33333" y1="30353" x2="33333" y2="30353"/>
                        <a14:foregroundMark x1="25962" y1="7529" x2="32051" y2="10353"/>
                      </a14:backgroundRemoval>
                    </a14:imgEffect>
                  </a14:imgLayer>
                </a14:imgProps>
              </a:ext>
              <a:ext uri="{28A0092B-C50C-407E-A947-70E740481C1C}">
                <a14:useLocalDpi xmlns:a14="http://schemas.microsoft.com/office/drawing/2010/main" val="0"/>
              </a:ext>
            </a:extLst>
          </a:blip>
          <a:srcRect/>
          <a:stretch>
            <a:fillRect/>
          </a:stretch>
        </p:blipFill>
        <p:spPr bwMode="auto">
          <a:xfrm>
            <a:off x="7997442" y="1345658"/>
            <a:ext cx="618877" cy="843022"/>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8" descr="E:\E\公用資料\106年\名牌設計\圖庫\化學\matraz-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1798" y="1977207"/>
            <a:ext cx="626219" cy="828000"/>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10" descr="E:\E\公用資料\106年\名牌設計\圖庫\化學\glass-erlenmeyer-cartoon-chemistry-flask-container-lab-laboratory-flasks_f.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45513" y1="5882" x2="45513" y2="5882"/>
                        <a14:foregroundMark x1="55449" y1="21882" x2="55449" y2="21882"/>
                        <a14:foregroundMark x1="48077" y1="36235" x2="48077" y2="36235"/>
                        <a14:foregroundMark x1="33333" y1="30353" x2="33333" y2="30353"/>
                        <a14:foregroundMark x1="25962" y1="7529" x2="32051" y2="10353"/>
                      </a14:backgroundRemoval>
                    </a14:imgEffect>
                  </a14:imgLayer>
                </a14:imgProps>
              </a:ext>
              <a:ext uri="{28A0092B-C50C-407E-A947-70E740481C1C}">
                <a14:useLocalDpi xmlns:a14="http://schemas.microsoft.com/office/drawing/2010/main" val="0"/>
              </a:ext>
            </a:extLst>
          </a:blip>
          <a:srcRect/>
          <a:stretch>
            <a:fillRect/>
          </a:stretch>
        </p:blipFill>
        <p:spPr bwMode="auto">
          <a:xfrm>
            <a:off x="2837476" y="1395769"/>
            <a:ext cx="618877" cy="843022"/>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273" b="97727" l="10000" r="90000">
                        <a14:foregroundMark x1="45455" y1="11364" x2="45455" y2="11364"/>
                        <a14:foregroundMark x1="57727" y1="5000" x2="57727" y2="5000"/>
                        <a14:foregroundMark x1="58636" y1="15455" x2="58636" y2="15455"/>
                        <a14:foregroundMark x1="54091" y1="75909" x2="54091" y2="75909"/>
                        <a14:foregroundMark x1="45000" y1="84091" x2="45000" y2="84091"/>
                        <a14:foregroundMark x1="44545" y1="74091" x2="44545" y2="74091"/>
                        <a14:foregroundMark x1="63182" y1="83636" x2="63182" y2="83636"/>
                      </a14:backgroundRemoval>
                    </a14:imgEffect>
                  </a14:imgLayer>
                </a14:imgProps>
              </a:ext>
              <a:ext uri="{28A0092B-C50C-407E-A947-70E740481C1C}">
                <a14:useLocalDpi xmlns:a14="http://schemas.microsoft.com/office/drawing/2010/main" val="0"/>
              </a:ext>
            </a:extLst>
          </a:blip>
          <a:srcRect/>
          <a:stretch>
            <a:fillRect/>
          </a:stretch>
        </p:blipFill>
        <p:spPr bwMode="auto">
          <a:xfrm>
            <a:off x="616791" y="2645280"/>
            <a:ext cx="990348" cy="99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9" name="Picture 11"/>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273" b="97727" l="10000" r="90000">
                        <a14:foregroundMark x1="45455" y1="11364" x2="45455" y2="11364"/>
                        <a14:foregroundMark x1="57727" y1="5000" x2="57727" y2="5000"/>
                        <a14:foregroundMark x1="58636" y1="15455" x2="58636" y2="15455"/>
                        <a14:foregroundMark x1="54091" y1="75909" x2="54091" y2="75909"/>
                        <a14:foregroundMark x1="45000" y1="84091" x2="45000" y2="84091"/>
                        <a14:foregroundMark x1="44545" y1="74091" x2="44545" y2="74091"/>
                        <a14:foregroundMark x1="63182" y1="83636" x2="63182" y2="83636"/>
                      </a14:backgroundRemoval>
                    </a14:imgEffect>
                  </a14:imgLayer>
                </a14:imgProps>
              </a:ext>
              <a:ext uri="{28A0092B-C50C-407E-A947-70E740481C1C}">
                <a14:useLocalDpi xmlns:a14="http://schemas.microsoft.com/office/drawing/2010/main" val="0"/>
              </a:ext>
            </a:extLst>
          </a:blip>
          <a:srcRect/>
          <a:stretch>
            <a:fillRect/>
          </a:stretch>
        </p:blipFill>
        <p:spPr bwMode="auto">
          <a:xfrm>
            <a:off x="9024456" y="1448407"/>
            <a:ext cx="990348" cy="99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3788" b="99621" l="9948" r="89529">
                        <a14:foregroundMark x1="65445" y1="14773" x2="65445" y2="14773"/>
                        <a14:foregroundMark x1="58115" y1="55682" x2="58115" y2="55682"/>
                        <a14:foregroundMark x1="61257" y1="42045" x2="61257" y2="42045"/>
                      </a14:backgroundRemoval>
                    </a14:imgEffect>
                  </a14:imgLayer>
                </a14:imgProps>
              </a:ext>
              <a:ext uri="{28A0092B-C50C-407E-A947-70E740481C1C}">
                <a14:useLocalDpi xmlns:a14="http://schemas.microsoft.com/office/drawing/2010/main" val="0"/>
              </a:ext>
            </a:extLst>
          </a:blip>
          <a:srcRect/>
          <a:stretch>
            <a:fillRect/>
          </a:stretch>
        </p:blipFill>
        <p:spPr bwMode="auto">
          <a:xfrm rot="20085020">
            <a:off x="184553" y="3899684"/>
            <a:ext cx="703229"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1" name="Picture 12"/>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3788" b="99621" l="9948" r="89529">
                        <a14:foregroundMark x1="65445" y1="14773" x2="65445" y2="14773"/>
                        <a14:foregroundMark x1="58115" y1="55682" x2="58115" y2="55682"/>
                        <a14:foregroundMark x1="61257" y1="42045" x2="61257" y2="42045"/>
                      </a14:backgroundRemoval>
                    </a14:imgEffect>
                  </a14:imgLayer>
                </a14:imgProps>
              </a:ext>
              <a:ext uri="{28A0092B-C50C-407E-A947-70E740481C1C}">
                <a14:useLocalDpi xmlns:a14="http://schemas.microsoft.com/office/drawing/2010/main" val="0"/>
              </a:ext>
            </a:extLst>
          </a:blip>
          <a:srcRect/>
          <a:stretch>
            <a:fillRect/>
          </a:stretch>
        </p:blipFill>
        <p:spPr bwMode="auto">
          <a:xfrm rot="20085020">
            <a:off x="10934416" y="3135844"/>
            <a:ext cx="703229"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2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23747" y="206086"/>
            <a:ext cx="10474036" cy="705034"/>
            <a:chOff x="2320698" y="614306"/>
            <a:chExt cx="7519988" cy="705034"/>
          </a:xfrm>
        </p:grpSpPr>
        <p:sp>
          <p:nvSpPr>
            <p:cNvPr id="3" name="矩形 2"/>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6"/>
            <p:cNvGrpSpPr/>
            <p:nvPr/>
          </p:nvGrpSpPr>
          <p:grpSpPr>
            <a:xfrm>
              <a:off x="2620045" y="614306"/>
              <a:ext cx="263527" cy="395289"/>
              <a:chOff x="-1272515" y="0"/>
              <a:chExt cx="213758" cy="427514"/>
            </a:xfrm>
          </p:grpSpPr>
          <p:sp>
            <p:nvSpPr>
              <p:cNvPr id="5" name="直接连接符 27"/>
              <p:cNvSpPr/>
              <p:nvPr/>
            </p:nvSpPr>
            <p:spPr>
              <a:xfrm>
                <a:off x="-1272515"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直接连接符 28"/>
              <p:cNvSpPr/>
              <p:nvPr/>
            </p:nvSpPr>
            <p:spPr>
              <a:xfrm flipH="1">
                <a:off x="-1272513" y="213757"/>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7" name="文字方塊 6"/>
          <p:cNvSpPr txBox="1"/>
          <p:nvPr/>
        </p:nvSpPr>
        <p:spPr>
          <a:xfrm>
            <a:off x="905395" y="49787"/>
            <a:ext cx="4801314" cy="707886"/>
          </a:xfrm>
          <a:prstGeom prst="rect">
            <a:avLst/>
          </a:prstGeom>
          <a:noFill/>
        </p:spPr>
        <p:txBody>
          <a:bodyPr wrap="none" rtlCol="0">
            <a:spAutoFit/>
          </a:bodyPr>
          <a:lstStyle/>
          <a:p>
            <a:pPr algn="just"/>
            <a:r>
              <a:rPr lang="zh-TW" altLang="en-US" sz="4000" b="1" dirty="0">
                <a:solidFill>
                  <a:srgbClr val="FF9900"/>
                </a:solidFill>
                <a:latin typeface="FangSong" panose="02010609060101010101" pitchFamily="49" charset="-122"/>
                <a:ea typeface="FangSong" panose="02010609060101010101" pitchFamily="49" charset="-122"/>
              </a:rPr>
              <a:t>高教深耕計畫辦公室</a:t>
            </a:r>
          </a:p>
        </p:txBody>
      </p:sp>
      <p:grpSp>
        <p:nvGrpSpPr>
          <p:cNvPr id="107" name="群組 106"/>
          <p:cNvGrpSpPr/>
          <p:nvPr/>
        </p:nvGrpSpPr>
        <p:grpSpPr>
          <a:xfrm>
            <a:off x="113934" y="948661"/>
            <a:ext cx="11620232" cy="5814562"/>
            <a:chOff x="147524" y="930225"/>
            <a:chExt cx="10882343" cy="6446042"/>
          </a:xfrm>
        </p:grpSpPr>
        <p:grpSp>
          <p:nvGrpSpPr>
            <p:cNvPr id="83" name="组合 14">
              <a:extLst>
                <a:ext uri="{FF2B5EF4-FFF2-40B4-BE49-F238E27FC236}">
                  <a16:creationId xmlns:a16="http://schemas.microsoft.com/office/drawing/2014/main" id="{B021B0A6-DA6E-469C-8001-4FB13A5D33F6}"/>
                </a:ext>
              </a:extLst>
            </p:cNvPr>
            <p:cNvGrpSpPr/>
            <p:nvPr/>
          </p:nvGrpSpPr>
          <p:grpSpPr>
            <a:xfrm>
              <a:off x="147524" y="930225"/>
              <a:ext cx="1521245" cy="6446042"/>
              <a:chOff x="1193800" y="778193"/>
              <a:chExt cx="1680023" cy="7118834"/>
            </a:xfrm>
          </p:grpSpPr>
          <p:sp>
            <p:nvSpPr>
              <p:cNvPr id="84" name="任意多边形: 形状 36">
                <a:extLst>
                  <a:ext uri="{FF2B5EF4-FFF2-40B4-BE49-F238E27FC236}">
                    <a16:creationId xmlns:a16="http://schemas.microsoft.com/office/drawing/2014/main" id="{EC9C4104-9DA7-4D0A-9AB2-50975A9D746E}"/>
                  </a:ext>
                </a:extLst>
              </p:cNvPr>
              <p:cNvSpPr>
                <a:spLocks noChangeAspect="1"/>
              </p:cNvSpPr>
              <p:nvPr/>
            </p:nvSpPr>
            <p:spPr bwMode="auto">
              <a:xfrm flipH="1">
                <a:off x="1193800" y="778193"/>
                <a:ext cx="1228683" cy="1132568"/>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85" name="任意多边形: 形状 37">
                <a:extLst>
                  <a:ext uri="{FF2B5EF4-FFF2-40B4-BE49-F238E27FC236}">
                    <a16:creationId xmlns:a16="http://schemas.microsoft.com/office/drawing/2014/main" id="{B300C2CC-C3AE-45A7-B92C-8AC3196C4731}"/>
                  </a:ext>
                </a:extLst>
              </p:cNvPr>
              <p:cNvSpPr>
                <a:spLocks noChangeAspect="1"/>
              </p:cNvSpPr>
              <p:nvPr/>
            </p:nvSpPr>
            <p:spPr bwMode="auto">
              <a:xfrm flipH="1">
                <a:off x="1849053" y="1357792"/>
                <a:ext cx="968054" cy="924484"/>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accent1">
                  <a:lumMod val="60000"/>
                  <a:lumOff val="4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28" name="任意多边形: 形状 37">
                <a:extLst>
                  <a:ext uri="{FF2B5EF4-FFF2-40B4-BE49-F238E27FC236}">
                    <a16:creationId xmlns:a16="http://schemas.microsoft.com/office/drawing/2014/main" id="{B300C2CC-C3AE-45A7-B92C-8AC3196C4731}"/>
                  </a:ext>
                </a:extLst>
              </p:cNvPr>
              <p:cNvSpPr>
                <a:spLocks noChangeAspect="1"/>
              </p:cNvSpPr>
              <p:nvPr/>
            </p:nvSpPr>
            <p:spPr bwMode="auto">
              <a:xfrm flipH="1">
                <a:off x="1905769" y="6972543"/>
                <a:ext cx="968054" cy="924484"/>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bg2">
                  <a:lumMod val="9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grpSp>
        <p:grpSp>
          <p:nvGrpSpPr>
            <p:cNvPr id="86" name="组合 15">
              <a:extLst>
                <a:ext uri="{FF2B5EF4-FFF2-40B4-BE49-F238E27FC236}">
                  <a16:creationId xmlns:a16="http://schemas.microsoft.com/office/drawing/2014/main" id="{709108AA-5DB0-44E2-A58A-81B314C5B202}"/>
                </a:ext>
              </a:extLst>
            </p:cNvPr>
            <p:cNvGrpSpPr/>
            <p:nvPr/>
          </p:nvGrpSpPr>
          <p:grpSpPr>
            <a:xfrm>
              <a:off x="147524" y="2229846"/>
              <a:ext cx="1469889" cy="1361931"/>
              <a:chOff x="1193800" y="2213454"/>
              <a:chExt cx="1623306" cy="1504080"/>
            </a:xfrm>
          </p:grpSpPr>
          <p:sp>
            <p:nvSpPr>
              <p:cNvPr id="87" name="任意多边形: 形状 34">
                <a:extLst>
                  <a:ext uri="{FF2B5EF4-FFF2-40B4-BE49-F238E27FC236}">
                    <a16:creationId xmlns:a16="http://schemas.microsoft.com/office/drawing/2014/main" id="{B2362E57-E457-454E-B5CC-910C52E1EDBA}"/>
                  </a:ext>
                </a:extLst>
              </p:cNvPr>
              <p:cNvSpPr>
                <a:spLocks noChangeAspect="1"/>
              </p:cNvSpPr>
              <p:nvPr/>
            </p:nvSpPr>
            <p:spPr bwMode="auto">
              <a:xfrm flipH="1">
                <a:off x="1193800" y="2213454"/>
                <a:ext cx="1228683" cy="1132568"/>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88" name="任意多边形: 形状 35">
                <a:extLst>
                  <a:ext uri="{FF2B5EF4-FFF2-40B4-BE49-F238E27FC236}">
                    <a16:creationId xmlns:a16="http://schemas.microsoft.com/office/drawing/2014/main" id="{536138BB-93B0-468F-BB81-20832355A698}"/>
                  </a:ext>
                </a:extLst>
              </p:cNvPr>
              <p:cNvSpPr>
                <a:spLocks noChangeAspect="1"/>
              </p:cNvSpPr>
              <p:nvPr/>
            </p:nvSpPr>
            <p:spPr bwMode="auto">
              <a:xfrm flipH="1">
                <a:off x="1849053" y="2793052"/>
                <a:ext cx="968053" cy="924482"/>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accent2">
                  <a:lumMod val="60000"/>
                  <a:lumOff val="4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grpSp>
        <p:grpSp>
          <p:nvGrpSpPr>
            <p:cNvPr id="89" name="组合 16">
              <a:extLst>
                <a:ext uri="{FF2B5EF4-FFF2-40B4-BE49-F238E27FC236}">
                  <a16:creationId xmlns:a16="http://schemas.microsoft.com/office/drawing/2014/main" id="{E9071B0D-C731-4A2D-B4BA-1A040E6AA03E}"/>
                </a:ext>
              </a:extLst>
            </p:cNvPr>
            <p:cNvGrpSpPr/>
            <p:nvPr/>
          </p:nvGrpSpPr>
          <p:grpSpPr>
            <a:xfrm>
              <a:off x="147524" y="3630832"/>
              <a:ext cx="1469889" cy="1361931"/>
              <a:chOff x="1193800" y="3760666"/>
              <a:chExt cx="1623306" cy="1504080"/>
            </a:xfrm>
          </p:grpSpPr>
          <p:sp>
            <p:nvSpPr>
              <p:cNvPr id="90" name="任意多边形: 形状 32">
                <a:extLst>
                  <a:ext uri="{FF2B5EF4-FFF2-40B4-BE49-F238E27FC236}">
                    <a16:creationId xmlns:a16="http://schemas.microsoft.com/office/drawing/2014/main" id="{DA5897D5-314B-4F1A-9EE0-BB137F9936D7}"/>
                  </a:ext>
                </a:extLst>
              </p:cNvPr>
              <p:cNvSpPr>
                <a:spLocks noChangeAspect="1"/>
              </p:cNvSpPr>
              <p:nvPr/>
            </p:nvSpPr>
            <p:spPr bwMode="auto">
              <a:xfrm flipH="1">
                <a:off x="1193800" y="3760666"/>
                <a:ext cx="1228683" cy="1132568"/>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91" name="任意多边形: 形状 33">
                <a:extLst>
                  <a:ext uri="{FF2B5EF4-FFF2-40B4-BE49-F238E27FC236}">
                    <a16:creationId xmlns:a16="http://schemas.microsoft.com/office/drawing/2014/main" id="{1CF2E9C1-3E6E-4F46-8DB3-D6B1E5C41A2C}"/>
                  </a:ext>
                </a:extLst>
              </p:cNvPr>
              <p:cNvSpPr>
                <a:spLocks noChangeAspect="1"/>
              </p:cNvSpPr>
              <p:nvPr/>
            </p:nvSpPr>
            <p:spPr bwMode="auto">
              <a:xfrm flipH="1">
                <a:off x="1849053" y="4340264"/>
                <a:ext cx="968053" cy="924482"/>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accent4">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grpSp>
        <p:sp>
          <p:nvSpPr>
            <p:cNvPr id="101" name="矩形 100">
              <a:extLst>
                <a:ext uri="{FF2B5EF4-FFF2-40B4-BE49-F238E27FC236}">
                  <a16:creationId xmlns:a16="http://schemas.microsoft.com/office/drawing/2014/main" id="{E920B89B-B00D-4CBE-B620-C3EFA6126DF0}"/>
                </a:ext>
              </a:extLst>
            </p:cNvPr>
            <p:cNvSpPr/>
            <p:nvPr/>
          </p:nvSpPr>
          <p:spPr>
            <a:xfrm>
              <a:off x="1702024" y="1153267"/>
              <a:ext cx="9320327" cy="1100649"/>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dirty="0">
                <a:solidFill>
                  <a:schemeClr val="bg1"/>
                </a:solidFill>
                <a:latin typeface="華康正顏楷體W5" panose="03000509000000000000" pitchFamily="65" charset="-120"/>
                <a:ea typeface="華康正顏楷體W5" panose="03000509000000000000" pitchFamily="65" charset="-120"/>
                <a:cs typeface="+mn-ea"/>
                <a:sym typeface="+mn-lt"/>
              </a:endParaRPr>
            </a:p>
          </p:txBody>
        </p:sp>
        <p:sp>
          <p:nvSpPr>
            <p:cNvPr id="102" name="矩形 101">
              <a:extLst>
                <a:ext uri="{FF2B5EF4-FFF2-40B4-BE49-F238E27FC236}">
                  <a16:creationId xmlns:a16="http://schemas.microsoft.com/office/drawing/2014/main" id="{2FFCF267-0ABB-4DDC-8416-9233C4EC2C3C}"/>
                </a:ext>
              </a:extLst>
            </p:cNvPr>
            <p:cNvSpPr/>
            <p:nvPr/>
          </p:nvSpPr>
          <p:spPr>
            <a:xfrm>
              <a:off x="1709539" y="2521392"/>
              <a:ext cx="9301379" cy="1109440"/>
            </a:xfrm>
            <a:prstGeom prst="rect">
              <a:avLst/>
            </a:prstGeom>
            <a:solidFill>
              <a:schemeClr val="accent2">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本校為農業發展之重要搖籃，透過教育部第一、二期邁向頂尖大學計畫挹注，在學術表現上貢獻重要研發成果，已躍居國際領導地位。</a:t>
              </a:r>
            </a:p>
          </p:txBody>
        </p:sp>
        <p:sp>
          <p:nvSpPr>
            <p:cNvPr id="103" name="矩形 102">
              <a:extLst>
                <a:ext uri="{FF2B5EF4-FFF2-40B4-BE49-F238E27FC236}">
                  <a16:creationId xmlns:a16="http://schemas.microsoft.com/office/drawing/2014/main" id="{215CDB23-4A82-45BF-AD33-265384AD7894}"/>
                </a:ext>
              </a:extLst>
            </p:cNvPr>
            <p:cNvSpPr/>
            <p:nvPr/>
          </p:nvSpPr>
          <p:spPr>
            <a:xfrm>
              <a:off x="1709539" y="3895909"/>
              <a:ext cx="9320328" cy="1084905"/>
            </a:xfrm>
            <a:prstGeom prst="rect">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本校</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107</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年度獲教育部核定補助經費總計約新台幣</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3.52</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億元，</a:t>
              </a:r>
              <a:endPar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endParaRPr>
            </a:p>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排名全國第六。</a:t>
              </a:r>
              <a:endParaRPr lang="en-US" sz="2600" dirty="0">
                <a:solidFill>
                  <a:schemeClr val="tx1"/>
                </a:solidFill>
                <a:latin typeface="華康正顏楷體W5" panose="03000509000000000000" pitchFamily="65" charset="-120"/>
                <a:ea typeface="華康正顏楷體W5" panose="03000509000000000000" pitchFamily="65" charset="-120"/>
                <a:cs typeface="+mn-ea"/>
                <a:sym typeface="+mn-lt"/>
              </a:endParaRPr>
            </a:p>
          </p:txBody>
        </p:sp>
        <p:sp>
          <p:nvSpPr>
            <p:cNvPr id="63" name="矩形 62"/>
            <p:cNvSpPr/>
            <p:nvPr/>
          </p:nvSpPr>
          <p:spPr>
            <a:xfrm>
              <a:off x="1703497" y="1152654"/>
              <a:ext cx="9320326" cy="989486"/>
            </a:xfrm>
            <a:prstGeom prst="rect">
              <a:avLst/>
            </a:prstGeom>
          </p:spPr>
          <p:txBody>
            <a:bodyPr wrap="square">
              <a:spAutoFit/>
            </a:bodyPr>
            <a:lstStyle/>
            <a:p>
              <a:pPr lvl="0" algn="ctr">
                <a:buClr>
                  <a:srgbClr val="D60093"/>
                </a:buClr>
                <a:buSzPct val="85000"/>
                <a:defRPr/>
              </a:pPr>
              <a:r>
                <a:rPr lang="zh-TW" altLang="en-US" sz="2600" dirty="0">
                  <a:latin typeface="華康正顏楷體W5" panose="03000509000000000000" pitchFamily="65" charset="-120"/>
                  <a:ea typeface="華康正顏楷體W5" panose="03000509000000000000" pitchFamily="65" charset="-120"/>
                </a:rPr>
                <a:t>主要任務為執行、推動教育部「高等教育深耕計畫」，</a:t>
              </a:r>
              <a:endParaRPr lang="en-US" altLang="zh-TW" sz="2600" dirty="0">
                <a:latin typeface="華康正顏楷體W5" panose="03000509000000000000" pitchFamily="65" charset="-120"/>
                <a:ea typeface="華康正顏楷體W5" panose="03000509000000000000" pitchFamily="65" charset="-120"/>
              </a:endParaRPr>
            </a:p>
            <a:p>
              <a:pPr lvl="0" algn="ctr">
                <a:buClr>
                  <a:srgbClr val="D60093"/>
                </a:buClr>
                <a:buSzPct val="85000"/>
                <a:defRPr/>
              </a:pPr>
              <a:r>
                <a:rPr lang="zh-TW" altLang="en-US" sz="2600" dirty="0">
                  <a:latin typeface="華康正顏楷體W5" panose="03000509000000000000" pitchFamily="65" charset="-120"/>
                  <a:ea typeface="華康正顏楷體W5" panose="03000509000000000000" pitchFamily="65" charset="-120"/>
                </a:rPr>
                <a:t>發展大學多元特色，培育新世代優質人才。</a:t>
              </a:r>
              <a:endParaRPr lang="en-US" altLang="zh-TW" sz="2600" dirty="0">
                <a:latin typeface="華康正顏楷體W5" panose="03000509000000000000" pitchFamily="65" charset="-120"/>
                <a:ea typeface="華康正顏楷體W5" panose="03000509000000000000" pitchFamily="65" charset="-120"/>
              </a:endParaRPr>
            </a:p>
          </p:txBody>
        </p:sp>
        <p:grpSp>
          <p:nvGrpSpPr>
            <p:cNvPr id="108" name="组合 14">
              <a:extLst>
                <a:ext uri="{FF2B5EF4-FFF2-40B4-BE49-F238E27FC236}">
                  <a16:creationId xmlns:a16="http://schemas.microsoft.com/office/drawing/2014/main" id="{B021B0A6-DA6E-469C-8001-4FB13A5D33F6}"/>
                </a:ext>
              </a:extLst>
            </p:cNvPr>
            <p:cNvGrpSpPr/>
            <p:nvPr/>
          </p:nvGrpSpPr>
          <p:grpSpPr>
            <a:xfrm>
              <a:off x="147524" y="4875890"/>
              <a:ext cx="1488560" cy="2150933"/>
              <a:chOff x="1193800" y="666242"/>
              <a:chExt cx="1643926" cy="2375430"/>
            </a:xfrm>
          </p:grpSpPr>
          <p:sp>
            <p:nvSpPr>
              <p:cNvPr id="109" name="任意多边形: 形状 36">
                <a:extLst>
                  <a:ext uri="{FF2B5EF4-FFF2-40B4-BE49-F238E27FC236}">
                    <a16:creationId xmlns:a16="http://schemas.microsoft.com/office/drawing/2014/main" id="{EC9C4104-9DA7-4D0A-9AB2-50975A9D746E}"/>
                  </a:ext>
                </a:extLst>
              </p:cNvPr>
              <p:cNvSpPr>
                <a:spLocks noChangeAspect="1"/>
              </p:cNvSpPr>
              <p:nvPr/>
            </p:nvSpPr>
            <p:spPr bwMode="auto">
              <a:xfrm flipH="1">
                <a:off x="1193800" y="666242"/>
                <a:ext cx="1228683" cy="1132568"/>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110" name="任意多边形: 形状 37">
                <a:extLst>
                  <a:ext uri="{FF2B5EF4-FFF2-40B4-BE49-F238E27FC236}">
                    <a16:creationId xmlns:a16="http://schemas.microsoft.com/office/drawing/2014/main" id="{B300C2CC-C3AE-45A7-B92C-8AC3196C4731}"/>
                  </a:ext>
                </a:extLst>
              </p:cNvPr>
              <p:cNvSpPr>
                <a:spLocks noChangeAspect="1"/>
              </p:cNvSpPr>
              <p:nvPr/>
            </p:nvSpPr>
            <p:spPr bwMode="auto">
              <a:xfrm flipH="1">
                <a:off x="1869673" y="1248606"/>
                <a:ext cx="968053" cy="924482"/>
              </a:xfrm>
              <a:custGeom>
                <a:avLst/>
                <a:gdLst>
                  <a:gd name="T0" fmla="*/ 650 w 1691"/>
                  <a:gd name="T1" fmla="*/ 0 h 1617"/>
                  <a:gd name="T2" fmla="*/ 0 w 1691"/>
                  <a:gd name="T3" fmla="*/ 579 h 1617"/>
                  <a:gd name="T4" fmla="*/ 47 w 1691"/>
                  <a:gd name="T5" fmla="*/ 658 h 1617"/>
                  <a:gd name="T6" fmla="*/ 377 w 1691"/>
                  <a:gd name="T7" fmla="*/ 390 h 1617"/>
                  <a:gd name="T8" fmla="*/ 92 w 1691"/>
                  <a:gd name="T9" fmla="*/ 680 h 1617"/>
                  <a:gd name="T10" fmla="*/ 144 w 1691"/>
                  <a:gd name="T11" fmla="*/ 739 h 1617"/>
                  <a:gd name="T12" fmla="*/ 542 w 1691"/>
                  <a:gd name="T13" fmla="*/ 316 h 1617"/>
                  <a:gd name="T14" fmla="*/ 159 w 1691"/>
                  <a:gd name="T15" fmla="*/ 762 h 1617"/>
                  <a:gd name="T16" fmla="*/ 459 w 1691"/>
                  <a:gd name="T17" fmla="*/ 554 h 1617"/>
                  <a:gd name="T18" fmla="*/ 212 w 1691"/>
                  <a:gd name="T19" fmla="*/ 792 h 1617"/>
                  <a:gd name="T20" fmla="*/ 249 w 1691"/>
                  <a:gd name="T21" fmla="*/ 829 h 1617"/>
                  <a:gd name="T22" fmla="*/ 392 w 1691"/>
                  <a:gd name="T23" fmla="*/ 710 h 1617"/>
                  <a:gd name="T24" fmla="*/ 287 w 1691"/>
                  <a:gd name="T25" fmla="*/ 866 h 1617"/>
                  <a:gd name="T26" fmla="*/ 324 w 1691"/>
                  <a:gd name="T27" fmla="*/ 910 h 1617"/>
                  <a:gd name="T28" fmla="*/ 699 w 1691"/>
                  <a:gd name="T29" fmla="*/ 412 h 1617"/>
                  <a:gd name="T30" fmla="*/ 354 w 1691"/>
                  <a:gd name="T31" fmla="*/ 940 h 1617"/>
                  <a:gd name="T32" fmla="*/ 384 w 1691"/>
                  <a:gd name="T33" fmla="*/ 985 h 1617"/>
                  <a:gd name="T34" fmla="*/ 609 w 1691"/>
                  <a:gd name="T35" fmla="*/ 739 h 1617"/>
                  <a:gd name="T36" fmla="*/ 422 w 1691"/>
                  <a:gd name="T37" fmla="*/ 1007 h 1617"/>
                  <a:gd name="T38" fmla="*/ 759 w 1691"/>
                  <a:gd name="T39" fmla="*/ 635 h 1617"/>
                  <a:gd name="T40" fmla="*/ 459 w 1691"/>
                  <a:gd name="T41" fmla="*/ 1044 h 1617"/>
                  <a:gd name="T42" fmla="*/ 489 w 1691"/>
                  <a:gd name="T43" fmla="*/ 1067 h 1617"/>
                  <a:gd name="T44" fmla="*/ 752 w 1691"/>
                  <a:gd name="T45" fmla="*/ 754 h 1617"/>
                  <a:gd name="T46" fmla="*/ 534 w 1691"/>
                  <a:gd name="T47" fmla="*/ 1096 h 1617"/>
                  <a:gd name="T48" fmla="*/ 556 w 1691"/>
                  <a:gd name="T49" fmla="*/ 1128 h 1617"/>
                  <a:gd name="T50" fmla="*/ 992 w 1691"/>
                  <a:gd name="T51" fmla="*/ 635 h 1617"/>
                  <a:gd name="T52" fmla="*/ 587 w 1691"/>
                  <a:gd name="T53" fmla="*/ 1156 h 1617"/>
                  <a:gd name="T54" fmla="*/ 624 w 1691"/>
                  <a:gd name="T55" fmla="*/ 1193 h 1617"/>
                  <a:gd name="T56" fmla="*/ 744 w 1691"/>
                  <a:gd name="T57" fmla="*/ 1059 h 1617"/>
                  <a:gd name="T58" fmla="*/ 662 w 1691"/>
                  <a:gd name="T59" fmla="*/ 1238 h 1617"/>
                  <a:gd name="T60" fmla="*/ 939 w 1691"/>
                  <a:gd name="T61" fmla="*/ 925 h 1617"/>
                  <a:gd name="T62" fmla="*/ 699 w 1691"/>
                  <a:gd name="T63" fmla="*/ 1260 h 1617"/>
                  <a:gd name="T64" fmla="*/ 729 w 1691"/>
                  <a:gd name="T65" fmla="*/ 1304 h 1617"/>
                  <a:gd name="T66" fmla="*/ 1007 w 1691"/>
                  <a:gd name="T67" fmla="*/ 1059 h 1617"/>
                  <a:gd name="T68" fmla="*/ 767 w 1691"/>
                  <a:gd name="T69" fmla="*/ 1334 h 1617"/>
                  <a:gd name="T70" fmla="*/ 789 w 1691"/>
                  <a:gd name="T71" fmla="*/ 1371 h 1617"/>
                  <a:gd name="T72" fmla="*/ 1292 w 1691"/>
                  <a:gd name="T73" fmla="*/ 933 h 1617"/>
                  <a:gd name="T74" fmla="*/ 819 w 1691"/>
                  <a:gd name="T75" fmla="*/ 1416 h 1617"/>
                  <a:gd name="T76" fmla="*/ 864 w 1691"/>
                  <a:gd name="T77" fmla="*/ 1461 h 1617"/>
                  <a:gd name="T78" fmla="*/ 1247 w 1691"/>
                  <a:gd name="T79" fmla="*/ 1119 h 1617"/>
                  <a:gd name="T80" fmla="*/ 917 w 1691"/>
                  <a:gd name="T81" fmla="*/ 1498 h 1617"/>
                  <a:gd name="T82" fmla="*/ 954 w 1691"/>
                  <a:gd name="T83" fmla="*/ 1527 h 1617"/>
                  <a:gd name="T84" fmla="*/ 1419 w 1691"/>
                  <a:gd name="T85" fmla="*/ 1037 h 1617"/>
                  <a:gd name="T86" fmla="*/ 999 w 1691"/>
                  <a:gd name="T87" fmla="*/ 1565 h 1617"/>
                  <a:gd name="T88" fmla="*/ 1037 w 1691"/>
                  <a:gd name="T89" fmla="*/ 1617 h 1617"/>
                  <a:gd name="T90" fmla="*/ 1691 w 1691"/>
                  <a:gd name="T91" fmla="*/ 988 h 1617"/>
                  <a:gd name="T92" fmla="*/ 650 w 1691"/>
                  <a:gd name="T93"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1" h="1617">
                    <a:moveTo>
                      <a:pt x="650" y="0"/>
                    </a:moveTo>
                    <a:cubicBezTo>
                      <a:pt x="0" y="579"/>
                      <a:pt x="0" y="579"/>
                      <a:pt x="0" y="579"/>
                    </a:cubicBezTo>
                    <a:cubicBezTo>
                      <a:pt x="47" y="658"/>
                      <a:pt x="47" y="658"/>
                      <a:pt x="47" y="658"/>
                    </a:cubicBezTo>
                    <a:cubicBezTo>
                      <a:pt x="377" y="390"/>
                      <a:pt x="377" y="390"/>
                      <a:pt x="377" y="390"/>
                    </a:cubicBezTo>
                    <a:cubicBezTo>
                      <a:pt x="92" y="680"/>
                      <a:pt x="92" y="680"/>
                      <a:pt x="92" y="680"/>
                    </a:cubicBezTo>
                    <a:cubicBezTo>
                      <a:pt x="144" y="739"/>
                      <a:pt x="144" y="739"/>
                      <a:pt x="144" y="739"/>
                    </a:cubicBezTo>
                    <a:cubicBezTo>
                      <a:pt x="542" y="316"/>
                      <a:pt x="542" y="316"/>
                      <a:pt x="542" y="316"/>
                    </a:cubicBezTo>
                    <a:cubicBezTo>
                      <a:pt x="159" y="762"/>
                      <a:pt x="159" y="762"/>
                      <a:pt x="159" y="762"/>
                    </a:cubicBezTo>
                    <a:cubicBezTo>
                      <a:pt x="459" y="554"/>
                      <a:pt x="459" y="554"/>
                      <a:pt x="459" y="554"/>
                    </a:cubicBezTo>
                    <a:cubicBezTo>
                      <a:pt x="212" y="792"/>
                      <a:pt x="212" y="792"/>
                      <a:pt x="212" y="792"/>
                    </a:cubicBezTo>
                    <a:cubicBezTo>
                      <a:pt x="249" y="829"/>
                      <a:pt x="249" y="829"/>
                      <a:pt x="249" y="829"/>
                    </a:cubicBezTo>
                    <a:cubicBezTo>
                      <a:pt x="392" y="710"/>
                      <a:pt x="392" y="710"/>
                      <a:pt x="392" y="710"/>
                    </a:cubicBezTo>
                    <a:cubicBezTo>
                      <a:pt x="287" y="866"/>
                      <a:pt x="287" y="866"/>
                      <a:pt x="287" y="866"/>
                    </a:cubicBezTo>
                    <a:cubicBezTo>
                      <a:pt x="324" y="910"/>
                      <a:pt x="324" y="910"/>
                      <a:pt x="324" y="910"/>
                    </a:cubicBezTo>
                    <a:cubicBezTo>
                      <a:pt x="699" y="412"/>
                      <a:pt x="699" y="412"/>
                      <a:pt x="699" y="412"/>
                    </a:cubicBezTo>
                    <a:cubicBezTo>
                      <a:pt x="354" y="940"/>
                      <a:pt x="354" y="940"/>
                      <a:pt x="354" y="940"/>
                    </a:cubicBezTo>
                    <a:cubicBezTo>
                      <a:pt x="384" y="985"/>
                      <a:pt x="384" y="985"/>
                      <a:pt x="384" y="985"/>
                    </a:cubicBezTo>
                    <a:cubicBezTo>
                      <a:pt x="609" y="739"/>
                      <a:pt x="609" y="739"/>
                      <a:pt x="609" y="739"/>
                    </a:cubicBezTo>
                    <a:cubicBezTo>
                      <a:pt x="422" y="1007"/>
                      <a:pt x="422" y="1007"/>
                      <a:pt x="422" y="1007"/>
                    </a:cubicBezTo>
                    <a:cubicBezTo>
                      <a:pt x="759" y="635"/>
                      <a:pt x="759" y="635"/>
                      <a:pt x="759" y="635"/>
                    </a:cubicBezTo>
                    <a:cubicBezTo>
                      <a:pt x="459" y="1044"/>
                      <a:pt x="459" y="1044"/>
                      <a:pt x="459" y="1044"/>
                    </a:cubicBezTo>
                    <a:cubicBezTo>
                      <a:pt x="489" y="1067"/>
                      <a:pt x="489" y="1067"/>
                      <a:pt x="489" y="1067"/>
                    </a:cubicBezTo>
                    <a:cubicBezTo>
                      <a:pt x="752" y="754"/>
                      <a:pt x="752" y="754"/>
                      <a:pt x="752" y="754"/>
                    </a:cubicBezTo>
                    <a:cubicBezTo>
                      <a:pt x="534" y="1096"/>
                      <a:pt x="534" y="1096"/>
                      <a:pt x="534" y="1096"/>
                    </a:cubicBezTo>
                    <a:cubicBezTo>
                      <a:pt x="556" y="1128"/>
                      <a:pt x="556" y="1128"/>
                      <a:pt x="556" y="1128"/>
                    </a:cubicBezTo>
                    <a:cubicBezTo>
                      <a:pt x="992" y="635"/>
                      <a:pt x="992" y="635"/>
                      <a:pt x="992" y="635"/>
                    </a:cubicBezTo>
                    <a:cubicBezTo>
                      <a:pt x="587" y="1156"/>
                      <a:pt x="587" y="1156"/>
                      <a:pt x="587" y="1156"/>
                    </a:cubicBezTo>
                    <a:cubicBezTo>
                      <a:pt x="624" y="1193"/>
                      <a:pt x="624" y="1193"/>
                      <a:pt x="624" y="1193"/>
                    </a:cubicBezTo>
                    <a:cubicBezTo>
                      <a:pt x="744" y="1059"/>
                      <a:pt x="744" y="1059"/>
                      <a:pt x="744" y="1059"/>
                    </a:cubicBezTo>
                    <a:cubicBezTo>
                      <a:pt x="662" y="1238"/>
                      <a:pt x="662" y="1238"/>
                      <a:pt x="662" y="1238"/>
                    </a:cubicBezTo>
                    <a:cubicBezTo>
                      <a:pt x="939" y="925"/>
                      <a:pt x="939" y="925"/>
                      <a:pt x="939" y="925"/>
                    </a:cubicBezTo>
                    <a:cubicBezTo>
                      <a:pt x="699" y="1260"/>
                      <a:pt x="699" y="1260"/>
                      <a:pt x="699" y="1260"/>
                    </a:cubicBezTo>
                    <a:cubicBezTo>
                      <a:pt x="729" y="1304"/>
                      <a:pt x="729" y="1304"/>
                      <a:pt x="729" y="1304"/>
                    </a:cubicBezTo>
                    <a:cubicBezTo>
                      <a:pt x="1007" y="1059"/>
                      <a:pt x="1007" y="1059"/>
                      <a:pt x="1007" y="1059"/>
                    </a:cubicBezTo>
                    <a:cubicBezTo>
                      <a:pt x="767" y="1334"/>
                      <a:pt x="767" y="1334"/>
                      <a:pt x="767" y="1334"/>
                    </a:cubicBezTo>
                    <a:cubicBezTo>
                      <a:pt x="789" y="1371"/>
                      <a:pt x="789" y="1371"/>
                      <a:pt x="789" y="1371"/>
                    </a:cubicBezTo>
                    <a:cubicBezTo>
                      <a:pt x="1292" y="933"/>
                      <a:pt x="1292" y="933"/>
                      <a:pt x="1292" y="933"/>
                    </a:cubicBezTo>
                    <a:cubicBezTo>
                      <a:pt x="1262" y="940"/>
                      <a:pt x="819" y="1416"/>
                      <a:pt x="819" y="1416"/>
                    </a:cubicBezTo>
                    <a:cubicBezTo>
                      <a:pt x="864" y="1461"/>
                      <a:pt x="864" y="1461"/>
                      <a:pt x="864" y="1461"/>
                    </a:cubicBezTo>
                    <a:cubicBezTo>
                      <a:pt x="1247" y="1119"/>
                      <a:pt x="1247" y="1119"/>
                      <a:pt x="1247" y="1119"/>
                    </a:cubicBezTo>
                    <a:cubicBezTo>
                      <a:pt x="917" y="1498"/>
                      <a:pt x="917" y="1498"/>
                      <a:pt x="917" y="1498"/>
                    </a:cubicBezTo>
                    <a:cubicBezTo>
                      <a:pt x="954" y="1527"/>
                      <a:pt x="954" y="1527"/>
                      <a:pt x="954" y="1527"/>
                    </a:cubicBezTo>
                    <a:cubicBezTo>
                      <a:pt x="1419" y="1037"/>
                      <a:pt x="1419" y="1037"/>
                      <a:pt x="1419" y="1037"/>
                    </a:cubicBezTo>
                    <a:cubicBezTo>
                      <a:pt x="999" y="1565"/>
                      <a:pt x="999" y="1565"/>
                      <a:pt x="999" y="1565"/>
                    </a:cubicBezTo>
                    <a:cubicBezTo>
                      <a:pt x="1037" y="1617"/>
                      <a:pt x="1037" y="1617"/>
                      <a:pt x="1037" y="1617"/>
                    </a:cubicBezTo>
                    <a:cubicBezTo>
                      <a:pt x="1691" y="988"/>
                      <a:pt x="1691" y="988"/>
                      <a:pt x="1691" y="988"/>
                    </a:cubicBezTo>
                    <a:cubicBezTo>
                      <a:pt x="650" y="0"/>
                      <a:pt x="650" y="0"/>
                      <a:pt x="650" y="0"/>
                    </a:cubicBezTo>
                    <a:close/>
                  </a:path>
                </a:pathLst>
              </a:custGeom>
              <a:solidFill>
                <a:schemeClr val="accent3">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sp>
            <p:nvSpPr>
              <p:cNvPr id="29" name="任意多边形: 形状 36">
                <a:extLst>
                  <a:ext uri="{FF2B5EF4-FFF2-40B4-BE49-F238E27FC236}">
                    <a16:creationId xmlns:a16="http://schemas.microsoft.com/office/drawing/2014/main" id="{EC9C4104-9DA7-4D0A-9AB2-50975A9D746E}"/>
                  </a:ext>
                </a:extLst>
              </p:cNvPr>
              <p:cNvSpPr>
                <a:spLocks noChangeAspect="1"/>
              </p:cNvSpPr>
              <p:nvPr/>
            </p:nvSpPr>
            <p:spPr bwMode="auto">
              <a:xfrm flipH="1">
                <a:off x="1247892" y="1909104"/>
                <a:ext cx="1228683" cy="1132568"/>
              </a:xfrm>
              <a:custGeom>
                <a:avLst/>
                <a:gdLst>
                  <a:gd name="connsiteX0" fmla="*/ 4805268 w 5554132"/>
                  <a:gd name="connsiteY0" fmla="*/ 313 h 5119649"/>
                  <a:gd name="connsiteX1" fmla="*/ 5490256 w 5554132"/>
                  <a:gd name="connsiteY1" fmla="*/ 64567 h 5119649"/>
                  <a:gd name="connsiteX2" fmla="*/ 5278097 w 5554132"/>
                  <a:gd name="connsiteY2" fmla="*/ 1505924 h 5119649"/>
                  <a:gd name="connsiteX3" fmla="*/ 3358319 w 5554132"/>
                  <a:gd name="connsiteY3" fmla="*/ 2683807 h 5119649"/>
                  <a:gd name="connsiteX4" fmla="*/ 3117700 w 5554132"/>
                  <a:gd name="connsiteY4" fmla="*/ 3884938 h 5119649"/>
                  <a:gd name="connsiteX5" fmla="*/ 3197906 w 5554132"/>
                  <a:gd name="connsiteY5" fmla="*/ 4654695 h 5119649"/>
                  <a:gd name="connsiteX6" fmla="*/ 2716668 w 5554132"/>
                  <a:gd name="connsiteY6" fmla="*/ 5119649 h 5119649"/>
                  <a:gd name="connsiteX7" fmla="*/ 0 w 5554132"/>
                  <a:gd name="connsiteY7" fmla="*/ 2451330 h 5119649"/>
                  <a:gd name="connsiteX8" fmla="*/ 450191 w 5554132"/>
                  <a:gd name="connsiteY8" fmla="*/ 1895969 h 5119649"/>
                  <a:gd name="connsiteX9" fmla="*/ 1399731 w 5554132"/>
                  <a:gd name="connsiteY9" fmla="*/ 2231769 h 5119649"/>
                  <a:gd name="connsiteX10" fmla="*/ 2582128 w 5554132"/>
                  <a:gd name="connsiteY10" fmla="*/ 2089700 h 5119649"/>
                  <a:gd name="connsiteX11" fmla="*/ 3891303 w 5554132"/>
                  <a:gd name="connsiteY11" fmla="*/ 263464 h 5119649"/>
                  <a:gd name="connsiteX12" fmla="*/ 4805268 w 5554132"/>
                  <a:gd name="connsiteY12" fmla="*/ 313 h 5119649"/>
                  <a:gd name="connsiteX13" fmla="*/ 4796632 w 5554132"/>
                  <a:gd name="connsiteY13" fmla="*/ 453987 h 5119649"/>
                  <a:gd name="connsiteX14" fmla="*/ 4552950 w 5554132"/>
                  <a:gd name="connsiteY14" fmla="*/ 695287 h 5119649"/>
                  <a:gd name="connsiteX15" fmla="*/ 4796632 w 5554132"/>
                  <a:gd name="connsiteY15" fmla="*/ 936587 h 5119649"/>
                  <a:gd name="connsiteX16" fmla="*/ 5040314 w 5554132"/>
                  <a:gd name="connsiteY16" fmla="*/ 695287 h 5119649"/>
                  <a:gd name="connsiteX17" fmla="*/ 4796632 w 5554132"/>
                  <a:gd name="connsiteY17" fmla="*/ 453987 h 51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54132" h="5119649">
                    <a:moveTo>
                      <a:pt x="4805268" y="313"/>
                    </a:moveTo>
                    <a:cubicBezTo>
                      <a:pt x="5166843" y="5156"/>
                      <a:pt x="5490256" y="64567"/>
                      <a:pt x="5490256" y="64567"/>
                    </a:cubicBezTo>
                    <a:cubicBezTo>
                      <a:pt x="5490256" y="64567"/>
                      <a:pt x="5730875" y="1020306"/>
                      <a:pt x="5278097" y="1505924"/>
                    </a:cubicBezTo>
                    <a:cubicBezTo>
                      <a:pt x="3358319" y="2683807"/>
                      <a:pt x="3358319" y="2683807"/>
                      <a:pt x="3358319" y="2683807"/>
                    </a:cubicBezTo>
                    <a:cubicBezTo>
                      <a:pt x="3358319" y="2683807"/>
                      <a:pt x="2507096" y="3267583"/>
                      <a:pt x="3117700" y="3884938"/>
                    </a:cubicBezTo>
                    <a:cubicBezTo>
                      <a:pt x="3117700" y="3884938"/>
                      <a:pt x="3715366" y="4192325"/>
                      <a:pt x="3197906" y="4654695"/>
                    </a:cubicBezTo>
                    <a:cubicBezTo>
                      <a:pt x="3197906" y="4654695"/>
                      <a:pt x="2724430" y="5109317"/>
                      <a:pt x="2716668" y="5119649"/>
                    </a:cubicBezTo>
                    <a:cubicBezTo>
                      <a:pt x="0" y="2451330"/>
                      <a:pt x="0" y="2451330"/>
                      <a:pt x="0" y="2451330"/>
                    </a:cubicBezTo>
                    <a:cubicBezTo>
                      <a:pt x="12937" y="2438415"/>
                      <a:pt x="450191" y="1895969"/>
                      <a:pt x="450191" y="1895969"/>
                    </a:cubicBezTo>
                    <a:cubicBezTo>
                      <a:pt x="450191" y="1895969"/>
                      <a:pt x="809826" y="1418100"/>
                      <a:pt x="1399731" y="2231769"/>
                    </a:cubicBezTo>
                    <a:cubicBezTo>
                      <a:pt x="2222493" y="2893037"/>
                      <a:pt x="2582128" y="2089700"/>
                      <a:pt x="2582128" y="2089700"/>
                    </a:cubicBezTo>
                    <a:cubicBezTo>
                      <a:pt x="3891303" y="263464"/>
                      <a:pt x="3891303" y="263464"/>
                      <a:pt x="3891303" y="263464"/>
                    </a:cubicBezTo>
                    <a:cubicBezTo>
                      <a:pt x="4043954" y="45194"/>
                      <a:pt x="4443692" y="-4530"/>
                      <a:pt x="4805268" y="313"/>
                    </a:cubicBezTo>
                    <a:close/>
                    <a:moveTo>
                      <a:pt x="4796632" y="453987"/>
                    </a:moveTo>
                    <a:cubicBezTo>
                      <a:pt x="4662050" y="453987"/>
                      <a:pt x="4552950" y="562021"/>
                      <a:pt x="4552950" y="695287"/>
                    </a:cubicBezTo>
                    <a:cubicBezTo>
                      <a:pt x="4552950" y="828553"/>
                      <a:pt x="4662050" y="936587"/>
                      <a:pt x="4796632" y="936587"/>
                    </a:cubicBezTo>
                    <a:cubicBezTo>
                      <a:pt x="4931214" y="936587"/>
                      <a:pt x="5040314" y="828553"/>
                      <a:pt x="5040314" y="695287"/>
                    </a:cubicBezTo>
                    <a:cubicBezTo>
                      <a:pt x="5040314" y="562021"/>
                      <a:pt x="4931214" y="453987"/>
                      <a:pt x="4796632" y="453987"/>
                    </a:cubicBezTo>
                    <a:close/>
                  </a:path>
                </a:pathLst>
              </a:custGeom>
              <a:solidFill>
                <a:schemeClr val="tx2">
                  <a:lumMod val="40000"/>
                  <a:lumOff val="60000"/>
                </a:schemeClr>
              </a:solidFill>
              <a:ln>
                <a:noFill/>
              </a:ln>
            </p:spPr>
            <p:txBody>
              <a:bodyPr anchor="ctr"/>
              <a:lstStyle/>
              <a:p>
                <a:pPr algn="ctr"/>
                <a:endParaRPr>
                  <a:latin typeface="華康正顏楷體W5" panose="03000509000000000000" pitchFamily="65" charset="-120"/>
                  <a:ea typeface="華康正顏楷體W5" panose="03000509000000000000" pitchFamily="65" charset="-120"/>
                  <a:cs typeface="+mn-ea"/>
                  <a:sym typeface="+mn-lt"/>
                </a:endParaRPr>
              </a:p>
            </p:txBody>
          </p:sp>
        </p:grpSp>
        <p:sp>
          <p:nvSpPr>
            <p:cNvPr id="114" name="矩形 113">
              <a:extLst>
                <a:ext uri="{FF2B5EF4-FFF2-40B4-BE49-F238E27FC236}">
                  <a16:creationId xmlns:a16="http://schemas.microsoft.com/office/drawing/2014/main" id="{E920B89B-B00D-4CBE-B620-C3EFA6126DF0}"/>
                </a:ext>
              </a:extLst>
            </p:cNvPr>
            <p:cNvSpPr/>
            <p:nvPr/>
          </p:nvSpPr>
          <p:spPr>
            <a:xfrm>
              <a:off x="1690591" y="5206173"/>
              <a:ext cx="9320327" cy="1002194"/>
            </a:xfrm>
            <a:prstGeom prst="rect">
              <a:avLst/>
            </a:prstGeom>
            <a:solidFill>
              <a:schemeClr val="accent3">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執行成效獲得優等評價，</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108</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年獲教育部加碼</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5,100</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萬元補助。</a:t>
              </a:r>
              <a:endParaRPr sz="2600" dirty="0">
                <a:solidFill>
                  <a:schemeClr val="tx1"/>
                </a:solidFill>
                <a:latin typeface="華康正顏楷體W5" panose="03000509000000000000" pitchFamily="65" charset="-120"/>
                <a:ea typeface="華康正顏楷體W5" panose="03000509000000000000" pitchFamily="65" charset="-120"/>
                <a:cs typeface="+mn-ea"/>
                <a:sym typeface="+mn-lt"/>
              </a:endParaRPr>
            </a:p>
          </p:txBody>
        </p:sp>
      </p:grpSp>
      <p:sp>
        <p:nvSpPr>
          <p:cNvPr id="30" name="矩形 29">
            <a:extLst>
              <a:ext uri="{FF2B5EF4-FFF2-40B4-BE49-F238E27FC236}">
                <a16:creationId xmlns:a16="http://schemas.microsoft.com/office/drawing/2014/main" id="{E920B89B-B00D-4CBE-B620-C3EFA6126DF0}"/>
              </a:ext>
            </a:extLst>
          </p:cNvPr>
          <p:cNvSpPr/>
          <p:nvPr/>
        </p:nvSpPr>
        <p:spPr>
          <a:xfrm>
            <a:off x="1761630" y="5890519"/>
            <a:ext cx="9952302" cy="872704"/>
          </a:xfrm>
          <a:prstGeom prst="rect">
            <a:avLst/>
          </a:prstGeom>
          <a:solidFill>
            <a:schemeClr val="bg2">
              <a:lumMod val="9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執行成效穩定提升，</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109</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年雖受</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COVID-19</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影響，</a:t>
            </a:r>
            <a:endPar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endParaRPr>
          </a:p>
          <a:p>
            <a:pPr algn="ct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仍再獲教育部加碼</a:t>
            </a:r>
            <a:r>
              <a:rPr lang="en-US" altLang="zh-TW" sz="2600" dirty="0">
                <a:solidFill>
                  <a:schemeClr val="tx1"/>
                </a:solidFill>
                <a:latin typeface="華康正顏楷體W5" panose="03000509000000000000" pitchFamily="65" charset="-120"/>
                <a:ea typeface="華康正顏楷體W5" panose="03000509000000000000" pitchFamily="65" charset="-120"/>
                <a:cs typeface="+mn-ea"/>
                <a:sym typeface="+mn-lt"/>
              </a:rPr>
              <a:t>3,120</a:t>
            </a:r>
            <a:r>
              <a:rPr lang="zh-TW" altLang="en-US" sz="2600" dirty="0">
                <a:solidFill>
                  <a:schemeClr val="tx1"/>
                </a:solidFill>
                <a:latin typeface="華康正顏楷體W5" panose="03000509000000000000" pitchFamily="65" charset="-120"/>
                <a:ea typeface="華康正顏楷體W5" panose="03000509000000000000" pitchFamily="65" charset="-120"/>
                <a:cs typeface="+mn-ea"/>
                <a:sym typeface="+mn-lt"/>
              </a:rPr>
              <a:t>萬元補助。</a:t>
            </a:r>
          </a:p>
        </p:txBody>
      </p:sp>
    </p:spTree>
    <p:extLst>
      <p:ext uri="{BB962C8B-B14F-4D97-AF65-F5344CB8AC3E}">
        <p14:creationId xmlns:p14="http://schemas.microsoft.com/office/powerpoint/2010/main" val="31767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42" y="1129864"/>
            <a:ext cx="6941611" cy="43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600702" y="5603679"/>
            <a:ext cx="2903359" cy="338554"/>
          </a:xfrm>
          <a:prstGeom prst="rect">
            <a:avLst/>
          </a:prstGeom>
        </p:spPr>
        <p:txBody>
          <a:bodyPr wrap="none">
            <a:spAutoFit/>
          </a:bodyPr>
          <a:lstStyle/>
          <a:p>
            <a:r>
              <a:rPr lang="zh-TW" altLang="en-US" sz="1600" dirty="0">
                <a:solidFill>
                  <a:prstClr val="black"/>
                </a:solidFill>
                <a:latin typeface="華康中特圓體(P)" panose="020F0800000000000000" pitchFamily="34" charset="-120"/>
                <a:ea typeface="華康中特圓體(P)" panose="020F0800000000000000" pitchFamily="34" charset="-120"/>
              </a:rPr>
              <a:t>（</a:t>
            </a:r>
            <a:r>
              <a:rPr lang="en-US" altLang="zh-TW" sz="1600" dirty="0">
                <a:solidFill>
                  <a:prstClr val="black"/>
                </a:solidFill>
                <a:latin typeface="華康中特圓體(P)" panose="020F0800000000000000" pitchFamily="34" charset="-120"/>
                <a:ea typeface="華康中特圓體(P)" panose="020F0800000000000000" pitchFamily="34" charset="-120"/>
              </a:rPr>
              <a:t>2018-02-14 </a:t>
            </a:r>
            <a:r>
              <a:rPr lang="zh-TW" altLang="en-US" sz="1600" dirty="0">
                <a:solidFill>
                  <a:prstClr val="black"/>
                </a:solidFill>
                <a:latin typeface="華康中特圓體(P)" panose="020F0800000000000000" pitchFamily="34" charset="-120"/>
                <a:ea typeface="華康中特圓體(P)" panose="020F0800000000000000" pitchFamily="34" charset="-120"/>
              </a:rPr>
              <a:t>自由時報</a:t>
            </a:r>
            <a:r>
              <a:rPr lang="zh-TW" altLang="en-US" sz="1600" dirty="0">
                <a:solidFill>
                  <a:srgbClr val="444444"/>
                </a:solidFill>
                <a:latin typeface="華康中特圓體(P)" panose="020F0800000000000000" pitchFamily="34" charset="-120"/>
                <a:ea typeface="華康中特圓體(P)" panose="020F0800000000000000" pitchFamily="34" charset="-120"/>
              </a:rPr>
              <a:t>） </a:t>
            </a:r>
            <a:endParaRPr lang="zh-TW" altLang="en-US" sz="1600" dirty="0">
              <a:latin typeface="華康中特圓體(P)" panose="020F0800000000000000" pitchFamily="34" charset="-120"/>
              <a:ea typeface="華康中特圓體(P)" panose="020F0800000000000000" pitchFamily="34" charset="-120"/>
            </a:endParaRPr>
          </a:p>
        </p:txBody>
      </p:sp>
      <p:sp>
        <p:nvSpPr>
          <p:cNvPr id="2" name="圓角矩形 1"/>
          <p:cNvSpPr/>
          <p:nvPr/>
        </p:nvSpPr>
        <p:spPr>
          <a:xfrm>
            <a:off x="1019314" y="3550683"/>
            <a:ext cx="2699246" cy="411717"/>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Picture 36" descr="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8733" y="3413051"/>
            <a:ext cx="4360783" cy="34465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2"/>
          <p:cNvGrpSpPr/>
          <p:nvPr/>
        </p:nvGrpSpPr>
        <p:grpSpPr>
          <a:xfrm>
            <a:off x="-23747" y="206086"/>
            <a:ext cx="10474036" cy="705034"/>
            <a:chOff x="2320698" y="614306"/>
            <a:chExt cx="7519988" cy="705034"/>
          </a:xfrm>
        </p:grpSpPr>
        <p:sp>
          <p:nvSpPr>
            <p:cNvPr id="8" name="矩形 7"/>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26"/>
            <p:cNvGrpSpPr/>
            <p:nvPr/>
          </p:nvGrpSpPr>
          <p:grpSpPr>
            <a:xfrm>
              <a:off x="2620045" y="614306"/>
              <a:ext cx="263527" cy="395289"/>
              <a:chOff x="-1272515" y="0"/>
              <a:chExt cx="213758" cy="427514"/>
            </a:xfrm>
          </p:grpSpPr>
          <p:sp>
            <p:nvSpPr>
              <p:cNvPr id="10" name="直接连接符 27"/>
              <p:cNvSpPr/>
              <p:nvPr/>
            </p:nvSpPr>
            <p:spPr>
              <a:xfrm>
                <a:off x="-1272515"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1" name="直接连接符 28"/>
              <p:cNvSpPr/>
              <p:nvPr/>
            </p:nvSpPr>
            <p:spPr>
              <a:xfrm flipH="1">
                <a:off x="-1272513" y="213757"/>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12" name="文字方塊 11"/>
          <p:cNvSpPr txBox="1"/>
          <p:nvPr/>
        </p:nvSpPr>
        <p:spPr>
          <a:xfrm>
            <a:off x="905395" y="49787"/>
            <a:ext cx="4801314" cy="707886"/>
          </a:xfrm>
          <a:prstGeom prst="rect">
            <a:avLst/>
          </a:prstGeom>
          <a:noFill/>
        </p:spPr>
        <p:txBody>
          <a:bodyPr wrap="none" rtlCol="0">
            <a:spAutoFit/>
          </a:bodyPr>
          <a:lstStyle/>
          <a:p>
            <a:pPr algn="just"/>
            <a:r>
              <a:rPr lang="zh-TW" altLang="en-US" sz="4000" b="1" dirty="0">
                <a:solidFill>
                  <a:srgbClr val="FF9900"/>
                </a:solidFill>
                <a:latin typeface="FangSong" panose="02010609060101010101" pitchFamily="49" charset="-122"/>
                <a:ea typeface="FangSong" panose="02010609060101010101" pitchFamily="49" charset="-122"/>
              </a:rPr>
              <a:t>高教深耕計畫辦公室</a:t>
            </a:r>
          </a:p>
        </p:txBody>
      </p:sp>
    </p:spTree>
    <p:extLst>
      <p:ext uri="{BB962C8B-B14F-4D97-AF65-F5344CB8AC3E}">
        <p14:creationId xmlns:p14="http://schemas.microsoft.com/office/powerpoint/2010/main" val="33778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39195"/>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3"/>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itchFamily="34" charset="-122"/>
                  <a:ea typeface="微软雅黑" pitchFamily="34" charset="-122"/>
                </a:rPr>
                <a:t>1</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chemeClr val="accent3"/>
                </a:solidFill>
                <a:latin typeface="Microsoft YaHei" panose="020B0503020204020204" pitchFamily="34" charset="-122"/>
                <a:ea typeface="Microsoft YaHei" panose="020B0503020204020204" pitchFamily="34" charset="-122"/>
                <a:sym typeface="微软雅黑" pitchFamily="34" charset="-122"/>
              </a:rPr>
              <a:t>研發處組織架構</a:t>
            </a:r>
          </a:p>
        </p:txBody>
      </p:sp>
      <p:cxnSp>
        <p:nvCxnSpPr>
          <p:cNvPr id="74" name="直接连接符 73"/>
          <p:cNvCxnSpPr/>
          <p:nvPr/>
        </p:nvCxnSpPr>
        <p:spPr>
          <a:xfrm>
            <a:off x="2369788" y="4383237"/>
            <a:ext cx="1456264"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252" y="5775953"/>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7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0" y="134423"/>
            <a:ext cx="10474036" cy="630603"/>
            <a:chOff x="2320698" y="688737"/>
            <a:chExt cx="7519988" cy="630603"/>
          </a:xfrm>
        </p:grpSpPr>
        <p:sp>
          <p:nvSpPr>
            <p:cNvPr id="3" name="矩形 2"/>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26"/>
            <p:cNvGrpSpPr/>
            <p:nvPr/>
          </p:nvGrpSpPr>
          <p:grpSpPr>
            <a:xfrm>
              <a:off x="2620045" y="688737"/>
              <a:ext cx="263527" cy="395290"/>
              <a:chOff x="-1272515" y="80500"/>
              <a:chExt cx="213758" cy="427515"/>
            </a:xfrm>
          </p:grpSpPr>
          <p:sp>
            <p:nvSpPr>
              <p:cNvPr id="5" name="直接连接符 27"/>
              <p:cNvSpPr/>
              <p:nvPr/>
            </p:nvSpPr>
            <p:spPr>
              <a:xfrm>
                <a:off x="-1272515" y="80500"/>
                <a:ext cx="213756" cy="213757"/>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6" name="直接连接符 28"/>
              <p:cNvSpPr/>
              <p:nvPr/>
            </p:nvSpPr>
            <p:spPr>
              <a:xfrm flipH="1">
                <a:off x="-1272513" y="294257"/>
                <a:ext cx="213756" cy="213758"/>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sp>
        <p:nvSpPr>
          <p:cNvPr id="7" name="文字方塊 6"/>
          <p:cNvSpPr txBox="1"/>
          <p:nvPr/>
        </p:nvSpPr>
        <p:spPr>
          <a:xfrm>
            <a:off x="905394" y="28521"/>
            <a:ext cx="9844121" cy="707886"/>
          </a:xfrm>
          <a:prstGeom prst="rect">
            <a:avLst/>
          </a:prstGeom>
          <a:noFill/>
        </p:spPr>
        <p:txBody>
          <a:bodyPr wrap="square" rtlCol="0">
            <a:spAutoFit/>
          </a:bodyPr>
          <a:lstStyle/>
          <a:p>
            <a:pPr algn="just"/>
            <a:r>
              <a:rPr lang="zh-TW" altLang="en-US" sz="4000" b="1" dirty="0">
                <a:solidFill>
                  <a:srgbClr val="808000"/>
                </a:solidFill>
                <a:latin typeface="FangSong" panose="02010609060101010101" pitchFamily="49" charset="-122"/>
                <a:ea typeface="FangSong" panose="02010609060101010101" pitchFamily="49" charset="-122"/>
              </a:rPr>
              <a:t>高教深耕計畫</a:t>
            </a:r>
            <a:r>
              <a:rPr lang="zh-TW" altLang="en-US" sz="4000" b="1" dirty="0">
                <a:solidFill>
                  <a:schemeClr val="accent6">
                    <a:lumMod val="75000"/>
                  </a:schemeClr>
                </a:solidFill>
                <a:latin typeface="FangSong" panose="02010609060101010101" pitchFamily="49" charset="-122"/>
                <a:ea typeface="FangSong" panose="02010609060101010101" pitchFamily="49" charset="-122"/>
              </a:rPr>
              <a:t>主要執行架構</a:t>
            </a:r>
          </a:p>
        </p:txBody>
      </p:sp>
      <p:grpSp>
        <p:nvGrpSpPr>
          <p:cNvPr id="21" name="群組 20"/>
          <p:cNvGrpSpPr/>
          <p:nvPr/>
        </p:nvGrpSpPr>
        <p:grpSpPr>
          <a:xfrm>
            <a:off x="71824" y="1103548"/>
            <a:ext cx="11636040" cy="5628435"/>
            <a:chOff x="-200392" y="1733337"/>
            <a:chExt cx="9327458" cy="4767925"/>
          </a:xfrm>
        </p:grpSpPr>
        <p:sp>
          <p:nvSpPr>
            <p:cNvPr id="14" name="圓角化同側角落矩形 13"/>
            <p:cNvSpPr/>
            <p:nvPr/>
          </p:nvSpPr>
          <p:spPr bwMode="auto">
            <a:xfrm>
              <a:off x="254184" y="1733337"/>
              <a:ext cx="4268052" cy="406400"/>
            </a:xfrm>
            <a:prstGeom prst="round2Same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第一部分</a:t>
              </a:r>
              <a:r>
                <a:rPr kumimoji="1" lang="en-US" altLang="zh-TW"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a:t>
              </a:r>
              <a:r>
                <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主冊計畫</a:t>
              </a:r>
              <a:r>
                <a:rPr kumimoji="1" lang="en-US" altLang="zh-TW"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a:t>
              </a:r>
              <a:endPar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endParaRPr>
            </a:p>
          </p:txBody>
        </p:sp>
        <p:sp>
          <p:nvSpPr>
            <p:cNvPr id="15" name="圓角化同側角落矩形 14"/>
            <p:cNvSpPr/>
            <p:nvPr/>
          </p:nvSpPr>
          <p:spPr bwMode="auto">
            <a:xfrm>
              <a:off x="4727461" y="1733337"/>
              <a:ext cx="3960000" cy="406400"/>
            </a:xfrm>
            <a:prstGeom prst="round2Same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第二部分</a:t>
              </a:r>
              <a:r>
                <a:rPr kumimoji="1" lang="en-US" altLang="zh-TW"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a:t>
              </a:r>
              <a:r>
                <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特色領域研究中心</a:t>
              </a:r>
              <a:r>
                <a:rPr kumimoji="1" lang="en-US" altLang="zh-TW"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rPr>
                <a:t>)</a:t>
              </a:r>
              <a:endParaRPr kumimoji="1" lang="zh-TW" altLang="en-US" sz="2000" b="1" i="0" u="none" strike="noStrike" cap="none" normalizeH="0" baseline="0" dirty="0">
                <a:ln>
                  <a:noFill/>
                </a:ln>
                <a:solidFill>
                  <a:schemeClr val="tx1"/>
                </a:solidFill>
                <a:latin typeface="華康正顏楷體W5" panose="03000509000000000000" pitchFamily="65" charset="-120"/>
                <a:ea typeface="華康正顏楷體W5" panose="03000509000000000000" pitchFamily="65" charset="-120"/>
              </a:endParaRPr>
            </a:p>
          </p:txBody>
        </p:sp>
        <p:graphicFrame>
          <p:nvGraphicFramePr>
            <p:cNvPr id="16" name="資料庫圖表 15"/>
            <p:cNvGraphicFramePr/>
            <p:nvPr>
              <p:extLst/>
            </p:nvPr>
          </p:nvGraphicFramePr>
          <p:xfrm>
            <a:off x="-200392" y="2328953"/>
            <a:ext cx="5164667" cy="3440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資料庫圖表 16"/>
            <p:cNvGraphicFramePr/>
            <p:nvPr>
              <p:extLst/>
            </p:nvPr>
          </p:nvGraphicFramePr>
          <p:xfrm>
            <a:off x="4258731" y="2461123"/>
            <a:ext cx="4868335" cy="30760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矩形 17"/>
            <p:cNvSpPr/>
            <p:nvPr/>
          </p:nvSpPr>
          <p:spPr bwMode="auto">
            <a:xfrm>
              <a:off x="254184" y="2139737"/>
              <a:ext cx="4268052" cy="3820796"/>
            </a:xfrm>
            <a:prstGeom prst="rect">
              <a:avLst/>
            </a:prstGeom>
            <a:no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a:ln>
                  <a:noFill/>
                </a:ln>
                <a:solidFill>
                  <a:srgbClr val="FF0066"/>
                </a:solidFill>
                <a:effectLst>
                  <a:outerShdw blurRad="38100" dist="38100" dir="2700000" algn="tl">
                    <a:srgbClr val="000000">
                      <a:alpha val="43137"/>
                    </a:srgbClr>
                  </a:outerShdw>
                </a:effectLst>
                <a:latin typeface="Arial" charset="0"/>
                <a:ea typeface="華康粗明體" pitchFamily="49" charset="-120"/>
              </a:endParaRPr>
            </a:p>
          </p:txBody>
        </p:sp>
        <p:sp>
          <p:nvSpPr>
            <p:cNvPr id="19" name="矩形 18"/>
            <p:cNvSpPr/>
            <p:nvPr/>
          </p:nvSpPr>
          <p:spPr bwMode="auto">
            <a:xfrm>
              <a:off x="4727461" y="2148204"/>
              <a:ext cx="3960000" cy="3820796"/>
            </a:xfrm>
            <a:prstGeom prst="rect">
              <a:avLst/>
            </a:prstGeom>
            <a:no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a:ln>
                  <a:noFill/>
                </a:ln>
                <a:solidFill>
                  <a:srgbClr val="FF0066"/>
                </a:solidFill>
                <a:effectLst>
                  <a:outerShdw blurRad="38100" dist="38100" dir="2700000" algn="tl">
                    <a:srgbClr val="000000">
                      <a:alpha val="43137"/>
                    </a:srgbClr>
                  </a:outerShdw>
                </a:effectLst>
                <a:latin typeface="Arial" charset="0"/>
                <a:ea typeface="華康粗明體" pitchFamily="49" charset="-120"/>
              </a:endParaRPr>
            </a:p>
          </p:txBody>
        </p:sp>
        <p:sp>
          <p:nvSpPr>
            <p:cNvPr id="20" name="圓角矩形圖說文字 19"/>
            <p:cNvSpPr/>
            <p:nvPr/>
          </p:nvSpPr>
          <p:spPr bwMode="auto">
            <a:xfrm>
              <a:off x="118556" y="6011379"/>
              <a:ext cx="2139237" cy="489883"/>
            </a:xfrm>
            <a:prstGeom prst="wedgeRoundRectCallout">
              <a:avLst>
                <a:gd name="adj1" fmla="val -767"/>
                <a:gd name="adj2" fmla="val -109136"/>
                <a:gd name="adj3" fmla="val 16667"/>
              </a:avLst>
            </a:prstGeom>
            <a:ln>
              <a:solidFill>
                <a:schemeClr val="accent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55600" marR="0" algn="ctr" defTabSz="914400" rtl="0" eaLnBrk="1" fontAlgn="base" latinLnBrk="0" hangingPunct="1">
                <a:lnSpc>
                  <a:spcPct val="100000"/>
                </a:lnSpc>
                <a:spcBef>
                  <a:spcPct val="0"/>
                </a:spcBef>
                <a:spcAft>
                  <a:spcPct val="0"/>
                </a:spcAft>
                <a:buClr>
                  <a:schemeClr val="tx2"/>
                </a:buClr>
                <a:buSzPct val="90000"/>
                <a:tabLst/>
              </a:pPr>
              <a:endParaRPr kumimoji="1" lang="zh-TW" altLang="en-US" sz="1600" b="0" i="0" u="none" strike="noStrike" cap="none" normalizeH="0" baseline="0" dirty="0">
                <a:ln>
                  <a:noFill/>
                </a:ln>
                <a:solidFill>
                  <a:schemeClr val="tx1"/>
                </a:solidFill>
                <a:latin typeface="王漢宗顏楷體繁" panose="02000500000000000000" pitchFamily="2" charset="-120"/>
                <a:ea typeface="王漢宗顏楷體繁" panose="02000500000000000000" pitchFamily="2" charset="-120"/>
              </a:endParaRPr>
            </a:p>
          </p:txBody>
        </p:sp>
      </p:grpSp>
      <p:sp>
        <p:nvSpPr>
          <p:cNvPr id="71" name="椭圆 12"/>
          <p:cNvSpPr/>
          <p:nvPr/>
        </p:nvSpPr>
        <p:spPr>
          <a:xfrm>
            <a:off x="10643437" y="693956"/>
            <a:ext cx="754611" cy="754611"/>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2" name="椭圆 13"/>
          <p:cNvSpPr/>
          <p:nvPr/>
        </p:nvSpPr>
        <p:spPr>
          <a:xfrm>
            <a:off x="10696893" y="4948501"/>
            <a:ext cx="338384" cy="338384"/>
          </a:xfrm>
          <a:prstGeom prst="ellipse">
            <a:avLst/>
          </a:prstGeom>
          <a:solidFill>
            <a:srgbClr val="D95B5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3" name="椭圆 14"/>
          <p:cNvSpPr/>
          <p:nvPr/>
        </p:nvSpPr>
        <p:spPr>
          <a:xfrm>
            <a:off x="4751751" y="1534208"/>
            <a:ext cx="334270" cy="334270"/>
          </a:xfrm>
          <a:prstGeom prst="ellipse">
            <a:avLst/>
          </a:prstGeom>
          <a:solidFill>
            <a:srgbClr val="51D9B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4" name="椭圆 28"/>
          <p:cNvSpPr/>
          <p:nvPr/>
        </p:nvSpPr>
        <p:spPr>
          <a:xfrm>
            <a:off x="5985126" y="651141"/>
            <a:ext cx="441346" cy="441346"/>
          </a:xfrm>
          <a:prstGeom prst="ellipse">
            <a:avLst/>
          </a:prstGeom>
          <a:solidFill>
            <a:srgbClr val="51D9B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5" name="椭圆 29"/>
          <p:cNvSpPr/>
          <p:nvPr/>
        </p:nvSpPr>
        <p:spPr>
          <a:xfrm>
            <a:off x="9253504" y="442552"/>
            <a:ext cx="251404" cy="251404"/>
          </a:xfrm>
          <a:prstGeom prst="ellipse">
            <a:avLst/>
          </a:prstGeom>
          <a:solidFill>
            <a:srgbClr val="51D9B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6" name="椭圆 30"/>
          <p:cNvSpPr/>
          <p:nvPr/>
        </p:nvSpPr>
        <p:spPr>
          <a:xfrm>
            <a:off x="5191581" y="865043"/>
            <a:ext cx="227444" cy="227444"/>
          </a:xfrm>
          <a:prstGeom prst="ellipse">
            <a:avLst/>
          </a:prstGeom>
          <a:solidFill>
            <a:srgbClr val="51D9B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7" name="椭圆 31"/>
          <p:cNvSpPr/>
          <p:nvPr/>
        </p:nvSpPr>
        <p:spPr>
          <a:xfrm>
            <a:off x="669385" y="5286885"/>
            <a:ext cx="338384" cy="338384"/>
          </a:xfrm>
          <a:prstGeom prst="ellipse">
            <a:avLst/>
          </a:prstGeom>
          <a:solidFill>
            <a:srgbClr val="D95B5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8" name="椭圆 32"/>
          <p:cNvSpPr/>
          <p:nvPr/>
        </p:nvSpPr>
        <p:spPr>
          <a:xfrm>
            <a:off x="500192" y="1739287"/>
            <a:ext cx="338384" cy="338384"/>
          </a:xfrm>
          <a:prstGeom prst="ellipse">
            <a:avLst/>
          </a:prstGeom>
          <a:solidFill>
            <a:srgbClr val="D95B5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79" name="椭圆 33"/>
          <p:cNvSpPr/>
          <p:nvPr/>
        </p:nvSpPr>
        <p:spPr>
          <a:xfrm>
            <a:off x="11471194" y="3082263"/>
            <a:ext cx="338384" cy="338384"/>
          </a:xfrm>
          <a:prstGeom prst="ellipse">
            <a:avLst/>
          </a:prstGeom>
          <a:solidFill>
            <a:srgbClr val="D95B5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80" name="椭圆 12"/>
          <p:cNvSpPr/>
          <p:nvPr/>
        </p:nvSpPr>
        <p:spPr>
          <a:xfrm>
            <a:off x="461271" y="1157199"/>
            <a:ext cx="754611" cy="754611"/>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81" name="椭圆 28"/>
          <p:cNvSpPr/>
          <p:nvPr/>
        </p:nvSpPr>
        <p:spPr>
          <a:xfrm>
            <a:off x="8030121" y="6075723"/>
            <a:ext cx="441346" cy="441346"/>
          </a:xfrm>
          <a:prstGeom prst="ellipse">
            <a:avLst/>
          </a:prstGeom>
          <a:solidFill>
            <a:srgbClr val="51D9B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a:cs typeface="+mn-cs"/>
            </a:endParaRPr>
          </a:p>
        </p:txBody>
      </p:sp>
      <p:sp>
        <p:nvSpPr>
          <p:cNvPr id="27" name="圓角矩形圖說文字 26"/>
          <p:cNvSpPr/>
          <p:nvPr/>
        </p:nvSpPr>
        <p:spPr bwMode="auto">
          <a:xfrm>
            <a:off x="4057376" y="6142751"/>
            <a:ext cx="2061193" cy="578297"/>
          </a:xfrm>
          <a:prstGeom prst="wedgeRoundRectCallout">
            <a:avLst>
              <a:gd name="adj1" fmla="val -31367"/>
              <a:gd name="adj2" fmla="val -96839"/>
              <a:gd name="adj3" fmla="val 16667"/>
            </a:avLst>
          </a:prstGeom>
          <a:ln>
            <a:solidFill>
              <a:schemeClr val="accent1">
                <a:lumMod val="5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dirty="0">
              <a:ln>
                <a:noFill/>
              </a:ln>
              <a:solidFill>
                <a:schemeClr val="tx1"/>
              </a:solidFill>
              <a:latin typeface="王漢宗顏楷體繁" panose="02000500000000000000" pitchFamily="2" charset="-120"/>
              <a:ea typeface="王漢宗顏楷體繁" panose="02000500000000000000" pitchFamily="2" charset="-120"/>
            </a:endParaRPr>
          </a:p>
        </p:txBody>
      </p:sp>
      <p:sp>
        <p:nvSpPr>
          <p:cNvPr id="11" name="流程圖: 延遲 10"/>
          <p:cNvSpPr/>
          <p:nvPr/>
        </p:nvSpPr>
        <p:spPr>
          <a:xfrm>
            <a:off x="135923" y="6075723"/>
            <a:ext cx="776436" cy="732114"/>
          </a:xfrm>
          <a:prstGeom prst="flowChartDelay">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rPr>
              <a:t>附冊</a:t>
            </a:r>
            <a:r>
              <a:rPr lang="en-US" altLang="zh-TW" b="1" dirty="0">
                <a:solidFill>
                  <a:srgbClr val="002060"/>
                </a:solidFill>
                <a:latin typeface="微軟正黑體" panose="020B0604030504040204" pitchFamily="34" charset="-120"/>
                <a:ea typeface="微軟正黑體" panose="020B0604030504040204" pitchFamily="34" charset="-120"/>
              </a:rPr>
              <a:t>USR</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32" name="流程圖: 延遲 31"/>
          <p:cNvSpPr/>
          <p:nvPr/>
        </p:nvSpPr>
        <p:spPr>
          <a:xfrm>
            <a:off x="3531352" y="6075723"/>
            <a:ext cx="776436" cy="732114"/>
          </a:xfrm>
          <a:prstGeom prst="flowChartDelay">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rPr>
              <a:t>附錄</a:t>
            </a:r>
          </a:p>
        </p:txBody>
      </p:sp>
      <p:sp>
        <p:nvSpPr>
          <p:cNvPr id="12" name="文字方塊 11"/>
          <p:cNvSpPr txBox="1"/>
          <p:nvPr/>
        </p:nvSpPr>
        <p:spPr>
          <a:xfrm>
            <a:off x="4325075" y="6149671"/>
            <a:ext cx="1620957" cy="584775"/>
          </a:xfrm>
          <a:prstGeom prst="rect">
            <a:avLst/>
          </a:prstGeom>
          <a:noFill/>
        </p:spPr>
        <p:txBody>
          <a:bodyPr wrap="none" rtlCol="0">
            <a:spAutoFit/>
          </a:bodyPr>
          <a:lstStyle/>
          <a:p>
            <a:pPr fontAlgn="base">
              <a:spcBef>
                <a:spcPct val="0"/>
              </a:spcBef>
              <a:spcAft>
                <a:spcPct val="0"/>
              </a:spcAft>
            </a:pPr>
            <a:r>
              <a:rPr kumimoji="1" lang="zh-TW" altLang="en-US" sz="1600" dirty="0">
                <a:latin typeface="王漢宗顏楷體繁" panose="02000500000000000000" pitchFamily="2" charset="-120"/>
                <a:ea typeface="王漢宗顏楷體繁" panose="02000500000000000000" pitchFamily="2" charset="-120"/>
              </a:rPr>
              <a:t>一、就學協助</a:t>
            </a:r>
            <a:endParaRPr kumimoji="1" lang="en-US" altLang="zh-TW" sz="1600" dirty="0">
              <a:latin typeface="王漢宗顏楷體繁" panose="02000500000000000000" pitchFamily="2" charset="-120"/>
              <a:ea typeface="王漢宗顏楷體繁" panose="02000500000000000000" pitchFamily="2" charset="-120"/>
            </a:endParaRPr>
          </a:p>
          <a:p>
            <a:pPr fontAlgn="base">
              <a:spcBef>
                <a:spcPct val="0"/>
              </a:spcBef>
              <a:spcAft>
                <a:spcPct val="0"/>
              </a:spcAft>
            </a:pPr>
            <a:r>
              <a:rPr kumimoji="1" lang="zh-TW" altLang="en-US" sz="1600" dirty="0">
                <a:latin typeface="王漢宗顏楷體繁" panose="02000500000000000000" pitchFamily="2" charset="-120"/>
                <a:ea typeface="王漢宗顏楷體繁" panose="02000500000000000000" pitchFamily="2" charset="-120"/>
              </a:rPr>
              <a:t>二、原民生輔導</a:t>
            </a:r>
          </a:p>
        </p:txBody>
      </p:sp>
      <p:sp>
        <p:nvSpPr>
          <p:cNvPr id="13" name="文字方塊 12"/>
          <p:cNvSpPr txBox="1"/>
          <p:nvPr/>
        </p:nvSpPr>
        <p:spPr>
          <a:xfrm>
            <a:off x="527658" y="6157368"/>
            <a:ext cx="2537874" cy="584775"/>
          </a:xfrm>
          <a:prstGeom prst="rect">
            <a:avLst/>
          </a:prstGeom>
          <a:noFill/>
        </p:spPr>
        <p:txBody>
          <a:bodyPr wrap="none" rtlCol="0">
            <a:spAutoFit/>
          </a:bodyPr>
          <a:lstStyle/>
          <a:p>
            <a:pPr marL="641350" indent="-285750" fontAlgn="base">
              <a:spcBef>
                <a:spcPct val="0"/>
              </a:spcBef>
              <a:spcAft>
                <a:spcPct val="0"/>
              </a:spcAft>
              <a:buClr>
                <a:schemeClr val="tx2"/>
              </a:buClr>
              <a:buSzPct val="90000"/>
              <a:buFont typeface="Wingdings" panose="05000000000000000000" pitchFamily="2" charset="2"/>
              <a:buChar char="p"/>
            </a:pPr>
            <a:r>
              <a:rPr lang="zh-TW" altLang="en-US" sz="1600" dirty="0">
                <a:latin typeface="王漢宗顏楷體繁" panose="02000500000000000000" pitchFamily="2" charset="-120"/>
                <a:ea typeface="王漢宗顏楷體繁" panose="02000500000000000000" pitchFamily="2" charset="-120"/>
              </a:rPr>
              <a:t>深耕型</a:t>
            </a:r>
            <a:r>
              <a:rPr lang="en-US" altLang="zh-TW" sz="1600" dirty="0">
                <a:latin typeface="王漢宗顏楷體繁" panose="02000500000000000000" pitchFamily="2" charset="-120"/>
                <a:ea typeface="王漢宗顏楷體繁" panose="02000500000000000000" pitchFamily="2" charset="-120"/>
              </a:rPr>
              <a:t>-</a:t>
            </a:r>
            <a:r>
              <a:rPr lang="zh-TW" altLang="en-US" sz="1600" dirty="0">
                <a:latin typeface="王漢宗顏楷體繁" panose="02000500000000000000" pitchFamily="2" charset="-120"/>
                <a:ea typeface="王漢宗顏楷體繁" panose="02000500000000000000" pitchFamily="2" charset="-120"/>
              </a:rPr>
              <a:t>浪愛齊步走</a:t>
            </a:r>
            <a:endParaRPr lang="en-US" altLang="zh-TW" sz="1600" dirty="0">
              <a:latin typeface="王漢宗顏楷體繁" panose="02000500000000000000" pitchFamily="2" charset="-120"/>
              <a:ea typeface="王漢宗顏楷體繁" panose="02000500000000000000" pitchFamily="2" charset="-120"/>
            </a:endParaRPr>
          </a:p>
          <a:p>
            <a:pPr marL="641350" indent="-285750" fontAlgn="base">
              <a:spcBef>
                <a:spcPct val="0"/>
              </a:spcBef>
              <a:spcAft>
                <a:spcPct val="0"/>
              </a:spcAft>
              <a:buClr>
                <a:schemeClr val="tx2"/>
              </a:buClr>
              <a:buSzPct val="90000"/>
              <a:buFont typeface="Wingdings" panose="05000000000000000000" pitchFamily="2" charset="2"/>
              <a:buChar char="p"/>
            </a:pPr>
            <a:r>
              <a:rPr kumimoji="1" lang="zh-TW" altLang="en-US" sz="1600" dirty="0">
                <a:latin typeface="王漢宗顏楷體繁" panose="02000500000000000000" pitchFamily="2" charset="-120"/>
                <a:ea typeface="王漢宗顏楷體繁" panose="02000500000000000000" pitchFamily="2" charset="-120"/>
              </a:rPr>
              <a:t>萌芽型</a:t>
            </a:r>
            <a:r>
              <a:rPr kumimoji="1" lang="en-US" altLang="zh-TW" sz="1600" dirty="0">
                <a:latin typeface="王漢宗顏楷體繁" panose="02000500000000000000" pitchFamily="2" charset="-120"/>
                <a:ea typeface="王漢宗顏楷體繁" panose="02000500000000000000" pitchFamily="2" charset="-120"/>
              </a:rPr>
              <a:t>-</a:t>
            </a:r>
            <a:r>
              <a:rPr kumimoji="1" lang="zh-TW" altLang="en-US" sz="1600" dirty="0">
                <a:latin typeface="王漢宗顏楷體繁" panose="02000500000000000000" pitchFamily="2" charset="-120"/>
                <a:ea typeface="王漢宗顏楷體繁" panose="02000500000000000000" pitchFamily="2" charset="-120"/>
              </a:rPr>
              <a:t>清流部落</a:t>
            </a:r>
          </a:p>
        </p:txBody>
      </p:sp>
    </p:spTree>
    <p:extLst>
      <p:ext uri="{BB962C8B-B14F-4D97-AF65-F5344CB8AC3E}">
        <p14:creationId xmlns:p14="http://schemas.microsoft.com/office/powerpoint/2010/main" val="185316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38317"/>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1">
                <a:lumMod val="75000"/>
              </a:schemeClr>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itchFamily="34" charset="-122"/>
                  <a:ea typeface="微软雅黑" pitchFamily="34" charset="-122"/>
                </a:rPr>
                <a:t>4</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3517208" y="3967739"/>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chemeClr val="accent1">
                    <a:lumMod val="75000"/>
                  </a:schemeClr>
                </a:solidFill>
                <a:latin typeface="微软雅黑" pitchFamily="34" charset="-122"/>
                <a:ea typeface="微软雅黑" pitchFamily="34" charset="-122"/>
                <a:sym typeface="微软雅黑" pitchFamily="34" charset="-122"/>
              </a:rPr>
              <a:t>本校研究成果</a:t>
            </a:r>
            <a:endParaRPr lang="en-US" altLang="zh-CN" sz="4800" b="1" dirty="0">
              <a:solidFill>
                <a:schemeClr val="accent1">
                  <a:lumMod val="75000"/>
                </a:schemeClr>
              </a:solidFill>
              <a:latin typeface="微软雅黑" pitchFamily="34" charset="-122"/>
              <a:ea typeface="微软雅黑" pitchFamily="34" charset="-122"/>
              <a:sym typeface="微软雅黑" pitchFamily="34" charset="-122"/>
            </a:endParaRPr>
          </a:p>
        </p:txBody>
      </p:sp>
      <p:cxnSp>
        <p:nvCxnSpPr>
          <p:cNvPr id="74" name="直接连接符 73"/>
          <p:cNvCxnSpPr/>
          <p:nvPr/>
        </p:nvCxnSpPr>
        <p:spPr>
          <a:xfrm>
            <a:off x="2369788" y="4383237"/>
            <a:ext cx="1456264"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252" y="5820958"/>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rot="10800000">
            <a:off x="-972111" y="-9331"/>
            <a:ext cx="7267576" cy="6877295"/>
            <a:chOff x="5886448" y="0"/>
            <a:chExt cx="7267576" cy="6877295"/>
          </a:xfrm>
        </p:grpSpPr>
        <p:sp>
          <p:nvSpPr>
            <p:cNvPr id="14"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PA_MH_Number_1">
            <a:hlinkClick r:id="rId4" action="ppaction://hlinksldjump"/>
          </p:cNvPr>
          <p:cNvSpPr/>
          <p:nvPr>
            <p:custDataLst>
              <p:tags r:id="rId1"/>
            </p:custDataLst>
          </p:nvPr>
        </p:nvSpPr>
        <p:spPr>
          <a:xfrm>
            <a:off x="199079" y="165594"/>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latin typeface="Arial" panose="020F0502020204030204"/>
                <a:cs typeface="+mn-ea"/>
                <a:sym typeface="+mn-lt"/>
              </a:rPr>
              <a:t>1</a:t>
            </a:r>
            <a:endParaRPr kumimoji="0" lang="zh-CN" altLang="en-US" sz="1800" b="0" i="0" u="none" strike="noStrike" kern="0" cap="none" spc="0" normalizeH="0" baseline="0" noProof="0" dirty="0">
              <a:ln>
                <a:noFill/>
              </a:ln>
              <a:effectLst/>
              <a:uLnTx/>
              <a:uFillTx/>
              <a:latin typeface="Arial" panose="020F0502020204030204"/>
              <a:cs typeface="+mn-ea"/>
              <a:sym typeface="+mn-lt"/>
            </a:endParaRPr>
          </a:p>
        </p:txBody>
      </p:sp>
      <p:sp>
        <p:nvSpPr>
          <p:cNvPr id="4" name="矩形 3"/>
          <p:cNvSpPr/>
          <p:nvPr/>
        </p:nvSpPr>
        <p:spPr>
          <a:xfrm>
            <a:off x="889585" y="200297"/>
            <a:ext cx="9607109" cy="461665"/>
          </a:xfrm>
          <a:prstGeom prst="rect">
            <a:avLst/>
          </a:prstGeom>
        </p:spPr>
        <p:txBody>
          <a:bodyPr wrap="square">
            <a:spAutoFit/>
          </a:bodyPr>
          <a:lstStyle/>
          <a:p>
            <a:r>
              <a:rPr lang="en-US" altLang="zh-TW" sz="2400" b="1" dirty="0">
                <a:solidFill>
                  <a:schemeClr val="accent6">
                    <a:lumMod val="75000"/>
                  </a:schemeClr>
                </a:solidFill>
                <a:latin typeface="FangSong" panose="02010609060101010101" pitchFamily="49" charset="-122"/>
                <a:ea typeface="FangSong" panose="02010609060101010101" pitchFamily="49" charset="-122"/>
              </a:rPr>
              <a:t>9</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個重點領域之學術論文發表總篇數及被引用數排名均顯著提升</a:t>
            </a:r>
          </a:p>
        </p:txBody>
      </p:sp>
      <p:sp>
        <p:nvSpPr>
          <p:cNvPr id="5" name="矩形 4"/>
          <p:cNvSpPr/>
          <p:nvPr/>
        </p:nvSpPr>
        <p:spPr>
          <a:xfrm>
            <a:off x="1141511" y="647701"/>
            <a:ext cx="10784959" cy="415498"/>
          </a:xfrm>
          <a:prstGeom prst="rect">
            <a:avLst/>
          </a:prstGeom>
        </p:spPr>
        <p:txBody>
          <a:bodyPr wrap="square">
            <a:spAutoFit/>
          </a:bodyPr>
          <a:lstStyle/>
          <a:p>
            <a:pPr>
              <a:lnSpc>
                <a:spcPct val="105000"/>
              </a:lnSpc>
              <a:spcBef>
                <a:spcPct val="15000"/>
              </a:spcBef>
            </a:pPr>
            <a:r>
              <a:rPr lang="en-US" altLang="zh-TW" sz="2000" dirty="0">
                <a:solidFill>
                  <a:schemeClr val="accent5">
                    <a:lumMod val="75000"/>
                  </a:schemeClr>
                </a:solidFill>
                <a:ea typeface="標楷體" panose="03000509000000000000" pitchFamily="65" charset="-120"/>
                <a:cs typeface="Arial" panose="020B0604020202020204" pitchFamily="34" charset="0"/>
              </a:rPr>
              <a:t>2020</a:t>
            </a:r>
            <a:r>
              <a:rPr lang="zh-TW" altLang="en-US" sz="2000" dirty="0">
                <a:solidFill>
                  <a:schemeClr val="accent5">
                    <a:lumMod val="75000"/>
                  </a:schemeClr>
                </a:solidFill>
                <a:ea typeface="標楷體" panose="03000509000000000000" pitchFamily="65" charset="-120"/>
                <a:cs typeface="Arial" panose="020B0604020202020204" pitchFamily="34" charset="0"/>
              </a:rPr>
              <a:t>年有</a:t>
            </a:r>
            <a:r>
              <a:rPr lang="en-US" altLang="zh-TW" sz="2000" dirty="0">
                <a:solidFill>
                  <a:srgbClr val="FF0000"/>
                </a:solidFill>
                <a:ea typeface="標楷體" panose="03000509000000000000" pitchFamily="65" charset="-120"/>
                <a:cs typeface="Arial" panose="020B0604020202020204" pitchFamily="34" charset="0"/>
              </a:rPr>
              <a:t>9</a:t>
            </a:r>
            <a:r>
              <a:rPr lang="zh-TW" altLang="en-US" sz="2000" dirty="0">
                <a:solidFill>
                  <a:srgbClr val="FF0000"/>
                </a:solidFill>
                <a:ea typeface="標楷體" panose="03000509000000000000" pitchFamily="65" charset="-120"/>
                <a:cs typeface="Arial" panose="020B0604020202020204" pitchFamily="34" charset="0"/>
              </a:rPr>
              <a:t>個</a:t>
            </a:r>
            <a:r>
              <a:rPr lang="zh-TW" altLang="en-US" sz="2000" dirty="0">
                <a:solidFill>
                  <a:schemeClr val="accent5">
                    <a:lumMod val="75000"/>
                  </a:schemeClr>
                </a:solidFill>
                <a:ea typeface="標楷體" panose="03000509000000000000" pitchFamily="65" charset="-120"/>
                <a:cs typeface="Arial" panose="020B0604020202020204" pitchFamily="34" charset="0"/>
              </a:rPr>
              <a:t>領域進入</a:t>
            </a:r>
            <a:r>
              <a:rPr lang="en-US" altLang="zh-TW" sz="2000" dirty="0">
                <a:solidFill>
                  <a:schemeClr val="accent5">
                    <a:lumMod val="75000"/>
                  </a:schemeClr>
                </a:solidFill>
                <a:ea typeface="標楷體" panose="03000509000000000000" pitchFamily="65" charset="-120"/>
                <a:cs typeface="Arial" panose="020B0604020202020204" pitchFamily="34" charset="0"/>
              </a:rPr>
              <a:t>ESI</a:t>
            </a:r>
            <a:r>
              <a:rPr lang="zh-TW" altLang="en-US" sz="2000" dirty="0">
                <a:solidFill>
                  <a:schemeClr val="accent5">
                    <a:lumMod val="75000"/>
                  </a:schemeClr>
                </a:solidFill>
                <a:ea typeface="標楷體" panose="03000509000000000000" pitchFamily="65" charset="-120"/>
                <a:cs typeface="Arial" panose="020B0604020202020204" pitchFamily="34" charset="0"/>
              </a:rPr>
              <a:t>學術論文被引用率前</a:t>
            </a:r>
            <a:r>
              <a:rPr lang="en-US" altLang="zh-TW" sz="2000" dirty="0">
                <a:solidFill>
                  <a:schemeClr val="accent5">
                    <a:lumMod val="75000"/>
                  </a:schemeClr>
                </a:solidFill>
                <a:ea typeface="標楷體" panose="03000509000000000000" pitchFamily="65" charset="-120"/>
                <a:cs typeface="Arial" panose="020B0604020202020204" pitchFamily="34" charset="0"/>
              </a:rPr>
              <a:t>1%</a:t>
            </a:r>
            <a:r>
              <a:rPr lang="zh-TW" altLang="en-US" sz="2000" dirty="0">
                <a:solidFill>
                  <a:schemeClr val="accent5">
                    <a:lumMod val="75000"/>
                  </a:schemeClr>
                </a:solidFill>
                <a:ea typeface="標楷體" panose="03000509000000000000" pitchFamily="65" charset="-120"/>
                <a:cs typeface="Arial" panose="020B0604020202020204" pitchFamily="34" charset="0"/>
              </a:rPr>
              <a:t>；較</a:t>
            </a:r>
            <a:r>
              <a:rPr lang="en-US" altLang="zh-TW" sz="2000" dirty="0">
                <a:solidFill>
                  <a:schemeClr val="accent5">
                    <a:lumMod val="75000"/>
                  </a:schemeClr>
                </a:solidFill>
                <a:ea typeface="標楷體" panose="03000509000000000000" pitchFamily="65" charset="-120"/>
                <a:cs typeface="Arial" panose="020B0604020202020204" pitchFamily="34" charset="0"/>
              </a:rPr>
              <a:t>2005</a:t>
            </a:r>
            <a:r>
              <a:rPr lang="zh-TW" altLang="en-US" sz="2000" dirty="0">
                <a:solidFill>
                  <a:schemeClr val="accent5">
                    <a:lumMod val="75000"/>
                  </a:schemeClr>
                </a:solidFill>
                <a:ea typeface="標楷體" panose="03000509000000000000" pitchFamily="65" charset="-120"/>
                <a:cs typeface="Arial" panose="020B0604020202020204" pitchFamily="34" charset="0"/>
              </a:rPr>
              <a:t>年增加 </a:t>
            </a:r>
            <a:r>
              <a:rPr lang="en-US" altLang="zh-TW" sz="2000" dirty="0">
                <a:solidFill>
                  <a:schemeClr val="accent5">
                    <a:lumMod val="75000"/>
                  </a:schemeClr>
                </a:solidFill>
                <a:ea typeface="標楷體" panose="03000509000000000000" pitchFamily="65" charset="-120"/>
                <a:cs typeface="Arial" panose="020B0604020202020204" pitchFamily="34" charset="0"/>
              </a:rPr>
              <a:t>5</a:t>
            </a:r>
            <a:r>
              <a:rPr lang="zh-TW" altLang="en-US" sz="2000" dirty="0">
                <a:solidFill>
                  <a:schemeClr val="accent5">
                    <a:lumMod val="75000"/>
                  </a:schemeClr>
                </a:solidFill>
                <a:ea typeface="標楷體" panose="03000509000000000000" pitchFamily="65" charset="-120"/>
                <a:cs typeface="Arial" panose="020B0604020202020204" pitchFamily="34" charset="0"/>
              </a:rPr>
              <a:t> 個領域</a:t>
            </a:r>
          </a:p>
        </p:txBody>
      </p:sp>
      <p:grpSp>
        <p:nvGrpSpPr>
          <p:cNvPr id="6" name="群組 5"/>
          <p:cNvGrpSpPr/>
          <p:nvPr/>
        </p:nvGrpSpPr>
        <p:grpSpPr>
          <a:xfrm>
            <a:off x="10268638" y="1098409"/>
            <a:ext cx="1804816" cy="4225058"/>
            <a:chOff x="5298160" y="1891580"/>
            <a:chExt cx="1804816" cy="4225058"/>
          </a:xfrm>
        </p:grpSpPr>
        <p:sp>
          <p:nvSpPr>
            <p:cNvPr id="7" name="Freeform: Shape 9">
              <a:extLst>
                <a:ext uri="{FF2B5EF4-FFF2-40B4-BE49-F238E27FC236}">
                  <a16:creationId xmlns:a16="http://schemas.microsoft.com/office/drawing/2014/main" id="{B10113D2-CA6E-43DF-82E4-CF17A9EFB6CE}"/>
                </a:ext>
              </a:extLst>
            </p:cNvPr>
            <p:cNvSpPr>
              <a:spLocks/>
            </p:cNvSpPr>
            <p:nvPr/>
          </p:nvSpPr>
          <p:spPr bwMode="auto">
            <a:xfrm>
              <a:off x="5634904" y="4172481"/>
              <a:ext cx="1468072" cy="1944157"/>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A5D6DD"/>
            </a:solidFill>
            <a:ln w="9525">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cs typeface="+mn-ea"/>
                <a:sym typeface="+mn-lt"/>
              </a:endParaRPr>
            </a:p>
          </p:txBody>
        </p:sp>
        <p:sp>
          <p:nvSpPr>
            <p:cNvPr id="8" name="Freeform: Shape 16">
              <a:extLst>
                <a:ext uri="{FF2B5EF4-FFF2-40B4-BE49-F238E27FC236}">
                  <a16:creationId xmlns:a16="http://schemas.microsoft.com/office/drawing/2014/main" id="{17AE63FD-A1A0-4834-A0A0-E73593328AE3}"/>
                </a:ext>
              </a:extLst>
            </p:cNvPr>
            <p:cNvSpPr>
              <a:spLocks/>
            </p:cNvSpPr>
            <p:nvPr/>
          </p:nvSpPr>
          <p:spPr bwMode="auto">
            <a:xfrm>
              <a:off x="5298160" y="3412737"/>
              <a:ext cx="1219246" cy="125739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F6E5D8"/>
            </a:solidFill>
            <a:ln w="9525">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cs typeface="+mn-ea"/>
                <a:sym typeface="+mn-lt"/>
              </a:endParaRPr>
            </a:p>
          </p:txBody>
        </p:sp>
        <p:sp>
          <p:nvSpPr>
            <p:cNvPr id="9" name="Freeform: Shape 19">
              <a:extLst>
                <a:ext uri="{FF2B5EF4-FFF2-40B4-BE49-F238E27FC236}">
                  <a16:creationId xmlns:a16="http://schemas.microsoft.com/office/drawing/2014/main" id="{46D6F44B-577E-476E-B7B8-46DE6CBFEAD6}"/>
                </a:ext>
              </a:extLst>
            </p:cNvPr>
            <p:cNvSpPr>
              <a:spLocks/>
            </p:cNvSpPr>
            <p:nvPr/>
          </p:nvSpPr>
          <p:spPr bwMode="auto">
            <a:xfrm>
              <a:off x="5895339" y="2659621"/>
              <a:ext cx="1207633" cy="1239150"/>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A5D6DD"/>
            </a:solidFill>
            <a:ln w="9525">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cs typeface="+mn-ea"/>
                <a:sym typeface="+mn-lt"/>
              </a:endParaRPr>
            </a:p>
          </p:txBody>
        </p:sp>
        <p:sp>
          <p:nvSpPr>
            <p:cNvPr id="10" name="Freeform: Shape 22">
              <a:extLst>
                <a:ext uri="{FF2B5EF4-FFF2-40B4-BE49-F238E27FC236}">
                  <a16:creationId xmlns:a16="http://schemas.microsoft.com/office/drawing/2014/main" id="{CD80F305-0E94-4D07-A0A4-3CC11995C82A}"/>
                </a:ext>
              </a:extLst>
            </p:cNvPr>
            <p:cNvSpPr>
              <a:spLocks/>
            </p:cNvSpPr>
            <p:nvPr/>
          </p:nvSpPr>
          <p:spPr bwMode="auto">
            <a:xfrm>
              <a:off x="5301479" y="1891580"/>
              <a:ext cx="1207634" cy="1247446"/>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6E9DD"/>
            </a:solidFill>
            <a:ln w="9525">
              <a:no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cs typeface="+mn-ea"/>
                <a:sym typeface="+mn-lt"/>
              </a:endParaRPr>
            </a:p>
          </p:txBody>
        </p:sp>
      </p:grpSp>
      <p:graphicFrame>
        <p:nvGraphicFramePr>
          <p:cNvPr id="11" name="表格 10"/>
          <p:cNvGraphicFramePr>
            <a:graphicFrameLocks noGrp="1"/>
          </p:cNvGraphicFramePr>
          <p:nvPr>
            <p:extLst/>
          </p:nvPr>
        </p:nvGraphicFramePr>
        <p:xfrm>
          <a:off x="485658" y="1286542"/>
          <a:ext cx="9498490" cy="4488355"/>
        </p:xfrm>
        <a:graphic>
          <a:graphicData uri="http://schemas.openxmlformats.org/drawingml/2006/table">
            <a:tbl>
              <a:tblPr>
                <a:tableStyleId>{5C22544A-7EE6-4342-B048-85BDC9FD1C3A}</a:tableStyleId>
              </a:tblPr>
              <a:tblGrid>
                <a:gridCol w="3085816">
                  <a:extLst>
                    <a:ext uri="{9D8B030D-6E8A-4147-A177-3AD203B41FA5}">
                      <a16:colId xmlns:a16="http://schemas.microsoft.com/office/drawing/2014/main" val="20000"/>
                    </a:ext>
                  </a:extLst>
                </a:gridCol>
                <a:gridCol w="1068779">
                  <a:extLst>
                    <a:ext uri="{9D8B030D-6E8A-4147-A177-3AD203B41FA5}">
                      <a16:colId xmlns:a16="http://schemas.microsoft.com/office/drawing/2014/main" val="20001"/>
                    </a:ext>
                  </a:extLst>
                </a:gridCol>
                <a:gridCol w="1068779">
                  <a:extLst>
                    <a:ext uri="{9D8B030D-6E8A-4147-A177-3AD203B41FA5}">
                      <a16:colId xmlns:a16="http://schemas.microsoft.com/office/drawing/2014/main" val="20002"/>
                    </a:ext>
                  </a:extLst>
                </a:gridCol>
                <a:gridCol w="1068779">
                  <a:extLst>
                    <a:ext uri="{9D8B030D-6E8A-4147-A177-3AD203B41FA5}">
                      <a16:colId xmlns:a16="http://schemas.microsoft.com/office/drawing/2014/main" val="20003"/>
                    </a:ext>
                  </a:extLst>
                </a:gridCol>
                <a:gridCol w="1068779">
                  <a:extLst>
                    <a:ext uri="{9D8B030D-6E8A-4147-A177-3AD203B41FA5}">
                      <a16:colId xmlns:a16="http://schemas.microsoft.com/office/drawing/2014/main" val="20004"/>
                    </a:ext>
                  </a:extLst>
                </a:gridCol>
                <a:gridCol w="1068779">
                  <a:extLst>
                    <a:ext uri="{9D8B030D-6E8A-4147-A177-3AD203B41FA5}">
                      <a16:colId xmlns:a16="http://schemas.microsoft.com/office/drawing/2014/main" val="20005"/>
                    </a:ext>
                  </a:extLst>
                </a:gridCol>
                <a:gridCol w="1068779">
                  <a:extLst>
                    <a:ext uri="{9D8B030D-6E8A-4147-A177-3AD203B41FA5}">
                      <a16:colId xmlns:a16="http://schemas.microsoft.com/office/drawing/2014/main" val="20006"/>
                    </a:ext>
                  </a:extLst>
                </a:gridCol>
              </a:tblGrid>
              <a:tr h="812551">
                <a:tc rowSpan="2">
                  <a:txBody>
                    <a:bodyPr/>
                    <a:lstStyle/>
                    <a:p>
                      <a:pPr algn="l" fontAlgn="ctr"/>
                      <a:r>
                        <a:rPr lang="en-US" sz="1800" u="none" strike="noStrike" dirty="0">
                          <a:effectLst/>
                        </a:rPr>
                        <a:t>Research Fields</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ctr"/>
                      <a:r>
                        <a:rPr lang="en-US" sz="1800" u="none" strike="noStrike" dirty="0">
                          <a:effectLst/>
                        </a:rPr>
                        <a:t>Web of Science Documents</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TW" altLang="en-US"/>
                    </a:p>
                  </a:txBody>
                  <a:tcPr/>
                </a:tc>
                <a:tc gridSpan="2">
                  <a:txBody>
                    <a:bodyPr/>
                    <a:lstStyle/>
                    <a:p>
                      <a:pPr algn="ctr" fontAlgn="ctr"/>
                      <a:r>
                        <a:rPr lang="en-US" sz="1800" u="none" strike="noStrike" dirty="0">
                          <a:effectLst/>
                        </a:rPr>
                        <a:t>Cites</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TW" altLang="en-US"/>
                    </a:p>
                  </a:txBody>
                  <a:tcPr/>
                </a:tc>
                <a:tc gridSpan="2">
                  <a:txBody>
                    <a:bodyPr/>
                    <a:lstStyle/>
                    <a:p>
                      <a:pPr algn="ctr" fontAlgn="ctr"/>
                      <a:r>
                        <a:rPr lang="en-US" sz="1800" u="none" strike="noStrike" dirty="0">
                          <a:effectLst/>
                        </a:rPr>
                        <a:t>Cites/Paper</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TW" altLang="en-US"/>
                    </a:p>
                  </a:txBody>
                  <a:tcPr/>
                </a:tc>
                <a:extLst>
                  <a:ext uri="{0D108BD9-81ED-4DB2-BD59-A6C34878D82A}">
                    <a16:rowId xmlns:a16="http://schemas.microsoft.com/office/drawing/2014/main" val="10000"/>
                  </a:ext>
                </a:extLst>
              </a:tr>
              <a:tr h="476662">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600" u="none" strike="noStrike" dirty="0">
                          <a:effectLst/>
                        </a:rPr>
                        <a:t>Ranking</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600" u="none" strike="noStrike" dirty="0">
                          <a:effectLst/>
                        </a:rPr>
                        <a:t>Number</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u="none" strike="noStrike" dirty="0">
                          <a:effectLst/>
                        </a:rPr>
                        <a:t>Ranking</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sz="1600" u="none" strike="noStrike" dirty="0">
                          <a:effectLst/>
                        </a:rPr>
                        <a:t>Number</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u="none" strike="noStrike" dirty="0">
                          <a:effectLst/>
                        </a:rPr>
                        <a:t>Ranking</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600" u="none" strike="noStrike" dirty="0">
                          <a:effectLst/>
                        </a:rPr>
                        <a:t>Number</a:t>
                      </a:r>
                      <a:endParaRPr lang="en-US" sz="16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52934">
                <a:tc>
                  <a:txBody>
                    <a:bodyPr/>
                    <a:lstStyle/>
                    <a:p>
                      <a:pPr algn="l" fontAlgn="ctr"/>
                      <a:r>
                        <a:rPr lang="en-US" sz="1800" u="none" strike="noStrike" dirty="0">
                          <a:effectLst/>
                        </a:rPr>
                        <a:t>CHEMISTRY</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28851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16.86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1285">
                <a:tc>
                  <a:txBody>
                    <a:bodyPr/>
                    <a:lstStyle/>
                    <a:p>
                      <a:pPr algn="l" fontAlgn="ctr"/>
                      <a:r>
                        <a:rPr lang="en-US" sz="1800" u="none" strike="noStrike" dirty="0">
                          <a:effectLst/>
                        </a:rPr>
                        <a:t>ENGINEERING</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11693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9.34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2934">
                <a:tc>
                  <a:txBody>
                    <a:bodyPr/>
                    <a:lstStyle/>
                    <a:p>
                      <a:pPr algn="l" fontAlgn="ctr"/>
                      <a:r>
                        <a:rPr lang="en-US" sz="1800" u="none" strike="noStrike" dirty="0">
                          <a:effectLst/>
                        </a:rPr>
                        <a:t>PLANT &amp; ANIMAL SCIENCE</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9926286"/>
                  </a:ext>
                </a:extLst>
              </a:tr>
              <a:tr h="352934">
                <a:tc>
                  <a:txBody>
                    <a:bodyPr/>
                    <a:lstStyle/>
                    <a:p>
                      <a:pPr algn="l" fontAlgn="ctr"/>
                      <a:r>
                        <a:rPr lang="en-US" sz="1800" u="none" strike="noStrike" dirty="0">
                          <a:effectLst/>
                        </a:rPr>
                        <a:t>CLINICAL MEDICINE</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2934">
                <a:tc>
                  <a:txBody>
                    <a:bodyPr/>
                    <a:lstStyle/>
                    <a:p>
                      <a:pPr algn="l" fontAlgn="ctr"/>
                      <a:r>
                        <a:rPr lang="en-US" sz="1800" u="none" strike="noStrike" dirty="0">
                          <a:effectLst/>
                        </a:rPr>
                        <a:t>MATERIALS SCIENCE</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12925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2934">
                <a:tc>
                  <a:txBody>
                    <a:bodyPr/>
                    <a:lstStyle/>
                    <a:p>
                      <a:pPr algn="l" fontAlgn="ctr"/>
                      <a:r>
                        <a:rPr lang="en-US" sz="1800" u="none" strike="noStrike" dirty="0">
                          <a:effectLst/>
                        </a:rPr>
                        <a:t>BIOLOGY &amp; BIOCHEMISTRY</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11252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2934">
                <a:tc>
                  <a:txBody>
                    <a:bodyPr/>
                    <a:lstStyle/>
                    <a:p>
                      <a:pPr algn="l" fontAlgn="ctr"/>
                      <a:r>
                        <a:rPr lang="en-US" sz="1800" u="none" strike="noStrike" dirty="0">
                          <a:effectLst/>
                        </a:rPr>
                        <a:t>AGRICULTURAL SCIENCES</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273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8209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319">
                <a:tc>
                  <a:txBody>
                    <a:bodyPr/>
                    <a:lstStyle/>
                    <a:p>
                      <a:pPr algn="l" fontAlgn="ctr"/>
                      <a:r>
                        <a:rPr lang="en-US" sz="1800" u="none" strike="noStrike" dirty="0">
                          <a:effectLst/>
                        </a:rPr>
                        <a:t>PHARMACOLOGY &amp; TOXICOLOGY</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6166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a:solidFill>
                            <a:schemeClr val="tx1"/>
                          </a:solidFill>
                          <a:effectLst/>
                          <a:latin typeface="Times New Roman" panose="02020603050405020304" pitchFamily="18" charset="0"/>
                          <a:cs typeface="Times New Roman" panose="02020603050405020304" pitchFamily="18" charset="0"/>
                        </a:rPr>
                        <a:t>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2934">
                <a:tc>
                  <a:txBody>
                    <a:bodyPr/>
                    <a:lstStyle/>
                    <a:p>
                      <a:pPr algn="l" fontAlgn="ctr"/>
                      <a:r>
                        <a:rPr lang="en-US" sz="1800" u="none" strike="noStrike" dirty="0">
                          <a:effectLst/>
                        </a:rPr>
                        <a:t>ENVIRONMENT/</a:t>
                      </a:r>
                      <a:r>
                        <a:rPr lang="zh-TW" altLang="en-US" sz="1800" u="none" strike="noStrike" dirty="0">
                          <a:effectLst/>
                        </a:rPr>
                        <a:t> </a:t>
                      </a:r>
                      <a:r>
                        <a:rPr lang="en-US" sz="1800" u="none" strike="noStrike" dirty="0">
                          <a:effectLst/>
                        </a:rPr>
                        <a:t>ECOLOGY</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462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5100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1800" b="0" i="0" u="none" strike="noStrike"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11.04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文字方塊 11"/>
          <p:cNvSpPr txBox="1"/>
          <p:nvPr/>
        </p:nvSpPr>
        <p:spPr>
          <a:xfrm>
            <a:off x="364855" y="6332527"/>
            <a:ext cx="8984075" cy="307777"/>
          </a:xfrm>
          <a:prstGeom prst="rect">
            <a:avLst/>
          </a:prstGeom>
          <a:noFill/>
        </p:spPr>
        <p:txBody>
          <a:bodyPr wrap="square" rtlCol="0">
            <a:spAutoFit/>
          </a:bodyPr>
          <a:lstStyle/>
          <a:p>
            <a:r>
              <a:rPr lang="zh-TW" altLang="zh-TW" sz="1400" kern="0" dirty="0">
                <a:solidFill>
                  <a:schemeClr val="tx1">
                    <a:lumMod val="65000"/>
                    <a:lumOff val="35000"/>
                  </a:schemeClr>
                </a:solidFill>
                <a:ea typeface="標楷體"/>
                <a:cs typeface="標楷體"/>
              </a:rPr>
              <a:t>資料</a:t>
            </a:r>
            <a:r>
              <a:rPr lang="zh-TW" altLang="en-US" sz="1400" kern="0" dirty="0">
                <a:solidFill>
                  <a:schemeClr val="tx1">
                    <a:lumMod val="65000"/>
                    <a:lumOff val="35000"/>
                  </a:schemeClr>
                </a:solidFill>
                <a:ea typeface="標楷體"/>
                <a:cs typeface="標楷體"/>
              </a:rPr>
              <a:t>庫更新</a:t>
            </a:r>
            <a:r>
              <a:rPr lang="zh-TW" altLang="zh-TW" sz="1400" kern="0" dirty="0">
                <a:solidFill>
                  <a:schemeClr val="tx1">
                    <a:lumMod val="65000"/>
                    <a:lumOff val="35000"/>
                  </a:schemeClr>
                </a:solidFill>
                <a:ea typeface="標楷體"/>
                <a:cs typeface="標楷體"/>
              </a:rPr>
              <a:t>日期：</a:t>
            </a:r>
            <a:r>
              <a:rPr lang="en-US" altLang="zh-TW" sz="1400" kern="0" dirty="0">
                <a:solidFill>
                  <a:schemeClr val="tx1">
                    <a:lumMod val="65000"/>
                    <a:lumOff val="35000"/>
                  </a:schemeClr>
                </a:solidFill>
                <a:ea typeface="標楷體"/>
              </a:rPr>
              <a:t>2020</a:t>
            </a:r>
            <a:r>
              <a:rPr lang="zh-TW" altLang="zh-TW" sz="1400" kern="0" dirty="0">
                <a:solidFill>
                  <a:schemeClr val="tx1">
                    <a:lumMod val="65000"/>
                    <a:lumOff val="35000"/>
                  </a:schemeClr>
                </a:solidFill>
                <a:ea typeface="標楷體"/>
                <a:cs typeface="標楷體"/>
              </a:rPr>
              <a:t>年</a:t>
            </a:r>
            <a:r>
              <a:rPr lang="en-US" altLang="zh-TW" sz="1400" kern="0" dirty="0">
                <a:solidFill>
                  <a:schemeClr val="tx1">
                    <a:lumMod val="65000"/>
                    <a:lumOff val="35000"/>
                  </a:schemeClr>
                </a:solidFill>
                <a:ea typeface="標楷體"/>
                <a:cs typeface="標楷體"/>
              </a:rPr>
              <a:t>7</a:t>
            </a:r>
            <a:r>
              <a:rPr lang="zh-TW" altLang="zh-TW" sz="1400" kern="0" dirty="0">
                <a:solidFill>
                  <a:schemeClr val="tx1">
                    <a:lumMod val="65000"/>
                    <a:lumOff val="35000"/>
                  </a:schemeClr>
                </a:solidFill>
                <a:ea typeface="標楷體"/>
                <a:cs typeface="標楷體"/>
              </a:rPr>
              <a:t>月</a:t>
            </a:r>
            <a:r>
              <a:rPr lang="en-US" altLang="zh-TW" sz="1400" kern="0" dirty="0">
                <a:solidFill>
                  <a:schemeClr val="tx1">
                    <a:lumMod val="65000"/>
                    <a:lumOff val="35000"/>
                  </a:schemeClr>
                </a:solidFill>
                <a:ea typeface="標楷體"/>
                <a:cs typeface="標楷體"/>
              </a:rPr>
              <a:t>9</a:t>
            </a:r>
            <a:r>
              <a:rPr lang="zh-TW" altLang="zh-TW" sz="1400" kern="0" dirty="0">
                <a:solidFill>
                  <a:schemeClr val="tx1">
                    <a:lumMod val="65000"/>
                    <a:lumOff val="35000"/>
                  </a:schemeClr>
                </a:solidFill>
                <a:ea typeface="標楷體"/>
                <a:cs typeface="標楷體"/>
              </a:rPr>
              <a:t>日</a:t>
            </a:r>
            <a:r>
              <a:rPr lang="zh-TW" altLang="en-US" sz="1400" kern="0" dirty="0">
                <a:solidFill>
                  <a:schemeClr val="tx1">
                    <a:lumMod val="65000"/>
                    <a:lumOff val="35000"/>
                  </a:schemeClr>
                </a:solidFill>
                <a:ea typeface="標楷體"/>
                <a:cs typeface="標楷體"/>
              </a:rPr>
              <a:t>，資料庫期間 </a:t>
            </a:r>
            <a:r>
              <a:rPr lang="en-US" altLang="zh-TW" sz="1400" dirty="0">
                <a:solidFill>
                  <a:schemeClr val="tx1">
                    <a:lumMod val="65000"/>
                    <a:lumOff val="35000"/>
                  </a:schemeClr>
                </a:solidFill>
              </a:rPr>
              <a:t>January 1, 2010 – April 30, 2020</a:t>
            </a:r>
            <a:endParaRPr lang="zh-TW" altLang="en-US" sz="1400" dirty="0">
              <a:solidFill>
                <a:schemeClr val="tx1">
                  <a:lumMod val="65000"/>
                  <a:lumOff val="35000"/>
                </a:schemeClr>
              </a:solidFill>
            </a:endParaRPr>
          </a:p>
        </p:txBody>
      </p:sp>
    </p:spTree>
    <p:extLst>
      <p:ext uri="{BB962C8B-B14F-4D97-AF65-F5344CB8AC3E}">
        <p14:creationId xmlns:p14="http://schemas.microsoft.com/office/powerpoint/2010/main" val="30230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rot="10800000">
            <a:off x="-994782" y="0"/>
            <a:ext cx="7267576" cy="6877295"/>
            <a:chOff x="5886448" y="0"/>
            <a:chExt cx="7267576" cy="6877295"/>
          </a:xfrm>
        </p:grpSpPr>
        <p:sp>
          <p:nvSpPr>
            <p:cNvPr id="13"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PA_MH_Number_1">
            <a:hlinkClick r:id="rId4" action="ppaction://hlinksldjump"/>
          </p:cNvPr>
          <p:cNvSpPr/>
          <p:nvPr>
            <p:custDataLst>
              <p:tags r:id="rId1"/>
            </p:custDataLst>
          </p:nvPr>
        </p:nvSpPr>
        <p:spPr>
          <a:xfrm>
            <a:off x="199079" y="165594"/>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latin typeface="Arial" panose="020F0502020204030204"/>
                <a:cs typeface="+mn-ea"/>
                <a:sym typeface="+mn-lt"/>
              </a:rPr>
              <a:t>2</a:t>
            </a:r>
            <a:endParaRPr kumimoji="0" lang="zh-CN" altLang="en-US" sz="1800" b="0" i="0" u="none" strike="noStrike" kern="0" cap="none" spc="0" normalizeH="0" baseline="0" noProof="0" dirty="0">
              <a:ln>
                <a:noFill/>
              </a:ln>
              <a:effectLst/>
              <a:uLnTx/>
              <a:uFillTx/>
              <a:latin typeface="Arial" panose="020F0502020204030204"/>
              <a:cs typeface="+mn-ea"/>
              <a:sym typeface="+mn-lt"/>
            </a:endParaRPr>
          </a:p>
        </p:txBody>
      </p:sp>
      <p:sp>
        <p:nvSpPr>
          <p:cNvPr id="4" name="矩形 3"/>
          <p:cNvSpPr/>
          <p:nvPr/>
        </p:nvSpPr>
        <p:spPr>
          <a:xfrm>
            <a:off x="772237" y="165594"/>
            <a:ext cx="11418176" cy="461665"/>
          </a:xfrm>
          <a:prstGeom prst="rect">
            <a:avLst/>
          </a:prstGeom>
        </p:spPr>
        <p:txBody>
          <a:bodyPr wrap="square">
            <a:spAutoFit/>
          </a:bodyPr>
          <a:lstStyle/>
          <a:p>
            <a:r>
              <a:rPr lang="en-US" altLang="zh-TW" sz="2400" b="1" dirty="0">
                <a:solidFill>
                  <a:schemeClr val="accent6">
                    <a:lumMod val="75000"/>
                  </a:schemeClr>
                </a:solidFill>
                <a:latin typeface="FangSong" panose="02010609060101010101" pitchFamily="49" charset="-122"/>
                <a:ea typeface="FangSong" panose="02010609060101010101" pitchFamily="49" charset="-122"/>
              </a:rPr>
              <a:t>12</a:t>
            </a:r>
            <a:r>
              <a:rPr lang="zh-TW" altLang="zh-TW" sz="2400" b="1" dirty="0">
                <a:solidFill>
                  <a:schemeClr val="accent6">
                    <a:lumMod val="75000"/>
                  </a:schemeClr>
                </a:solidFill>
                <a:latin typeface="FangSong" panose="02010609060101010101" pitchFamily="49" charset="-122"/>
                <a:ea typeface="FangSong" panose="02010609060101010101" pitchFamily="49" charset="-122"/>
              </a:rPr>
              <a:t>所頂尖大學</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ESI</a:t>
            </a:r>
            <a:r>
              <a:rPr lang="zh-TW" altLang="zh-TW" sz="2400" b="1" dirty="0">
                <a:solidFill>
                  <a:schemeClr val="accent6">
                    <a:lumMod val="75000"/>
                  </a:schemeClr>
                </a:solidFill>
                <a:latin typeface="FangSong" panose="02010609060101010101" pitchFamily="49" charset="-122"/>
                <a:ea typeface="FangSong" panose="02010609060101010101" pitchFamily="49" charset="-122"/>
              </a:rPr>
              <a:t>學術論文被引用率前</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1</a:t>
            </a:r>
            <a:r>
              <a:rPr lang="zh-TW" altLang="zh-TW" sz="2400" b="1" dirty="0">
                <a:solidFill>
                  <a:schemeClr val="accent6">
                    <a:lumMod val="75000"/>
                  </a:schemeClr>
                </a:solidFill>
                <a:latin typeface="FangSong" panose="02010609060101010101" pitchFamily="49" charset="-122"/>
                <a:ea typeface="FangSong" panose="02010609060101010101" pitchFamily="49" charset="-122"/>
              </a:rPr>
              <a:t>％學門領域數比較表</a:t>
            </a:r>
          </a:p>
        </p:txBody>
      </p:sp>
      <p:graphicFrame>
        <p:nvGraphicFramePr>
          <p:cNvPr id="9" name="表格 8"/>
          <p:cNvGraphicFramePr>
            <a:graphicFrameLocks noGrp="1"/>
          </p:cNvGraphicFramePr>
          <p:nvPr>
            <p:extLst/>
          </p:nvPr>
        </p:nvGraphicFramePr>
        <p:xfrm>
          <a:off x="772237" y="429208"/>
          <a:ext cx="9405433" cy="6301200"/>
        </p:xfrm>
        <a:graphic>
          <a:graphicData uri="http://schemas.openxmlformats.org/drawingml/2006/table">
            <a:tbl>
              <a:tblPr/>
              <a:tblGrid>
                <a:gridCol w="681311">
                  <a:extLst>
                    <a:ext uri="{9D8B030D-6E8A-4147-A177-3AD203B41FA5}">
                      <a16:colId xmlns:a16="http://schemas.microsoft.com/office/drawing/2014/main" val="20000"/>
                    </a:ext>
                  </a:extLst>
                </a:gridCol>
                <a:gridCol w="6279095">
                  <a:extLst>
                    <a:ext uri="{9D8B030D-6E8A-4147-A177-3AD203B41FA5}">
                      <a16:colId xmlns:a16="http://schemas.microsoft.com/office/drawing/2014/main" val="20001"/>
                    </a:ext>
                  </a:extLst>
                </a:gridCol>
                <a:gridCol w="2445027">
                  <a:extLst>
                    <a:ext uri="{9D8B030D-6E8A-4147-A177-3AD203B41FA5}">
                      <a16:colId xmlns:a16="http://schemas.microsoft.com/office/drawing/2014/main" val="20002"/>
                    </a:ext>
                  </a:extLst>
                </a:gridCol>
              </a:tblGrid>
              <a:tr h="553723">
                <a:tc gridSpan="3">
                  <a:txBody>
                    <a:bodyPr/>
                    <a:lstStyle/>
                    <a:p>
                      <a:pPr algn="ctr">
                        <a:spcBef>
                          <a:spcPts val="600"/>
                        </a:spcBef>
                        <a:spcAft>
                          <a:spcPts val="0"/>
                        </a:spcAft>
                      </a:pPr>
                      <a:endParaRPr lang="zh-TW" sz="2000" kern="100" dirty="0">
                        <a:solidFill>
                          <a:srgbClr val="3333FF"/>
                        </a:solidFill>
                        <a:effectLst/>
                        <a:latin typeface="+mj-lt"/>
                        <a:ea typeface="新細明體"/>
                      </a:endParaRPr>
                    </a:p>
                  </a:txBody>
                  <a:tcPr marL="19048" marR="1904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35223">
                <a:tc>
                  <a:txBody>
                    <a:bodyPr/>
                    <a:lstStyle/>
                    <a:p>
                      <a:pPr algn="ctr">
                        <a:spcAft>
                          <a:spcPts val="0"/>
                        </a:spcAft>
                      </a:pPr>
                      <a:r>
                        <a:rPr lang="zh-TW" sz="2000" b="1" kern="0" dirty="0">
                          <a:solidFill>
                            <a:srgbClr val="000000"/>
                          </a:solidFill>
                          <a:effectLst/>
                          <a:latin typeface="+mj-lt"/>
                          <a:ea typeface="標楷體"/>
                          <a:cs typeface="標楷體"/>
                        </a:rPr>
                        <a:t>排名</a:t>
                      </a:r>
                      <a:endParaRPr lang="zh-TW" sz="2000" b="1"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0">
                          <a:srgbClr val="CDC5E0"/>
                        </a:gs>
                        <a:gs pos="0">
                          <a:srgbClr val="FFCCFF"/>
                        </a:gs>
                        <a:gs pos="100000">
                          <a:schemeClr val="accent1">
                            <a:shade val="67500"/>
                            <a:satMod val="115000"/>
                          </a:schemeClr>
                        </a:gs>
                        <a:gs pos="100000">
                          <a:schemeClr val="accent1">
                            <a:shade val="100000"/>
                            <a:satMod val="115000"/>
                          </a:schemeClr>
                        </a:gs>
                      </a:gsLst>
                      <a:lin ang="5400000" scaled="0"/>
                    </a:gradFill>
                  </a:tcPr>
                </a:tc>
                <a:tc>
                  <a:txBody>
                    <a:bodyPr/>
                    <a:lstStyle/>
                    <a:p>
                      <a:pPr algn="ctr">
                        <a:spcAft>
                          <a:spcPts val="0"/>
                        </a:spcAft>
                      </a:pPr>
                      <a:r>
                        <a:rPr lang="zh-TW" sz="2000" b="1" kern="0" dirty="0">
                          <a:solidFill>
                            <a:srgbClr val="000000"/>
                          </a:solidFill>
                          <a:effectLst/>
                          <a:latin typeface="+mj-lt"/>
                          <a:ea typeface="標楷體"/>
                          <a:cs typeface="標楷體"/>
                        </a:rPr>
                        <a:t>學校名稱</a:t>
                      </a:r>
                      <a:endParaRPr lang="zh-TW" sz="2000" b="1"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0">
                          <a:srgbClr val="CDC5E0"/>
                        </a:gs>
                        <a:gs pos="0">
                          <a:srgbClr val="FFCCFF"/>
                        </a:gs>
                        <a:gs pos="100000">
                          <a:schemeClr val="accent1">
                            <a:shade val="67500"/>
                            <a:satMod val="115000"/>
                          </a:schemeClr>
                        </a:gs>
                        <a:gs pos="100000">
                          <a:schemeClr val="accent1">
                            <a:shade val="100000"/>
                            <a:satMod val="115000"/>
                          </a:schemeClr>
                        </a:gs>
                      </a:gsLst>
                      <a:lin ang="5400000" scaled="0"/>
                    </a:gradFill>
                  </a:tcPr>
                </a:tc>
                <a:tc>
                  <a:txBody>
                    <a:bodyPr/>
                    <a:lstStyle/>
                    <a:p>
                      <a:pPr algn="ctr">
                        <a:spcAft>
                          <a:spcPts val="0"/>
                        </a:spcAft>
                      </a:pPr>
                      <a:r>
                        <a:rPr lang="zh-TW" sz="2000" b="1" kern="0" dirty="0">
                          <a:solidFill>
                            <a:srgbClr val="000000"/>
                          </a:solidFill>
                          <a:effectLst/>
                          <a:latin typeface="+mj-lt"/>
                          <a:ea typeface="標楷體"/>
                          <a:cs typeface="標楷體"/>
                        </a:rPr>
                        <a:t>學門領域數</a:t>
                      </a:r>
                      <a:endParaRPr lang="zh-TW" sz="2000" b="1"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0">
                          <a:srgbClr val="CDC5E0"/>
                        </a:gs>
                        <a:gs pos="0">
                          <a:srgbClr val="FFCCFF"/>
                        </a:gs>
                        <a:gs pos="100000">
                          <a:schemeClr val="accent1">
                            <a:shade val="67500"/>
                            <a:satMod val="115000"/>
                          </a:schemeClr>
                        </a:gs>
                        <a:gs pos="100000">
                          <a:schemeClr val="accent1">
                            <a:shade val="100000"/>
                            <a:satMod val="115000"/>
                          </a:schemeClr>
                        </a:gs>
                      </a:gsLst>
                      <a:lin ang="5400000" scaled="0"/>
                    </a:gradFill>
                  </a:tcPr>
                </a:tc>
                <a:extLst>
                  <a:ext uri="{0D108BD9-81ED-4DB2-BD59-A6C34878D82A}">
                    <a16:rowId xmlns:a16="http://schemas.microsoft.com/office/drawing/2014/main" val="10001"/>
                  </a:ext>
                </a:extLst>
              </a:tr>
              <a:tr h="385558">
                <a:tc>
                  <a:txBody>
                    <a:bodyPr/>
                    <a:lstStyle/>
                    <a:p>
                      <a:pPr algn="ctr">
                        <a:spcAft>
                          <a:spcPts val="0"/>
                        </a:spcAft>
                      </a:pPr>
                      <a:r>
                        <a:rPr lang="en-US" sz="2000" kern="0" dirty="0">
                          <a:solidFill>
                            <a:srgbClr val="000000"/>
                          </a:solidFill>
                          <a:effectLst/>
                          <a:latin typeface="+mj-lt"/>
                          <a:ea typeface="標楷體"/>
                        </a:rPr>
                        <a:t>1</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kern="0" dirty="0">
                          <a:solidFill>
                            <a:srgbClr val="000000"/>
                          </a:solidFill>
                          <a:effectLst/>
                          <a:latin typeface="+mj-lt"/>
                          <a:ea typeface="標楷體"/>
                          <a:cs typeface="標楷體"/>
                        </a:rPr>
                        <a:t>臺</a:t>
                      </a:r>
                      <a:r>
                        <a:rPr lang="zh-TW" sz="2000" kern="0" dirty="0">
                          <a:solidFill>
                            <a:srgbClr val="000000"/>
                          </a:solidFill>
                          <a:effectLst/>
                          <a:latin typeface="+mj-lt"/>
                          <a:ea typeface="標楷體"/>
                          <a:cs typeface="標楷體"/>
                        </a:rPr>
                        <a:t>灣大學（</a:t>
                      </a:r>
                      <a:r>
                        <a:rPr lang="en-US" sz="2000" kern="0" dirty="0">
                          <a:solidFill>
                            <a:srgbClr val="000000"/>
                          </a:solidFill>
                          <a:effectLst/>
                          <a:latin typeface="+mj-lt"/>
                          <a:ea typeface="標楷體"/>
                        </a:rPr>
                        <a:t>NATL Taiwan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19</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558">
                <a:tc>
                  <a:txBody>
                    <a:bodyPr/>
                    <a:lstStyle/>
                    <a:p>
                      <a:pPr algn="ctr">
                        <a:spcAft>
                          <a:spcPts val="0"/>
                        </a:spcAft>
                      </a:pPr>
                      <a:r>
                        <a:rPr lang="en-US" sz="2000" kern="0">
                          <a:solidFill>
                            <a:srgbClr val="000000"/>
                          </a:solidFill>
                          <a:effectLst/>
                          <a:latin typeface="+mj-lt"/>
                          <a:ea typeface="標楷體"/>
                        </a:rPr>
                        <a:t>2</a:t>
                      </a:r>
                      <a:endParaRPr lang="zh-TW" sz="2000" kern="10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成功大學（</a:t>
                      </a:r>
                      <a:r>
                        <a:rPr lang="en-US" sz="2000" kern="0" dirty="0">
                          <a:solidFill>
                            <a:srgbClr val="000000"/>
                          </a:solidFill>
                          <a:effectLst/>
                          <a:latin typeface="+mj-lt"/>
                          <a:ea typeface="標楷體"/>
                        </a:rPr>
                        <a:t>NATL Cheng Kung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16</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558">
                <a:tc>
                  <a:txBody>
                    <a:bodyPr/>
                    <a:lstStyle/>
                    <a:p>
                      <a:pPr algn="ctr">
                        <a:spcAft>
                          <a:spcPts val="0"/>
                        </a:spcAft>
                      </a:pPr>
                      <a:r>
                        <a:rPr lang="en-US" sz="2000" kern="0" dirty="0">
                          <a:solidFill>
                            <a:srgbClr val="000000"/>
                          </a:solidFill>
                          <a:effectLst/>
                          <a:latin typeface="+mj-lt"/>
                          <a:ea typeface="標楷體"/>
                        </a:rPr>
                        <a:t>3</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zh-TW" sz="2000" kern="0" dirty="0">
                          <a:solidFill>
                            <a:srgbClr val="000000"/>
                          </a:solidFill>
                          <a:effectLst/>
                          <a:latin typeface="+mj-lt"/>
                          <a:ea typeface="標楷體"/>
                          <a:cs typeface="標楷體"/>
                        </a:rPr>
                        <a:t>長庚大學（</a:t>
                      </a:r>
                      <a:r>
                        <a:rPr lang="en-US" sz="2000" kern="0" dirty="0">
                          <a:solidFill>
                            <a:srgbClr val="000000"/>
                          </a:solidFill>
                          <a:effectLst/>
                          <a:latin typeface="+mj-lt"/>
                          <a:ea typeface="標楷體"/>
                        </a:rPr>
                        <a:t>Chang Gung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2000" kern="0" dirty="0">
                          <a:solidFill>
                            <a:srgbClr val="000000"/>
                          </a:solidFill>
                          <a:effectLst/>
                          <a:latin typeface="+mj-lt"/>
                          <a:ea typeface="標楷體"/>
                        </a:rPr>
                        <a:t>10</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85558">
                <a:tc>
                  <a:txBody>
                    <a:bodyPr/>
                    <a:lstStyle/>
                    <a:p>
                      <a:pPr algn="ctr">
                        <a:spcAft>
                          <a:spcPts val="0"/>
                        </a:spcAft>
                      </a:pPr>
                      <a:r>
                        <a:rPr lang="en-US" altLang="zh-TW" sz="2000" b="1" kern="0" dirty="0">
                          <a:solidFill>
                            <a:schemeClr val="tx1"/>
                          </a:solidFill>
                          <a:effectLst/>
                          <a:latin typeface="+mj-lt"/>
                          <a:ea typeface="標楷體"/>
                        </a:rPr>
                        <a:t>4</a:t>
                      </a:r>
                      <a:endParaRPr lang="zh-TW" sz="2000" b="1" kern="100" dirty="0">
                        <a:solidFill>
                          <a:schemeClr val="tx1"/>
                        </a:solidFill>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zh-TW" sz="2000" b="1" kern="0" dirty="0">
                          <a:solidFill>
                            <a:schemeClr val="tx1"/>
                          </a:solidFill>
                          <a:effectLst/>
                          <a:latin typeface="+mj-lt"/>
                          <a:ea typeface="標楷體"/>
                          <a:cs typeface="標楷體"/>
                        </a:rPr>
                        <a:t>中興大學（</a:t>
                      </a:r>
                      <a:r>
                        <a:rPr lang="en-US" sz="2000" b="1" kern="0" dirty="0">
                          <a:solidFill>
                            <a:schemeClr val="tx1"/>
                          </a:solidFill>
                          <a:effectLst/>
                          <a:latin typeface="+mj-lt"/>
                          <a:ea typeface="標楷體"/>
                        </a:rPr>
                        <a:t>NATL CHUNGHSING UNIV</a:t>
                      </a:r>
                      <a:r>
                        <a:rPr lang="zh-TW" sz="2000" b="1" kern="0" dirty="0">
                          <a:solidFill>
                            <a:schemeClr val="tx1"/>
                          </a:solidFill>
                          <a:effectLst/>
                          <a:latin typeface="+mj-lt"/>
                          <a:ea typeface="標楷體"/>
                          <a:cs typeface="標楷體"/>
                        </a:rPr>
                        <a:t>）</a:t>
                      </a:r>
                      <a:endParaRPr lang="zh-TW" sz="2000" b="1" kern="100" dirty="0">
                        <a:solidFill>
                          <a:schemeClr val="tx1"/>
                        </a:solidFill>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TW" sz="2000" b="1" kern="0" dirty="0">
                          <a:solidFill>
                            <a:schemeClr val="tx1"/>
                          </a:solidFill>
                          <a:effectLst/>
                          <a:latin typeface="+mj-lt"/>
                          <a:ea typeface="標楷體"/>
                        </a:rPr>
                        <a:t>9</a:t>
                      </a:r>
                      <a:endParaRPr lang="zh-TW" sz="2000" b="1" kern="100" dirty="0">
                        <a:solidFill>
                          <a:schemeClr val="tx1"/>
                        </a:solidFill>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85558">
                <a:tc>
                  <a:txBody>
                    <a:bodyPr/>
                    <a:lstStyle/>
                    <a:p>
                      <a:pPr algn="ctr">
                        <a:spcAft>
                          <a:spcPts val="0"/>
                        </a:spcAft>
                      </a:pPr>
                      <a:r>
                        <a:rPr lang="en-US" altLang="zh-TW" sz="2000" kern="0" dirty="0">
                          <a:solidFill>
                            <a:srgbClr val="000000"/>
                          </a:solidFill>
                          <a:effectLst/>
                          <a:latin typeface="+mj-lt"/>
                          <a:ea typeface="標楷體"/>
                        </a:rPr>
                        <a:t>4</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中山大學（</a:t>
                      </a:r>
                      <a:r>
                        <a:rPr lang="en-US" sz="2000" kern="0" dirty="0">
                          <a:solidFill>
                            <a:srgbClr val="000000"/>
                          </a:solidFill>
                          <a:effectLst/>
                          <a:latin typeface="+mj-lt"/>
                          <a:ea typeface="標楷體"/>
                        </a:rPr>
                        <a:t>NATL Sun </a:t>
                      </a:r>
                      <a:r>
                        <a:rPr lang="en-US" sz="2000" kern="0" dirty="0" err="1">
                          <a:solidFill>
                            <a:srgbClr val="000000"/>
                          </a:solidFill>
                          <a:effectLst/>
                          <a:latin typeface="+mj-lt"/>
                          <a:ea typeface="標楷體"/>
                        </a:rPr>
                        <a:t>Yat</a:t>
                      </a:r>
                      <a:r>
                        <a:rPr lang="en-US" sz="2000" kern="0" dirty="0">
                          <a:solidFill>
                            <a:srgbClr val="000000"/>
                          </a:solidFill>
                          <a:effectLst/>
                          <a:latin typeface="+mj-lt"/>
                          <a:ea typeface="標楷體"/>
                        </a:rPr>
                        <a:t>-Sen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9</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558">
                <a:tc>
                  <a:txBody>
                    <a:bodyPr/>
                    <a:lstStyle/>
                    <a:p>
                      <a:pPr algn="ctr">
                        <a:spcAft>
                          <a:spcPts val="0"/>
                        </a:spcAft>
                      </a:pPr>
                      <a:r>
                        <a:rPr lang="en-US" altLang="zh-TW" sz="2000" kern="0" dirty="0">
                          <a:solidFill>
                            <a:srgbClr val="000000"/>
                          </a:solidFill>
                          <a:effectLst/>
                          <a:latin typeface="+mj-lt"/>
                          <a:ea typeface="標楷體"/>
                        </a:rPr>
                        <a:t>4</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清華大學（</a:t>
                      </a:r>
                      <a:r>
                        <a:rPr lang="en-US" sz="2000" kern="0" dirty="0">
                          <a:solidFill>
                            <a:srgbClr val="000000"/>
                          </a:solidFill>
                          <a:effectLst/>
                          <a:latin typeface="+mj-lt"/>
                          <a:ea typeface="標楷體"/>
                        </a:rPr>
                        <a:t>NATL Tsing Hua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TW" sz="2000" kern="0" dirty="0">
                          <a:solidFill>
                            <a:srgbClr val="000000"/>
                          </a:solidFill>
                          <a:effectLst/>
                          <a:latin typeface="+mj-lt"/>
                          <a:ea typeface="標楷體"/>
                        </a:rPr>
                        <a:t>9</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5558">
                <a:tc>
                  <a:txBody>
                    <a:bodyPr/>
                    <a:lstStyle/>
                    <a:p>
                      <a:pPr algn="ctr">
                        <a:spcAft>
                          <a:spcPts val="0"/>
                        </a:spcAft>
                      </a:pPr>
                      <a:r>
                        <a:rPr lang="en-US" sz="2000" kern="0" dirty="0">
                          <a:solidFill>
                            <a:srgbClr val="000000"/>
                          </a:solidFill>
                          <a:effectLst/>
                          <a:latin typeface="+mj-lt"/>
                          <a:ea typeface="標楷體"/>
                        </a:rPr>
                        <a:t>7</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陽明大學（</a:t>
                      </a:r>
                      <a:r>
                        <a:rPr lang="en-US" sz="2000" kern="0" dirty="0">
                          <a:solidFill>
                            <a:srgbClr val="000000"/>
                          </a:solidFill>
                          <a:effectLst/>
                          <a:latin typeface="+mj-lt"/>
                          <a:ea typeface="標楷體"/>
                        </a:rPr>
                        <a:t>NATL Yang Ming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8</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5558">
                <a:tc>
                  <a:txBody>
                    <a:bodyPr/>
                    <a:lstStyle/>
                    <a:p>
                      <a:pPr algn="ctr">
                        <a:spcAft>
                          <a:spcPts val="0"/>
                        </a:spcAft>
                      </a:pPr>
                      <a:r>
                        <a:rPr lang="en-US" altLang="zh-TW" sz="2000" kern="0" dirty="0">
                          <a:solidFill>
                            <a:srgbClr val="000000"/>
                          </a:solidFill>
                          <a:effectLst/>
                          <a:latin typeface="+mj-lt"/>
                          <a:ea typeface="標楷體"/>
                        </a:rPr>
                        <a:t>7</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交通大學（</a:t>
                      </a:r>
                      <a:r>
                        <a:rPr lang="en-US" sz="2000" kern="0" dirty="0">
                          <a:solidFill>
                            <a:srgbClr val="000000"/>
                          </a:solidFill>
                          <a:effectLst/>
                          <a:latin typeface="+mj-lt"/>
                          <a:ea typeface="標楷體"/>
                        </a:rPr>
                        <a:t>NATL </a:t>
                      </a:r>
                      <a:r>
                        <a:rPr lang="en-US" sz="2000" kern="0" dirty="0" err="1">
                          <a:solidFill>
                            <a:srgbClr val="000000"/>
                          </a:solidFill>
                          <a:effectLst/>
                          <a:latin typeface="+mj-lt"/>
                          <a:ea typeface="標楷體"/>
                        </a:rPr>
                        <a:t>Chiao</a:t>
                      </a:r>
                      <a:r>
                        <a:rPr lang="en-US" sz="2000" kern="0" dirty="0">
                          <a:solidFill>
                            <a:srgbClr val="000000"/>
                          </a:solidFill>
                          <a:effectLst/>
                          <a:latin typeface="+mj-lt"/>
                          <a:ea typeface="標楷體"/>
                        </a:rPr>
                        <a:t> Tung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8</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5558">
                <a:tc>
                  <a:txBody>
                    <a:bodyPr/>
                    <a:lstStyle/>
                    <a:p>
                      <a:pPr algn="ctr">
                        <a:spcAft>
                          <a:spcPts val="0"/>
                        </a:spcAft>
                      </a:pPr>
                      <a:r>
                        <a:rPr lang="en-US" altLang="zh-TW" sz="2000" kern="0" dirty="0">
                          <a:solidFill>
                            <a:srgbClr val="000000"/>
                          </a:solidFill>
                          <a:effectLst/>
                          <a:latin typeface="+mj-lt"/>
                          <a:ea typeface="標楷體"/>
                        </a:rPr>
                        <a:t>9</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中央大學（</a:t>
                      </a:r>
                      <a:r>
                        <a:rPr lang="en-US" sz="2000" kern="0" dirty="0">
                          <a:solidFill>
                            <a:srgbClr val="000000"/>
                          </a:solidFill>
                          <a:effectLst/>
                          <a:latin typeface="+mj-lt"/>
                          <a:ea typeface="標楷體"/>
                        </a:rPr>
                        <a:t>NATL Cent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7</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880692"/>
                  </a:ext>
                </a:extLst>
              </a:tr>
              <a:tr h="385558">
                <a:tc>
                  <a:txBody>
                    <a:bodyPr/>
                    <a:lstStyle/>
                    <a:p>
                      <a:pPr algn="ctr">
                        <a:spcAft>
                          <a:spcPts val="0"/>
                        </a:spcAft>
                      </a:pPr>
                      <a:r>
                        <a:rPr lang="en-US" sz="2000" kern="0" dirty="0">
                          <a:solidFill>
                            <a:srgbClr val="000000"/>
                          </a:solidFill>
                          <a:effectLst/>
                          <a:latin typeface="+mj-lt"/>
                          <a:ea typeface="標楷體"/>
                        </a:rPr>
                        <a:t>10</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kern="0" dirty="0">
                          <a:solidFill>
                            <a:srgbClr val="000000"/>
                          </a:solidFill>
                          <a:effectLst/>
                          <a:latin typeface="+mn-lt"/>
                          <a:ea typeface="標楷體"/>
                          <a:cs typeface="標楷體"/>
                        </a:rPr>
                        <a:t>臺</a:t>
                      </a:r>
                      <a:r>
                        <a:rPr lang="zh-TW" sz="2000" kern="0" dirty="0">
                          <a:solidFill>
                            <a:srgbClr val="000000"/>
                          </a:solidFill>
                          <a:effectLst/>
                          <a:latin typeface="+mj-lt"/>
                          <a:ea typeface="標楷體"/>
                          <a:cs typeface="標楷體"/>
                        </a:rPr>
                        <a:t>灣科技大學（</a:t>
                      </a:r>
                      <a:r>
                        <a:rPr lang="en-US" sz="2000" kern="0" dirty="0">
                          <a:solidFill>
                            <a:srgbClr val="000000"/>
                          </a:solidFill>
                          <a:effectLst/>
                          <a:latin typeface="+mj-lt"/>
                          <a:ea typeface="標楷體"/>
                        </a:rPr>
                        <a:t>NATL Taiwan UNIV </a:t>
                      </a:r>
                      <a:r>
                        <a:rPr lang="en-US" sz="2000" kern="0" dirty="0" err="1">
                          <a:solidFill>
                            <a:srgbClr val="000000"/>
                          </a:solidFill>
                          <a:effectLst/>
                          <a:latin typeface="+mj-lt"/>
                          <a:ea typeface="標楷體"/>
                        </a:rPr>
                        <a:t>Sci</a:t>
                      </a:r>
                      <a:r>
                        <a:rPr lang="en-US" sz="2000" kern="0" dirty="0">
                          <a:solidFill>
                            <a:srgbClr val="000000"/>
                          </a:solidFill>
                          <a:effectLst/>
                          <a:latin typeface="+mj-lt"/>
                          <a:ea typeface="標楷體"/>
                        </a:rPr>
                        <a:t> &amp; </a:t>
                      </a:r>
                      <a:r>
                        <a:rPr lang="en-US" sz="2000" kern="0" dirty="0" err="1">
                          <a:solidFill>
                            <a:srgbClr val="000000"/>
                          </a:solidFill>
                          <a:effectLst/>
                          <a:latin typeface="+mj-lt"/>
                          <a:ea typeface="標楷體"/>
                        </a:rPr>
                        <a:t>Technol</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5</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5558">
                <a:tc>
                  <a:txBody>
                    <a:bodyPr/>
                    <a:lstStyle/>
                    <a:p>
                      <a:pPr algn="ctr">
                        <a:spcAft>
                          <a:spcPts val="0"/>
                        </a:spcAft>
                      </a:pPr>
                      <a:r>
                        <a:rPr lang="en-US" sz="2000" kern="0" dirty="0">
                          <a:solidFill>
                            <a:srgbClr val="000000"/>
                          </a:solidFill>
                          <a:effectLst/>
                          <a:latin typeface="+mj-lt"/>
                          <a:ea typeface="標楷體"/>
                        </a:rPr>
                        <a:t>11</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2000" kern="0" dirty="0">
                          <a:solidFill>
                            <a:srgbClr val="000000"/>
                          </a:solidFill>
                          <a:effectLst/>
                          <a:latin typeface="+mn-lt"/>
                          <a:ea typeface="標楷體"/>
                          <a:cs typeface="標楷體"/>
                        </a:rPr>
                        <a:t>臺</a:t>
                      </a:r>
                      <a:r>
                        <a:rPr lang="zh-TW" sz="2000" kern="0" dirty="0">
                          <a:solidFill>
                            <a:srgbClr val="000000"/>
                          </a:solidFill>
                          <a:effectLst/>
                          <a:latin typeface="+mj-lt"/>
                          <a:ea typeface="標楷體"/>
                          <a:cs typeface="標楷體"/>
                        </a:rPr>
                        <a:t>灣師範大學（</a:t>
                      </a:r>
                      <a:r>
                        <a:rPr lang="en-US" sz="2000" kern="0" dirty="0">
                          <a:solidFill>
                            <a:srgbClr val="000000"/>
                          </a:solidFill>
                          <a:effectLst/>
                          <a:latin typeface="+mj-lt"/>
                          <a:ea typeface="標楷體"/>
                        </a:rPr>
                        <a:t>NATL Taiwan Normal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4</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5558">
                <a:tc>
                  <a:txBody>
                    <a:bodyPr/>
                    <a:lstStyle/>
                    <a:p>
                      <a:pPr algn="ctr">
                        <a:spcAft>
                          <a:spcPts val="0"/>
                        </a:spcAft>
                      </a:pPr>
                      <a:r>
                        <a:rPr lang="en-US" sz="2000" kern="0">
                          <a:solidFill>
                            <a:srgbClr val="000000"/>
                          </a:solidFill>
                          <a:effectLst/>
                          <a:latin typeface="+mj-lt"/>
                          <a:ea typeface="標楷體"/>
                        </a:rPr>
                        <a:t>12</a:t>
                      </a:r>
                      <a:endParaRPr lang="zh-TW" sz="2000" kern="10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0" dirty="0">
                          <a:solidFill>
                            <a:srgbClr val="000000"/>
                          </a:solidFill>
                          <a:effectLst/>
                          <a:latin typeface="+mj-lt"/>
                          <a:ea typeface="標楷體"/>
                          <a:cs typeface="標楷體"/>
                        </a:rPr>
                        <a:t>政治大學（</a:t>
                      </a:r>
                      <a:r>
                        <a:rPr lang="en-US" sz="2000" kern="0" dirty="0">
                          <a:solidFill>
                            <a:srgbClr val="000000"/>
                          </a:solidFill>
                          <a:effectLst/>
                          <a:latin typeface="+mj-lt"/>
                          <a:ea typeface="標楷體"/>
                        </a:rPr>
                        <a:t>NATL </a:t>
                      </a:r>
                      <a:r>
                        <a:rPr lang="en-US" sz="2000" kern="0" dirty="0" err="1">
                          <a:solidFill>
                            <a:srgbClr val="000000"/>
                          </a:solidFill>
                          <a:effectLst/>
                          <a:latin typeface="+mj-lt"/>
                          <a:ea typeface="標楷體"/>
                        </a:rPr>
                        <a:t>Chengchi</a:t>
                      </a:r>
                      <a:r>
                        <a:rPr lang="en-US" sz="2000" kern="0" dirty="0">
                          <a:solidFill>
                            <a:srgbClr val="000000"/>
                          </a:solidFill>
                          <a:effectLst/>
                          <a:latin typeface="+mj-lt"/>
                          <a:ea typeface="標楷體"/>
                        </a:rPr>
                        <a:t> UNIV</a:t>
                      </a:r>
                      <a:r>
                        <a:rPr lang="zh-TW" sz="2000" kern="0" dirty="0">
                          <a:solidFill>
                            <a:srgbClr val="000000"/>
                          </a:solidFill>
                          <a:effectLst/>
                          <a:latin typeface="+mj-lt"/>
                          <a:ea typeface="標楷體"/>
                          <a:cs typeface="標楷體"/>
                        </a:rPr>
                        <a:t>）</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000000"/>
                          </a:solidFill>
                          <a:effectLst/>
                          <a:latin typeface="+mj-lt"/>
                          <a:ea typeface="標楷體"/>
                        </a:rPr>
                        <a:t>2</a:t>
                      </a:r>
                      <a:endParaRPr lang="zh-TW" sz="2000" kern="100" dirty="0">
                        <a:effectLst/>
                        <a:latin typeface="+mj-lt"/>
                        <a:ea typeface="新細明體"/>
                      </a:endParaRPr>
                    </a:p>
                  </a:txBody>
                  <a:tcPr marL="19048" marR="190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5558">
                <a:tc gridSpan="3">
                  <a:txBody>
                    <a:bodyPr/>
                    <a:lstStyle/>
                    <a:p>
                      <a:pPr indent="97790" algn="r">
                        <a:lnSpc>
                          <a:spcPts val="2500"/>
                        </a:lnSpc>
                        <a:spcBef>
                          <a:spcPts val="1200"/>
                        </a:spcBef>
                        <a:spcAft>
                          <a:spcPts val="0"/>
                        </a:spcAft>
                      </a:pPr>
                      <a:r>
                        <a:rPr lang="zh-TW" sz="1600" kern="0" dirty="0">
                          <a:solidFill>
                            <a:srgbClr val="000000"/>
                          </a:solidFill>
                          <a:effectLst/>
                          <a:latin typeface="+mj-lt"/>
                          <a:ea typeface="標楷體"/>
                          <a:cs typeface="標楷體"/>
                        </a:rPr>
                        <a:t>資料</a:t>
                      </a:r>
                      <a:r>
                        <a:rPr lang="zh-TW" altLang="en-US" sz="1600" kern="0" dirty="0">
                          <a:solidFill>
                            <a:srgbClr val="000000"/>
                          </a:solidFill>
                          <a:effectLst/>
                          <a:latin typeface="+mj-lt"/>
                          <a:ea typeface="標楷體"/>
                          <a:cs typeface="標楷體"/>
                        </a:rPr>
                        <a:t>庫更新</a:t>
                      </a:r>
                      <a:r>
                        <a:rPr lang="zh-TW" sz="1600" kern="0" dirty="0">
                          <a:solidFill>
                            <a:srgbClr val="000000"/>
                          </a:solidFill>
                          <a:effectLst/>
                          <a:latin typeface="+mj-lt"/>
                          <a:ea typeface="標楷體"/>
                          <a:cs typeface="標楷體"/>
                        </a:rPr>
                        <a:t>日期：</a:t>
                      </a:r>
                      <a:r>
                        <a:rPr lang="en-US" sz="1600" kern="0" dirty="0">
                          <a:solidFill>
                            <a:srgbClr val="000000"/>
                          </a:solidFill>
                          <a:effectLst/>
                          <a:latin typeface="+mj-lt"/>
                          <a:ea typeface="標楷體"/>
                        </a:rPr>
                        <a:t>2020</a:t>
                      </a:r>
                      <a:r>
                        <a:rPr lang="zh-TW" sz="1600" kern="0" dirty="0">
                          <a:solidFill>
                            <a:srgbClr val="000000"/>
                          </a:solidFill>
                          <a:effectLst/>
                          <a:latin typeface="+mj-lt"/>
                          <a:ea typeface="標楷體"/>
                          <a:cs typeface="標楷體"/>
                        </a:rPr>
                        <a:t>年</a:t>
                      </a:r>
                      <a:r>
                        <a:rPr lang="en-US" altLang="zh-TW" sz="1600" kern="0" dirty="0">
                          <a:solidFill>
                            <a:srgbClr val="000000"/>
                          </a:solidFill>
                          <a:effectLst/>
                          <a:latin typeface="+mj-lt"/>
                          <a:ea typeface="標楷體"/>
                          <a:cs typeface="標楷體"/>
                        </a:rPr>
                        <a:t>1</a:t>
                      </a:r>
                      <a:r>
                        <a:rPr lang="zh-TW" sz="1600" kern="0" dirty="0">
                          <a:solidFill>
                            <a:srgbClr val="000000"/>
                          </a:solidFill>
                          <a:effectLst/>
                          <a:latin typeface="+mj-lt"/>
                          <a:ea typeface="標楷體"/>
                          <a:cs typeface="標楷體"/>
                        </a:rPr>
                        <a:t>月</a:t>
                      </a:r>
                      <a:r>
                        <a:rPr lang="en-US" altLang="zh-TW" sz="1600" kern="0" dirty="0">
                          <a:solidFill>
                            <a:srgbClr val="000000"/>
                          </a:solidFill>
                          <a:effectLst/>
                          <a:latin typeface="+mj-lt"/>
                          <a:ea typeface="標楷體"/>
                          <a:cs typeface="標楷體"/>
                        </a:rPr>
                        <a:t>9</a:t>
                      </a:r>
                      <a:r>
                        <a:rPr lang="zh-TW" sz="1600" kern="0" dirty="0">
                          <a:solidFill>
                            <a:srgbClr val="000000"/>
                          </a:solidFill>
                          <a:effectLst/>
                          <a:latin typeface="+mj-lt"/>
                          <a:ea typeface="標楷體"/>
                          <a:cs typeface="標楷體"/>
                        </a:rPr>
                        <a:t>日</a:t>
                      </a:r>
                      <a:endParaRPr lang="zh-TW" sz="1600" kern="100" dirty="0">
                        <a:effectLst/>
                        <a:latin typeface="+mj-lt"/>
                        <a:ea typeface="新細明體"/>
                      </a:endParaRPr>
                    </a:p>
                  </a:txBody>
                  <a:tcPr marL="19048" marR="19048"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4"/>
                  </a:ext>
                </a:extLst>
              </a:tr>
            </a:tbl>
          </a:graphicData>
        </a:graphic>
      </p:graphicFrame>
      <p:grpSp>
        <p:nvGrpSpPr>
          <p:cNvPr id="7" name="组合 373"/>
          <p:cNvGrpSpPr/>
          <p:nvPr/>
        </p:nvGrpSpPr>
        <p:grpSpPr>
          <a:xfrm>
            <a:off x="9759819" y="0"/>
            <a:ext cx="2430593" cy="2649894"/>
            <a:chOff x="9301802" y="0"/>
            <a:chExt cx="2902897" cy="2989532"/>
          </a:xfrm>
        </p:grpSpPr>
        <p:sp>
          <p:nvSpPr>
            <p:cNvPr id="8" name="任意多边形: 形状 358"/>
            <p:cNvSpPr>
              <a:spLocks/>
            </p:cNvSpPr>
            <p:nvPr/>
          </p:nvSpPr>
          <p:spPr bwMode="auto">
            <a:xfrm>
              <a:off x="9879853" y="168464"/>
              <a:ext cx="2312149" cy="2711309"/>
            </a:xfrm>
            <a:custGeom>
              <a:avLst/>
              <a:gdLst>
                <a:gd name="connsiteX0" fmla="*/ 1008732 w 2312149"/>
                <a:gd name="connsiteY0" fmla="*/ 0 h 2711309"/>
                <a:gd name="connsiteX1" fmla="*/ 1016747 w 2312149"/>
                <a:gd name="connsiteY1" fmla="*/ 7996 h 2711309"/>
                <a:gd name="connsiteX2" fmla="*/ 1016747 w 2312149"/>
                <a:gd name="connsiteY2" fmla="*/ 1660336 h 2711309"/>
                <a:gd name="connsiteX3" fmla="*/ 2310219 w 2312149"/>
                <a:gd name="connsiteY3" fmla="*/ 1660336 h 2711309"/>
                <a:gd name="connsiteX4" fmla="*/ 2312149 w 2312149"/>
                <a:gd name="connsiteY4" fmla="*/ 1660336 h 2711309"/>
                <a:gd name="connsiteX5" fmla="*/ 2312149 w 2312149"/>
                <a:gd name="connsiteY5" fmla="*/ 2711309 h 2711309"/>
                <a:gd name="connsiteX6" fmla="*/ 1480756 w 2312149"/>
                <a:gd name="connsiteY6" fmla="*/ 2491235 h 2711309"/>
                <a:gd name="connsiteX7" fmla="*/ 1480755 w 2312149"/>
                <a:gd name="connsiteY7" fmla="*/ 2491235 h 2711309"/>
                <a:gd name="connsiteX8" fmla="*/ 0 w 2312149"/>
                <a:gd name="connsiteY8" fmla="*/ 1008732 h 2711309"/>
                <a:gd name="connsiteX9" fmla="*/ 1008732 w 2312149"/>
                <a:gd name="connsiteY9" fmla="*/ 0 h 2711309"/>
                <a:gd name="connsiteX10" fmla="*/ 1016747 w 2312149"/>
                <a:gd name="connsiteY10" fmla="*/ 2108 h 2711309"/>
                <a:gd name="connsiteX11" fmla="*/ 1016747 w 2312149"/>
                <a:gd name="connsiteY11" fmla="*/ 7996 h 271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2149" h="2711309">
                  <a:moveTo>
                    <a:pt x="1008732" y="0"/>
                  </a:moveTo>
                  <a:lnTo>
                    <a:pt x="1016747" y="7996"/>
                  </a:lnTo>
                  <a:lnTo>
                    <a:pt x="1016747" y="1660336"/>
                  </a:lnTo>
                  <a:lnTo>
                    <a:pt x="2310219" y="1660336"/>
                  </a:lnTo>
                  <a:lnTo>
                    <a:pt x="2312149" y="1660336"/>
                  </a:lnTo>
                  <a:lnTo>
                    <a:pt x="2312149" y="2711309"/>
                  </a:lnTo>
                  <a:lnTo>
                    <a:pt x="1480756" y="2491235"/>
                  </a:lnTo>
                  <a:lnTo>
                    <a:pt x="1480755" y="2491235"/>
                  </a:lnTo>
                  <a:lnTo>
                    <a:pt x="0" y="1008732"/>
                  </a:lnTo>
                  <a:close/>
                  <a:moveTo>
                    <a:pt x="1008732" y="0"/>
                  </a:moveTo>
                  <a:lnTo>
                    <a:pt x="1016747" y="2108"/>
                  </a:lnTo>
                  <a:lnTo>
                    <a:pt x="1016747" y="7996"/>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10" name="图片 3"/>
            <p:cNvPicPr>
              <a:picLocks noChangeAspect="1"/>
            </p:cNvPicPr>
            <p:nvPr/>
          </p:nvPicPr>
          <p:blipFill rotWithShape="1">
            <a:blip r:embed="rId5"/>
            <a:srcRect/>
            <a:stretch/>
          </p:blipFill>
          <p:spPr>
            <a:xfrm>
              <a:off x="9652365" y="0"/>
              <a:ext cx="2552334" cy="2501900"/>
            </a:xfrm>
            <a:prstGeom prst="rect">
              <a:avLst/>
            </a:prstGeom>
          </p:spPr>
        </p:pic>
        <p:sp>
          <p:nvSpPr>
            <p:cNvPr id="11" name="AutoShape 9"/>
            <p:cNvSpPr>
              <a:spLocks noChangeAspect="1" noChangeArrowheads="1" noTextEdit="1"/>
            </p:cNvSpPr>
            <p:nvPr/>
          </p:nvSpPr>
          <p:spPr bwMode="auto">
            <a:xfrm>
              <a:off x="9301802" y="487632"/>
              <a:ext cx="25527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0564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rot="10800000">
            <a:off x="-966581" y="-9331"/>
            <a:ext cx="7267576" cy="6877295"/>
            <a:chOff x="5886448" y="0"/>
            <a:chExt cx="7267576" cy="6877295"/>
          </a:xfrm>
        </p:grpSpPr>
        <p:sp>
          <p:nvSpPr>
            <p:cNvPr id="7"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投影片編號版面配置區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34</a:t>
            </a:fld>
            <a:endParaRPr lang="en-US" dirty="0">
              <a:solidFill>
                <a:prstClr val="black">
                  <a:tint val="75000"/>
                </a:prstClr>
              </a:solidFill>
            </a:endParaRPr>
          </a:p>
        </p:txBody>
      </p:sp>
      <p:sp>
        <p:nvSpPr>
          <p:cNvPr id="3" name="PA_MH_Number_1">
            <a:hlinkClick r:id="rId4" action="ppaction://hlinksldjump"/>
          </p:cNvPr>
          <p:cNvSpPr/>
          <p:nvPr>
            <p:custDataLst>
              <p:tags r:id="rId1"/>
            </p:custDataLst>
          </p:nvPr>
        </p:nvSpPr>
        <p:spPr>
          <a:xfrm>
            <a:off x="199079" y="115899"/>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lvl="0" algn="ctr">
              <a:defRPr/>
            </a:pPr>
            <a:r>
              <a:rPr lang="en-US" altLang="zh-CN" kern="0" dirty="0">
                <a:latin typeface="Arial" panose="020F0502020204030204"/>
                <a:cs typeface="+mn-ea"/>
                <a:sym typeface="+mn-lt"/>
              </a:rPr>
              <a:t>4</a:t>
            </a:r>
            <a:endParaRPr lang="zh-CN" altLang="en-US" kern="0" dirty="0">
              <a:latin typeface="Arial" panose="020F0502020204030204"/>
              <a:cs typeface="+mn-ea"/>
              <a:sym typeface="+mn-lt"/>
            </a:endParaRPr>
          </a:p>
        </p:txBody>
      </p:sp>
      <p:sp>
        <p:nvSpPr>
          <p:cNvPr id="4" name="矩形 3"/>
          <p:cNvSpPr/>
          <p:nvPr/>
        </p:nvSpPr>
        <p:spPr>
          <a:xfrm>
            <a:off x="772237" y="129322"/>
            <a:ext cx="6647974" cy="461665"/>
          </a:xfrm>
          <a:prstGeom prst="rect">
            <a:avLst/>
          </a:prstGeom>
        </p:spPr>
        <p:txBody>
          <a:bodyPr wrap="square">
            <a:spAutoFit/>
          </a:bodyPr>
          <a:lstStyle/>
          <a:p>
            <a:r>
              <a:rPr lang="zh-TW" altLang="en-US" sz="2400" b="1" dirty="0">
                <a:solidFill>
                  <a:schemeClr val="accent6">
                    <a:lumMod val="75000"/>
                  </a:schemeClr>
                </a:solidFill>
                <a:latin typeface="FangSong" panose="02010609060101010101" pitchFamily="49" charset="-122"/>
                <a:ea typeface="FangSong" panose="02010609060101010101" pitchFamily="49" charset="-122"/>
              </a:rPr>
              <a:t>頂尖大學</a:t>
            </a:r>
            <a:r>
              <a:rPr lang="zh-TW" altLang="zh-TW" sz="2400" b="1" dirty="0">
                <a:solidFill>
                  <a:schemeClr val="accent6">
                    <a:lumMod val="75000"/>
                  </a:schemeClr>
                </a:solidFill>
                <a:latin typeface="FangSong" panose="02010609060101010101" pitchFamily="49" charset="-122"/>
                <a:ea typeface="FangSong" panose="02010609060101010101" pitchFamily="49" charset="-122"/>
              </a:rPr>
              <a:t>於各主要世界大學評比機構之排名情形</a:t>
            </a:r>
            <a:endParaRPr lang="zh-TW" altLang="en-US" sz="2400" b="1" dirty="0">
              <a:solidFill>
                <a:schemeClr val="accent6">
                  <a:lumMod val="75000"/>
                </a:schemeClr>
              </a:solidFill>
              <a:latin typeface="FangSong" panose="02010609060101010101" pitchFamily="49" charset="-122"/>
              <a:ea typeface="FangSong"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845969838"/>
              </p:ext>
            </p:extLst>
          </p:nvPr>
        </p:nvGraphicFramePr>
        <p:xfrm>
          <a:off x="361508" y="649545"/>
          <a:ext cx="11100394" cy="6047995"/>
        </p:xfrm>
        <a:graphic>
          <a:graphicData uri="http://schemas.openxmlformats.org/drawingml/2006/table">
            <a:tbl>
              <a:tblPr/>
              <a:tblGrid>
                <a:gridCol w="1390843">
                  <a:extLst>
                    <a:ext uri="{9D8B030D-6E8A-4147-A177-3AD203B41FA5}">
                      <a16:colId xmlns:a16="http://schemas.microsoft.com/office/drawing/2014/main" val="20000"/>
                    </a:ext>
                  </a:extLst>
                </a:gridCol>
                <a:gridCol w="1522599">
                  <a:extLst>
                    <a:ext uri="{9D8B030D-6E8A-4147-A177-3AD203B41FA5}">
                      <a16:colId xmlns:a16="http://schemas.microsoft.com/office/drawing/2014/main" val="20001"/>
                    </a:ext>
                  </a:extLst>
                </a:gridCol>
                <a:gridCol w="1364492">
                  <a:extLst>
                    <a:ext uri="{9D8B030D-6E8A-4147-A177-3AD203B41FA5}">
                      <a16:colId xmlns:a16="http://schemas.microsoft.com/office/drawing/2014/main" val="20003"/>
                    </a:ext>
                  </a:extLst>
                </a:gridCol>
                <a:gridCol w="1364492">
                  <a:extLst>
                    <a:ext uri="{9D8B030D-6E8A-4147-A177-3AD203B41FA5}">
                      <a16:colId xmlns:a16="http://schemas.microsoft.com/office/drawing/2014/main" val="20004"/>
                    </a:ext>
                  </a:extLst>
                </a:gridCol>
                <a:gridCol w="1364492">
                  <a:extLst>
                    <a:ext uri="{9D8B030D-6E8A-4147-A177-3AD203B41FA5}">
                      <a16:colId xmlns:a16="http://schemas.microsoft.com/office/drawing/2014/main" val="20005"/>
                    </a:ext>
                  </a:extLst>
                </a:gridCol>
                <a:gridCol w="1364492">
                  <a:extLst>
                    <a:ext uri="{9D8B030D-6E8A-4147-A177-3AD203B41FA5}">
                      <a16:colId xmlns:a16="http://schemas.microsoft.com/office/drawing/2014/main" val="20006"/>
                    </a:ext>
                  </a:extLst>
                </a:gridCol>
                <a:gridCol w="1364492">
                  <a:extLst>
                    <a:ext uri="{9D8B030D-6E8A-4147-A177-3AD203B41FA5}">
                      <a16:colId xmlns:a16="http://schemas.microsoft.com/office/drawing/2014/main" val="20007"/>
                    </a:ext>
                  </a:extLst>
                </a:gridCol>
                <a:gridCol w="1364492">
                  <a:extLst>
                    <a:ext uri="{9D8B030D-6E8A-4147-A177-3AD203B41FA5}">
                      <a16:colId xmlns:a16="http://schemas.microsoft.com/office/drawing/2014/main" val="526836408"/>
                    </a:ext>
                  </a:extLst>
                </a:gridCol>
              </a:tblGrid>
              <a:tr h="510345">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評比機構</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年度</a:t>
                      </a:r>
                      <a:endParaRPr kumimoji="0" lang="en-US" altLang="zh-TW"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p>
                      <a:pPr marL="406400" marR="0" lvl="0" indent="-40640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校名</a:t>
                      </a:r>
                      <a:endParaRPr kumimoji="0" lang="zh-TW" sz="1600" b="0"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blipFill>
                      <a:blip r:embed="rId5"/>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2015/2016</a:t>
                      </a:r>
                      <a:endPar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2016/2017</a:t>
                      </a:r>
                      <a:endPar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2017/2018</a:t>
                      </a:r>
                      <a:endPar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2018/2019</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2019/2020</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2020/2021</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extLst>
                  <a:ext uri="{0D108BD9-81ED-4DB2-BD59-A6C34878D82A}">
                    <a16:rowId xmlns:a16="http://schemas.microsoft.com/office/drawing/2014/main" val="10000"/>
                  </a:ext>
                </a:extLst>
              </a:tr>
              <a:tr h="255173">
                <a:tc rowSpan="10">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QS</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世界大學排</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名</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6"/>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臺灣大學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76</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72</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69</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66</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1"/>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清華大學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155</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151</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161</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163</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173</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2"/>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成功大學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287338"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224</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287338"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241</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287338"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234</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225</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234</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3"/>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交通大學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182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174</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240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4"/>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灣科</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技</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243</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264</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257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251</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5"/>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陽明大學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338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329</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292</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287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6"/>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中山大學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379</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395</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388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402</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410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416</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7"/>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中央大學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397</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411-420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391</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415</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427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465</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8"/>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長庚大學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461-470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441-450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481-490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429</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484</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493</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9"/>
                  </a:ext>
                </a:extLst>
              </a:tr>
              <a:tr h="255173">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中興大學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501-550</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501-550</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601-650</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651-700</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651-700</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601-650</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10"/>
                  </a:ext>
                </a:extLst>
              </a:tr>
              <a:tr h="298592">
                <a:tc rowSpan="10">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TW" sz="1600" b="1" i="0" kern="1200" dirty="0">
                          <a:solidFill>
                            <a:schemeClr val="tx1"/>
                          </a:solidFill>
                          <a:effectLst/>
                          <a:latin typeface="微軟正黑體" panose="020B0604030504040204" pitchFamily="34" charset="-120"/>
                          <a:ea typeface="微軟正黑體" panose="020B0604030504040204" pitchFamily="34" charset="-120"/>
                          <a:cs typeface="+mn-cs"/>
                        </a:rPr>
                        <a:t>Round</a:t>
                      </a:r>
                      <a:r>
                        <a:rPr lang="en-US" altLang="zh-TW" sz="1600" b="1" i="0" kern="1200" baseline="0" dirty="0">
                          <a:solidFill>
                            <a:schemeClr val="tx1"/>
                          </a:solidFill>
                          <a:effectLst/>
                          <a:latin typeface="微軟正黑體" panose="020B0604030504040204" pitchFamily="34" charset="-120"/>
                          <a:ea typeface="微軟正黑體" panose="020B0604030504040204" pitchFamily="34" charset="-120"/>
                          <a:cs typeface="+mn-cs"/>
                        </a:rPr>
                        <a:t> University Ranking</a:t>
                      </a:r>
                      <a:endParaRPr lang="en-US" altLang="zh-TW" sz="1600" b="1" i="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6"/>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臺灣</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141</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107</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112</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130</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110</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1"/>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交通</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205</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170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218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227</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235</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2"/>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清華</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132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151</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165</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229</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266</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3"/>
                  </a:ext>
                </a:extLst>
              </a:tr>
              <a:tr h="298592">
                <a:tc vMerge="1">
                  <a:txBody>
                    <a:bodyPr/>
                    <a:lstStyle/>
                    <a:p>
                      <a:endParaRPr lang="zh-TW" altLang="en-US"/>
                    </a:p>
                  </a:txBody>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成功</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sz="1600" b="1" i="0" u="none" strike="noStrike" cap="none" normalizeH="0" baseline="0" dirty="0">
                        <a:ln>
                          <a:noFill/>
                        </a:ln>
                        <a:solidFill>
                          <a:srgbClr val="D60093"/>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223</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225</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275</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262</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303</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4"/>
                  </a:ext>
                </a:extLst>
              </a:tr>
              <a:tr h="298592">
                <a:tc vMerge="1">
                  <a:txBody>
                    <a:bodyPr/>
                    <a:lstStyle/>
                    <a:p>
                      <a:endParaRPr lang="zh-TW" altLang="en-US"/>
                    </a:p>
                  </a:txBody>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陽明</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sz="1600" b="1" i="0" u="none" strike="noStrike" cap="none" normalizeH="0" baseline="0" dirty="0">
                        <a:ln>
                          <a:noFill/>
                        </a:ln>
                        <a:solidFill>
                          <a:srgbClr val="D60093"/>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324</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273</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241</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270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264</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5"/>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灣科</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技</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學</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218</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291</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348</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357</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6"/>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中山大學</a:t>
                      </a:r>
                      <a:endParaRPr kumimoji="0" lang="zh-TW" sz="1600" b="1" i="0" u="none" strike="noStrike" cap="none" normalizeH="0" baseline="0" dirty="0">
                        <a:ln>
                          <a:noFill/>
                        </a:ln>
                        <a:solidFill>
                          <a:srgbClr val="D60093"/>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325</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333</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327</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337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386</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374</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7"/>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央</a:t>
                      </a:r>
                      <a:r>
                        <a:rPr kumimoji="0" lang="zh-TW"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310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340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335</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357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429</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439</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8"/>
                  </a:ext>
                </a:extLst>
              </a:tr>
              <a:tr h="298592">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長庚大學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432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336</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447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406</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452</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19"/>
                  </a:ext>
                </a:extLst>
              </a:tr>
              <a:tr h="29859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sz="1600" b="1" i="0" u="none" strike="noStrike" cap="none" normalizeH="0" baseline="0" dirty="0">
                        <a:ln>
                          <a:noFill/>
                        </a:ln>
                        <a:solidFill>
                          <a:schemeClr val="tx1"/>
                        </a:solidFill>
                        <a:effectLst/>
                        <a:latin typeface="+mj-lt"/>
                        <a:ea typeface="+mn-ea"/>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7"/>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中興</a:t>
                      </a:r>
                      <a:r>
                        <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大學</a:t>
                      </a:r>
                      <a:endParaRPr kumimoji="0" lang="zh-TW" sz="1600" b="0"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537</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384</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479</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418</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473</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491</a:t>
                      </a:r>
                      <a:endParaRPr kumimoji="0" lang="zh-TW"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137474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rot="10800000">
            <a:off x="-966581" y="-9331"/>
            <a:ext cx="7267576" cy="6877295"/>
            <a:chOff x="5886448" y="0"/>
            <a:chExt cx="7267576" cy="6877295"/>
          </a:xfrm>
        </p:grpSpPr>
        <p:sp>
          <p:nvSpPr>
            <p:cNvPr id="7"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投影片編號版面配置區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35</a:t>
            </a:fld>
            <a:endParaRPr lang="en-US" dirty="0">
              <a:solidFill>
                <a:prstClr val="black">
                  <a:tint val="75000"/>
                </a:prstClr>
              </a:solidFill>
            </a:endParaRPr>
          </a:p>
        </p:txBody>
      </p:sp>
      <p:sp>
        <p:nvSpPr>
          <p:cNvPr id="3" name="PA_MH_Number_1">
            <a:hlinkClick r:id="rId4" action="ppaction://hlinksldjump"/>
          </p:cNvPr>
          <p:cNvSpPr/>
          <p:nvPr>
            <p:custDataLst>
              <p:tags r:id="rId1"/>
            </p:custDataLst>
          </p:nvPr>
        </p:nvSpPr>
        <p:spPr>
          <a:xfrm>
            <a:off x="199079" y="115899"/>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lvl="0" algn="ctr">
              <a:defRPr/>
            </a:pPr>
            <a:r>
              <a:rPr lang="en-US" altLang="zh-TW" kern="0" dirty="0">
                <a:latin typeface="Arial" panose="020F0502020204030204"/>
                <a:cs typeface="+mn-ea"/>
                <a:sym typeface="+mn-lt"/>
              </a:rPr>
              <a:t>5</a:t>
            </a:r>
            <a:endParaRPr lang="zh-CN" altLang="en-US" kern="0" dirty="0">
              <a:latin typeface="Arial" panose="020F0502020204030204"/>
              <a:cs typeface="+mn-ea"/>
              <a:sym typeface="+mn-lt"/>
            </a:endParaRPr>
          </a:p>
        </p:txBody>
      </p:sp>
      <p:sp>
        <p:nvSpPr>
          <p:cNvPr id="4" name="矩形 3"/>
          <p:cNvSpPr/>
          <p:nvPr/>
        </p:nvSpPr>
        <p:spPr>
          <a:xfrm>
            <a:off x="772237" y="129322"/>
            <a:ext cx="6647974" cy="461665"/>
          </a:xfrm>
          <a:prstGeom prst="rect">
            <a:avLst/>
          </a:prstGeom>
        </p:spPr>
        <p:txBody>
          <a:bodyPr wrap="square">
            <a:spAutoFit/>
          </a:bodyPr>
          <a:lstStyle/>
          <a:p>
            <a:r>
              <a:rPr lang="zh-TW" altLang="en-US" sz="2400" b="1" dirty="0">
                <a:solidFill>
                  <a:schemeClr val="accent6">
                    <a:lumMod val="75000"/>
                  </a:schemeClr>
                </a:solidFill>
                <a:latin typeface="FangSong" panose="02010609060101010101" pitchFamily="49" charset="-122"/>
                <a:ea typeface="FangSong" panose="02010609060101010101" pitchFamily="49" charset="-122"/>
              </a:rPr>
              <a:t>頂尖大學</a:t>
            </a:r>
            <a:r>
              <a:rPr lang="zh-TW" altLang="zh-TW" sz="2400" b="1" dirty="0">
                <a:solidFill>
                  <a:schemeClr val="accent6">
                    <a:lumMod val="75000"/>
                  </a:schemeClr>
                </a:solidFill>
                <a:latin typeface="FangSong" panose="02010609060101010101" pitchFamily="49" charset="-122"/>
                <a:ea typeface="FangSong" panose="02010609060101010101" pitchFamily="49" charset="-122"/>
              </a:rPr>
              <a:t>於各主要世界大學評比機構之排名情形</a:t>
            </a:r>
            <a:endParaRPr lang="zh-TW" altLang="en-US" sz="2400" b="1" dirty="0">
              <a:solidFill>
                <a:schemeClr val="accent6">
                  <a:lumMod val="75000"/>
                </a:schemeClr>
              </a:solidFill>
              <a:latin typeface="FangSong" panose="02010609060101010101" pitchFamily="49" charset="-122"/>
              <a:ea typeface="FangSong" panose="02010609060101010101" pitchFamily="49" charset="-122"/>
            </a:endParaRPr>
          </a:p>
        </p:txBody>
      </p:sp>
      <p:graphicFrame>
        <p:nvGraphicFramePr>
          <p:cNvPr id="11" name="表格 10">
            <a:extLst>
              <a:ext uri="{FF2B5EF4-FFF2-40B4-BE49-F238E27FC236}">
                <a16:creationId xmlns:a16="http://schemas.microsoft.com/office/drawing/2014/main" id="{9D253F28-A8B6-40C8-BB18-5B08B25BC05E}"/>
              </a:ext>
            </a:extLst>
          </p:cNvPr>
          <p:cNvGraphicFramePr>
            <a:graphicFrameLocks noGrp="1"/>
          </p:cNvGraphicFramePr>
          <p:nvPr>
            <p:extLst>
              <p:ext uri="{D42A27DB-BD31-4B8C-83A1-F6EECF244321}">
                <p14:modId xmlns:p14="http://schemas.microsoft.com/office/powerpoint/2010/main" val="2887736330"/>
              </p:ext>
            </p:extLst>
          </p:nvPr>
        </p:nvGraphicFramePr>
        <p:xfrm>
          <a:off x="374410" y="710345"/>
          <a:ext cx="10750790" cy="3237072"/>
        </p:xfrm>
        <a:graphic>
          <a:graphicData uri="http://schemas.openxmlformats.org/drawingml/2006/table">
            <a:tbl>
              <a:tblPr/>
              <a:tblGrid>
                <a:gridCol w="1535827">
                  <a:extLst>
                    <a:ext uri="{9D8B030D-6E8A-4147-A177-3AD203B41FA5}">
                      <a16:colId xmlns:a16="http://schemas.microsoft.com/office/drawing/2014/main" val="20000"/>
                    </a:ext>
                  </a:extLst>
                </a:gridCol>
                <a:gridCol w="1681318">
                  <a:extLst>
                    <a:ext uri="{9D8B030D-6E8A-4147-A177-3AD203B41FA5}">
                      <a16:colId xmlns:a16="http://schemas.microsoft.com/office/drawing/2014/main" val="20001"/>
                    </a:ext>
                  </a:extLst>
                </a:gridCol>
                <a:gridCol w="1506729">
                  <a:extLst>
                    <a:ext uri="{9D8B030D-6E8A-4147-A177-3AD203B41FA5}">
                      <a16:colId xmlns:a16="http://schemas.microsoft.com/office/drawing/2014/main" val="20004"/>
                    </a:ext>
                  </a:extLst>
                </a:gridCol>
                <a:gridCol w="1506729">
                  <a:extLst>
                    <a:ext uri="{9D8B030D-6E8A-4147-A177-3AD203B41FA5}">
                      <a16:colId xmlns:a16="http://schemas.microsoft.com/office/drawing/2014/main" val="20005"/>
                    </a:ext>
                  </a:extLst>
                </a:gridCol>
                <a:gridCol w="1506729">
                  <a:extLst>
                    <a:ext uri="{9D8B030D-6E8A-4147-A177-3AD203B41FA5}">
                      <a16:colId xmlns:a16="http://schemas.microsoft.com/office/drawing/2014/main" val="20006"/>
                    </a:ext>
                  </a:extLst>
                </a:gridCol>
                <a:gridCol w="1506729">
                  <a:extLst>
                    <a:ext uri="{9D8B030D-6E8A-4147-A177-3AD203B41FA5}">
                      <a16:colId xmlns:a16="http://schemas.microsoft.com/office/drawing/2014/main" val="20007"/>
                    </a:ext>
                  </a:extLst>
                </a:gridCol>
                <a:gridCol w="1506729">
                  <a:extLst>
                    <a:ext uri="{9D8B030D-6E8A-4147-A177-3AD203B41FA5}">
                      <a16:colId xmlns:a16="http://schemas.microsoft.com/office/drawing/2014/main" val="526836408"/>
                    </a:ext>
                  </a:extLst>
                </a:gridCol>
              </a:tblGrid>
              <a:tr h="539512">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評比機構</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年度</a:t>
                      </a:r>
                      <a:endParaRPr kumimoji="0" lang="en-US" altLang="zh-TW"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p>
                      <a:pPr marL="406400" marR="0" lvl="0" indent="-40640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校名</a:t>
                      </a:r>
                      <a:endParaRPr kumimoji="0" lang="zh-TW" sz="1600" b="0" i="0" u="none" strike="noStrike"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lnBlToTr>
                      <a:noFill/>
                    </a:lnBlToTr>
                    <a:blipFill>
                      <a:blip r:embed="rId5"/>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2016/2017</a:t>
                      </a:r>
                      <a:endPar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2017/2018</a:t>
                      </a:r>
                      <a:endParaRPr kumimoji="0" 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2018/2019</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2019/2020</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tc>
                  <a:txBody>
                    <a:bodyPr/>
                    <a:lstStyle/>
                    <a:p>
                      <a:pPr marL="406400" marR="0" lvl="0" indent="-40640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rPr>
                        <a:t>2020/2021</a:t>
                      </a:r>
                      <a:endParaRPr kumimoji="0" lang="zh-TW" altLang="en-US" sz="1800" b="1" i="0" u="none" strike="noStrike" kern="1200" cap="none" normalizeH="0" baseline="0" dirty="0">
                        <a:ln>
                          <a:noFill/>
                        </a:ln>
                        <a:solidFill>
                          <a:srgbClr val="000066"/>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5"/>
                      <a:tile tx="0" ty="0" sx="100000" sy="100000" flip="none" algn="tl"/>
                    </a:blipFill>
                  </a:tcPr>
                </a:tc>
                <a:extLst>
                  <a:ext uri="{0D108BD9-81ED-4DB2-BD59-A6C34878D82A}">
                    <a16:rowId xmlns:a16="http://schemas.microsoft.com/office/drawing/2014/main" val="10000"/>
                  </a:ext>
                </a:extLst>
              </a:tr>
              <a:tr h="269756">
                <a:tc rowSpan="10">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THE</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世界大學排</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名</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6"/>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臺灣大學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167</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195</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198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170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120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1"/>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清華大學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251-300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251-300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301-350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351-400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2"/>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成功大學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287338"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287338"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3"/>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交通大學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301-350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4"/>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灣科</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技</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301-350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5"/>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陽明大學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401-500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6"/>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中山大學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801-1000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7"/>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中央大學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501-600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801-1000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801-1000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8"/>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長庚大學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801-1000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0009"/>
                  </a:ext>
                </a:extLst>
              </a:tr>
              <a:tr h="26975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中興大學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601-800</a:t>
                      </a: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801-1000</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1088</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0010"/>
                  </a:ext>
                </a:extLst>
              </a:tr>
            </a:tbl>
          </a:graphicData>
        </a:graphic>
      </p:graphicFrame>
      <p:graphicFrame>
        <p:nvGraphicFramePr>
          <p:cNvPr id="12" name="表格 11">
            <a:extLst>
              <a:ext uri="{FF2B5EF4-FFF2-40B4-BE49-F238E27FC236}">
                <a16:creationId xmlns:a16="http://schemas.microsoft.com/office/drawing/2014/main" id="{A5750CED-A57B-44D6-9B9F-23C4B9FB47FC}"/>
              </a:ext>
            </a:extLst>
          </p:cNvPr>
          <p:cNvGraphicFramePr>
            <a:graphicFrameLocks noGrp="1"/>
          </p:cNvGraphicFramePr>
          <p:nvPr>
            <p:extLst>
              <p:ext uri="{D42A27DB-BD31-4B8C-83A1-F6EECF244321}">
                <p14:modId xmlns:p14="http://schemas.microsoft.com/office/powerpoint/2010/main" val="153750523"/>
              </p:ext>
            </p:extLst>
          </p:nvPr>
        </p:nvGraphicFramePr>
        <p:xfrm>
          <a:off x="377344" y="3933990"/>
          <a:ext cx="10750789" cy="2511160"/>
        </p:xfrm>
        <a:graphic>
          <a:graphicData uri="http://schemas.openxmlformats.org/drawingml/2006/table">
            <a:tbl>
              <a:tblPr/>
              <a:tblGrid>
                <a:gridCol w="1535827">
                  <a:extLst>
                    <a:ext uri="{9D8B030D-6E8A-4147-A177-3AD203B41FA5}">
                      <a16:colId xmlns:a16="http://schemas.microsoft.com/office/drawing/2014/main" val="2017376003"/>
                    </a:ext>
                  </a:extLst>
                </a:gridCol>
                <a:gridCol w="1681317">
                  <a:extLst>
                    <a:ext uri="{9D8B030D-6E8A-4147-A177-3AD203B41FA5}">
                      <a16:colId xmlns:a16="http://schemas.microsoft.com/office/drawing/2014/main" val="3752236707"/>
                    </a:ext>
                  </a:extLst>
                </a:gridCol>
                <a:gridCol w="1506729">
                  <a:extLst>
                    <a:ext uri="{9D8B030D-6E8A-4147-A177-3AD203B41FA5}">
                      <a16:colId xmlns:a16="http://schemas.microsoft.com/office/drawing/2014/main" val="2293709749"/>
                    </a:ext>
                  </a:extLst>
                </a:gridCol>
                <a:gridCol w="1506729">
                  <a:extLst>
                    <a:ext uri="{9D8B030D-6E8A-4147-A177-3AD203B41FA5}">
                      <a16:colId xmlns:a16="http://schemas.microsoft.com/office/drawing/2014/main" val="3621088075"/>
                    </a:ext>
                  </a:extLst>
                </a:gridCol>
                <a:gridCol w="1506729">
                  <a:extLst>
                    <a:ext uri="{9D8B030D-6E8A-4147-A177-3AD203B41FA5}">
                      <a16:colId xmlns:a16="http://schemas.microsoft.com/office/drawing/2014/main" val="195733529"/>
                    </a:ext>
                  </a:extLst>
                </a:gridCol>
                <a:gridCol w="1506729">
                  <a:extLst>
                    <a:ext uri="{9D8B030D-6E8A-4147-A177-3AD203B41FA5}">
                      <a16:colId xmlns:a16="http://schemas.microsoft.com/office/drawing/2014/main" val="1467155988"/>
                    </a:ext>
                  </a:extLst>
                </a:gridCol>
                <a:gridCol w="1506729">
                  <a:extLst>
                    <a:ext uri="{9D8B030D-6E8A-4147-A177-3AD203B41FA5}">
                      <a16:colId xmlns:a16="http://schemas.microsoft.com/office/drawing/2014/main" val="1412348085"/>
                    </a:ext>
                  </a:extLst>
                </a:gridCol>
              </a:tblGrid>
              <a:tr h="251116">
                <a:tc rowSpan="10">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THE</a:t>
                      </a:r>
                      <a:r>
                        <a:rPr kumimoji="0" lang="zh-TW" altLang="en-US"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大學</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影響力</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排</a:t>
                      </a:r>
                      <a:r>
                        <a:rPr kumimoji="0"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名</a:t>
                      </a:r>
                      <a:r>
                        <a:rPr kumimoji="0" 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6"/>
                      <a:tile tx="0" ty="0" sx="100000" sy="100000" flip="none" algn="tl"/>
                    </a:blip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臺灣大學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101-200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4277572588"/>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清華大學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201-300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301-400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2437041784"/>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成功大學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287338"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287338"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80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38</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498516372"/>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交通大學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55600"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55600" marR="0" lvl="0" indent="-3556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79032826"/>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臺</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灣科</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技</a:t>
                      </a: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大</a:t>
                      </a:r>
                      <a:r>
                        <a:rPr kumimoji="0"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201-300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113742847"/>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陽明大學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3567068472"/>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中山大學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517600832"/>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中央大學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201-300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401-600</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265630528"/>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406400" marR="0" lvl="0" indent="-4064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長庚大學</a:t>
                      </a:r>
                      <a:endParaRPr kumimoji="0" lang="zh-TW"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EFD1"/>
                        </a:gs>
                        <a:gs pos="64999">
                          <a:srgbClr val="F0EBD5"/>
                        </a:gs>
                        <a:gs pos="100000">
                          <a:srgbClr val="D1C39F"/>
                        </a:gs>
                      </a:gsLst>
                      <a:lin ang="8100000" scaled="1"/>
                      <a:tileRect/>
                    </a:gradFill>
                  </a:tcPr>
                </a:tc>
                <a:extLst>
                  <a:ext uri="{0D108BD9-81ED-4DB2-BD59-A6C34878D82A}">
                    <a16:rowId xmlns:a16="http://schemas.microsoft.com/office/drawing/2014/main" val="1946298531"/>
                  </a:ext>
                </a:extLst>
              </a:tr>
              <a:tr h="251116">
                <a:tc vMerge="1">
                  <a:txBody>
                    <a:bodyPr/>
                    <a:lstStyle/>
                    <a:p>
                      <a:endParaRPr lang="zh-TW" altLang="en-US"/>
                    </a:p>
                  </a:txBody>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r>
                        <a:rPr kumimoji="0" 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中興大學</a:t>
                      </a: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lvl1pPr marL="0" algn="l" defTabSz="685800" rtl="0" eaLnBrk="1" latinLnBrk="0" hangingPunct="1">
                        <a:defRPr sz="1350" kern="1200">
                          <a:solidFill>
                            <a:schemeClr val="tx1"/>
                          </a:solidFill>
                          <a:latin typeface="Times New Roman"/>
                          <a:ea typeface="標楷體"/>
                        </a:defRPr>
                      </a:lvl1pPr>
                      <a:lvl2pPr marL="342900" algn="l" defTabSz="685800" rtl="0" eaLnBrk="1" latinLnBrk="0" hangingPunct="1">
                        <a:defRPr sz="1350" kern="1200">
                          <a:solidFill>
                            <a:schemeClr val="tx1"/>
                          </a:solidFill>
                          <a:latin typeface="Times New Roman"/>
                          <a:ea typeface="標楷體"/>
                        </a:defRPr>
                      </a:lvl2pPr>
                      <a:lvl3pPr marL="685800" algn="l" defTabSz="685800" rtl="0" eaLnBrk="1" latinLnBrk="0" hangingPunct="1">
                        <a:defRPr sz="1350" kern="1200">
                          <a:solidFill>
                            <a:schemeClr val="tx1"/>
                          </a:solidFill>
                          <a:latin typeface="Times New Roman"/>
                          <a:ea typeface="標楷體"/>
                        </a:defRPr>
                      </a:lvl3pPr>
                      <a:lvl4pPr marL="1028700" algn="l" defTabSz="685800" rtl="0" eaLnBrk="1" latinLnBrk="0" hangingPunct="1">
                        <a:defRPr sz="1350" kern="1200">
                          <a:solidFill>
                            <a:schemeClr val="tx1"/>
                          </a:solidFill>
                          <a:latin typeface="Times New Roman"/>
                          <a:ea typeface="標楷體"/>
                        </a:defRPr>
                      </a:lvl4pPr>
                      <a:lvl5pPr marL="1371600" algn="l" defTabSz="685800" rtl="0" eaLnBrk="1" latinLnBrk="0" hangingPunct="1">
                        <a:defRPr sz="1350" kern="1200">
                          <a:solidFill>
                            <a:schemeClr val="tx1"/>
                          </a:solidFill>
                          <a:latin typeface="Times New Roman"/>
                          <a:ea typeface="標楷體"/>
                        </a:defRPr>
                      </a:lvl5pPr>
                      <a:lvl6pPr marL="1714500" algn="l" defTabSz="685800" rtl="0" eaLnBrk="1" latinLnBrk="0" hangingPunct="1">
                        <a:defRPr sz="1350" kern="1200">
                          <a:solidFill>
                            <a:schemeClr val="tx1"/>
                          </a:solidFill>
                          <a:latin typeface="Times New Roman"/>
                          <a:ea typeface="標楷體"/>
                        </a:defRPr>
                      </a:lvl6pPr>
                      <a:lvl7pPr marL="2057400" algn="l" defTabSz="685800" rtl="0" eaLnBrk="1" latinLnBrk="0" hangingPunct="1">
                        <a:defRPr sz="1350" kern="1200">
                          <a:solidFill>
                            <a:schemeClr val="tx1"/>
                          </a:solidFill>
                          <a:latin typeface="Times New Roman"/>
                          <a:ea typeface="標楷體"/>
                        </a:defRPr>
                      </a:lvl7pPr>
                      <a:lvl8pPr marL="2400300" algn="l" defTabSz="685800" rtl="0" eaLnBrk="1" latinLnBrk="0" hangingPunct="1">
                        <a:defRPr sz="1350" kern="1200">
                          <a:solidFill>
                            <a:schemeClr val="tx1"/>
                          </a:solidFill>
                          <a:latin typeface="Times New Roman"/>
                          <a:ea typeface="標楷體"/>
                        </a:defRPr>
                      </a:lvl8pPr>
                      <a:lvl9pPr marL="2743200" algn="l" defTabSz="685800" rtl="0" eaLnBrk="1" latinLnBrk="0" hangingPunct="1">
                        <a:defRPr sz="1350" kern="1200">
                          <a:solidFill>
                            <a:schemeClr val="tx1"/>
                          </a:solidFill>
                          <a:latin typeface="Times New Roman"/>
                          <a:ea typeface="標楷體"/>
                        </a:defRPr>
                      </a:lvl9p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marL="338138" marR="0" lvl="0" indent="-406400" algn="ctr" defTabSz="914400" rtl="0" eaLnBrk="1" fontAlgn="base" latinLnBrk="0" hangingPunct="1">
                        <a:lnSpc>
                          <a:spcPct val="100000"/>
                        </a:lnSpc>
                        <a:spcBef>
                          <a:spcPct val="0"/>
                        </a:spcBef>
                        <a:spcAft>
                          <a:spcPct val="0"/>
                        </a:spcAft>
                        <a:buClrTx/>
                        <a:buSzTx/>
                        <a:buFontTx/>
                        <a:buNone/>
                        <a:tabLst/>
                      </a:pPr>
                      <a:endParaRPr kumimoji="0" lang="zh-TW" altLang="zh-TW" sz="16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tc>
                  <a:txBody>
                    <a:bodyPr/>
                    <a:lstStyle/>
                    <a:p>
                      <a:pPr algn="ctr"/>
                      <a:r>
                        <a:rPr kumimoji="0" lang="en-US" altLang="zh-TW"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rPr>
                        <a:t>301-400</a:t>
                      </a:r>
                      <a:endParaRPr kumimoji="0" lang="zh-TW" altLang="en-US" sz="1600" b="1" i="0" u="none" strike="noStrike" kern="1200"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itchFamily="18" charset="0"/>
                      </a:endParaRPr>
                    </a:p>
                  </a:txBody>
                  <a:tcPr marL="56640" marR="56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99"/>
                    </a:solidFill>
                  </a:tcPr>
                </a:tc>
                <a:extLst>
                  <a:ext uri="{0D108BD9-81ED-4DB2-BD59-A6C34878D82A}">
                    <a16:rowId xmlns:a16="http://schemas.microsoft.com/office/drawing/2014/main" val="1996374574"/>
                  </a:ext>
                </a:extLst>
              </a:tr>
            </a:tbl>
          </a:graphicData>
        </a:graphic>
      </p:graphicFrame>
    </p:spTree>
    <p:extLst>
      <p:ext uri="{BB962C8B-B14F-4D97-AF65-F5344CB8AC3E}">
        <p14:creationId xmlns:p14="http://schemas.microsoft.com/office/powerpoint/2010/main" val="154980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rot="10800000">
            <a:off x="-966581" y="9964"/>
            <a:ext cx="7267573" cy="7013630"/>
            <a:chOff x="5886451" y="-155630"/>
            <a:chExt cx="7267573" cy="7013630"/>
          </a:xfrm>
        </p:grpSpPr>
        <p:sp>
          <p:nvSpPr>
            <p:cNvPr id="26" name="任意多边形 15"/>
            <p:cNvSpPr/>
            <p:nvPr/>
          </p:nvSpPr>
          <p:spPr>
            <a:xfrm>
              <a:off x="5886451" y="-155630"/>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PA_MH_Number_1">
            <a:hlinkClick r:id="rId4" action="ppaction://hlinksldjump"/>
          </p:cNvPr>
          <p:cNvSpPr/>
          <p:nvPr>
            <p:custDataLst>
              <p:tags r:id="rId1"/>
            </p:custDataLst>
          </p:nvPr>
        </p:nvSpPr>
        <p:spPr>
          <a:xfrm>
            <a:off x="199079" y="165594"/>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lvl="0" algn="ctr">
              <a:defRPr/>
            </a:pPr>
            <a:r>
              <a:rPr lang="en-US" altLang="zh-TW" kern="0" dirty="0">
                <a:latin typeface="Arial" panose="020F0502020204030204"/>
                <a:cs typeface="+mn-ea"/>
                <a:sym typeface="+mn-lt"/>
              </a:rPr>
              <a:t>6</a:t>
            </a:r>
            <a:endParaRPr lang="zh-CN" altLang="en-US" kern="0" dirty="0">
              <a:latin typeface="Arial" panose="020F0502020204030204"/>
              <a:cs typeface="+mn-ea"/>
              <a:sym typeface="+mn-lt"/>
            </a:endParaRPr>
          </a:p>
        </p:txBody>
      </p:sp>
      <p:sp>
        <p:nvSpPr>
          <p:cNvPr id="4" name="矩形 3"/>
          <p:cNvSpPr/>
          <p:nvPr/>
        </p:nvSpPr>
        <p:spPr>
          <a:xfrm>
            <a:off x="772237" y="165594"/>
            <a:ext cx="9191272" cy="461665"/>
          </a:xfrm>
          <a:prstGeom prst="rect">
            <a:avLst/>
          </a:prstGeom>
        </p:spPr>
        <p:txBody>
          <a:bodyPr wrap="square">
            <a:spAutoFit/>
          </a:bodyPr>
          <a:lstStyle/>
          <a:p>
            <a:r>
              <a:rPr lang="zh-TW" altLang="en-US" sz="2400" b="1" dirty="0">
                <a:solidFill>
                  <a:schemeClr val="accent6">
                    <a:lumMod val="75000"/>
                  </a:schemeClr>
                </a:solidFill>
                <a:latin typeface="FangSong" panose="02010609060101010101" pitchFamily="49" charset="-122"/>
                <a:ea typeface="FangSong" panose="02010609060101010101" pitchFamily="49" charset="-122"/>
              </a:rPr>
              <a:t>本校</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2011-2020</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年發表於</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Science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Nature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等國際知名期刊之論文</a:t>
            </a:r>
            <a:endParaRPr lang="en-US" altLang="zh-TW" sz="2400" b="1" dirty="0">
              <a:solidFill>
                <a:schemeClr val="accent6">
                  <a:lumMod val="75000"/>
                </a:schemeClr>
              </a:solidFill>
              <a:latin typeface="FangSong" panose="02010609060101010101" pitchFamily="49" charset="-122"/>
              <a:ea typeface="FangSong" panose="02010609060101010101" pitchFamily="49" charset="-122"/>
            </a:endParaRPr>
          </a:p>
        </p:txBody>
      </p:sp>
      <p:sp>
        <p:nvSpPr>
          <p:cNvPr id="5" name="圆角矩形 2"/>
          <p:cNvSpPr/>
          <p:nvPr/>
        </p:nvSpPr>
        <p:spPr>
          <a:xfrm>
            <a:off x="96726" y="686058"/>
            <a:ext cx="3420000" cy="1800000"/>
          </a:xfrm>
          <a:prstGeom prst="roundRect">
            <a:avLst>
              <a:gd name="adj" fmla="val 4575"/>
            </a:avLst>
          </a:prstGeom>
          <a:noFill/>
          <a:ln w="28575" cap="flat" cmpd="sng" algn="ctr">
            <a:solidFill>
              <a:schemeClr val="bg1">
                <a:lumMod val="65000"/>
              </a:schemeClr>
            </a:solidFill>
            <a:prstDash val="solid"/>
            <a:miter lim="800000"/>
          </a:ln>
          <a:effectLst/>
        </p:spPr>
        <p:txBody>
          <a:bodyPr rtlCol="0" anchor="ctr"/>
          <a:lstStyle/>
          <a:p>
            <a:pPr lvl="0" algn="just" defTabSz="913765"/>
            <a:endParaRPr kumimoji="1" lang="en-US" altLang="zh-CN" sz="1300" kern="0" dirty="0">
              <a:solidFill>
                <a:schemeClr val="tx1">
                  <a:lumMod val="75000"/>
                  <a:lumOff val="25000"/>
                </a:schemeClr>
              </a:solidFill>
              <a:latin typeface="Book Antiqua" panose="02040602050305030304" pitchFamily="18" charset="0"/>
            </a:endParaRPr>
          </a:p>
          <a:p>
            <a:pPr lvl="0" algn="just" defTabSz="913765"/>
            <a:r>
              <a:rPr kumimoji="1" lang="en-US" altLang="zh-CN" sz="1300" kern="0" dirty="0" err="1">
                <a:solidFill>
                  <a:schemeClr val="tx1">
                    <a:lumMod val="75000"/>
                    <a:lumOff val="25000"/>
                  </a:schemeClr>
                </a:solidFill>
                <a:latin typeface="Book Antiqua" panose="02040602050305030304" pitchFamily="18" charset="0"/>
              </a:rPr>
              <a:t>Yella</a:t>
            </a:r>
            <a:r>
              <a:rPr kumimoji="1" lang="en-US" altLang="zh-CN" sz="1300" kern="0" dirty="0">
                <a:solidFill>
                  <a:schemeClr val="tx1">
                    <a:lumMod val="75000"/>
                    <a:lumOff val="25000"/>
                  </a:schemeClr>
                </a:solidFill>
                <a:latin typeface="Book Antiqua" panose="02040602050305030304" pitchFamily="18" charset="0"/>
              </a:rPr>
              <a:t> A, Lee HW, </a:t>
            </a:r>
            <a:r>
              <a:rPr kumimoji="1" lang="en-US" altLang="zh-CN" sz="1300" kern="0" dirty="0" err="1">
                <a:solidFill>
                  <a:schemeClr val="tx1">
                    <a:lumMod val="75000"/>
                    <a:lumOff val="25000"/>
                  </a:schemeClr>
                </a:solidFill>
                <a:latin typeface="Book Antiqua" panose="02040602050305030304" pitchFamily="18" charset="0"/>
              </a:rPr>
              <a:t>Tsao</a:t>
            </a:r>
            <a:r>
              <a:rPr kumimoji="1" lang="en-US" altLang="zh-CN" sz="1300" kern="0" dirty="0">
                <a:solidFill>
                  <a:schemeClr val="tx1">
                    <a:lumMod val="75000"/>
                    <a:lumOff val="25000"/>
                  </a:schemeClr>
                </a:solidFill>
                <a:latin typeface="Book Antiqua" panose="02040602050305030304" pitchFamily="18" charset="0"/>
              </a:rPr>
              <a:t> HN, Yi C</a:t>
            </a:r>
            <a:r>
              <a:rPr kumimoji="1" lang="en-US" altLang="zh-CN" sz="1300" i="1" kern="0" dirty="0">
                <a:solidFill>
                  <a:schemeClr val="tx1">
                    <a:lumMod val="75000"/>
                    <a:lumOff val="25000"/>
                  </a:schemeClr>
                </a:solidFill>
                <a:latin typeface="Book Antiqua" panose="02040602050305030304" pitchFamily="18" charset="0"/>
              </a:rPr>
              <a:t>, </a:t>
            </a:r>
            <a:r>
              <a:rPr kumimoji="1" lang="en-US" altLang="zh-CN" sz="1300" i="1" kern="0" dirty="0" err="1">
                <a:solidFill>
                  <a:schemeClr val="tx1">
                    <a:lumMod val="75000"/>
                    <a:lumOff val="25000"/>
                  </a:schemeClr>
                </a:solidFill>
                <a:latin typeface="Book Antiqua" panose="02040602050305030304" pitchFamily="18" charset="0"/>
              </a:rPr>
              <a:t>Chandiran</a:t>
            </a:r>
            <a:r>
              <a:rPr kumimoji="1" lang="en-US" altLang="zh-CN" sz="1300" i="1" kern="0" dirty="0">
                <a:solidFill>
                  <a:schemeClr val="tx1">
                    <a:lumMod val="75000"/>
                    <a:lumOff val="25000"/>
                  </a:schemeClr>
                </a:solidFill>
                <a:latin typeface="Book Antiqua" panose="02040602050305030304" pitchFamily="18" charset="0"/>
              </a:rPr>
              <a:t> AK, </a:t>
            </a:r>
            <a:r>
              <a:rPr kumimoji="1" lang="en-US" altLang="zh-CN" sz="1300" i="1" kern="0" dirty="0" err="1">
                <a:solidFill>
                  <a:schemeClr val="tx1">
                    <a:lumMod val="75000"/>
                    <a:lumOff val="25000"/>
                  </a:schemeClr>
                </a:solidFill>
                <a:latin typeface="Book Antiqua" panose="02040602050305030304" pitchFamily="18" charset="0"/>
              </a:rPr>
              <a:t>Nazeeruddin</a:t>
            </a:r>
            <a:r>
              <a:rPr kumimoji="1" lang="en-US" altLang="zh-CN" sz="1300" i="1" kern="0" dirty="0">
                <a:solidFill>
                  <a:schemeClr val="tx1">
                    <a:lumMod val="75000"/>
                    <a:lumOff val="25000"/>
                  </a:schemeClr>
                </a:solidFill>
                <a:latin typeface="Book Antiqua" panose="02040602050305030304" pitchFamily="18" charset="0"/>
              </a:rPr>
              <a:t> MK, </a:t>
            </a:r>
            <a:r>
              <a:rPr kumimoji="1" lang="en-US" altLang="zh-CN" sz="1300" i="1" kern="0" dirty="0" err="1">
                <a:solidFill>
                  <a:schemeClr val="tx1">
                    <a:lumMod val="75000"/>
                    <a:lumOff val="25000"/>
                  </a:schemeClr>
                </a:solidFill>
                <a:latin typeface="Book Antiqua" panose="02040602050305030304" pitchFamily="18" charset="0"/>
              </a:rPr>
              <a:t>Diau</a:t>
            </a:r>
            <a:r>
              <a:rPr kumimoji="1" lang="en-US" altLang="zh-CN" sz="1300" i="1" kern="0" dirty="0">
                <a:solidFill>
                  <a:schemeClr val="tx1">
                    <a:lumMod val="75000"/>
                    <a:lumOff val="25000"/>
                  </a:schemeClr>
                </a:solidFill>
                <a:latin typeface="Book Antiqua" panose="02040602050305030304" pitchFamily="18" charset="0"/>
              </a:rPr>
              <a:t> EW, </a:t>
            </a:r>
            <a:r>
              <a:rPr kumimoji="1" lang="en-US" altLang="zh-CN" sz="1300" i="1" kern="0" dirty="0" err="1">
                <a:solidFill>
                  <a:schemeClr val="tx1">
                    <a:lumMod val="75000"/>
                    <a:lumOff val="25000"/>
                  </a:schemeClr>
                </a:solidFill>
                <a:latin typeface="Book Antiqua" panose="02040602050305030304" pitchFamily="18" charset="0"/>
              </a:rPr>
              <a:t>Yeh</a:t>
            </a:r>
            <a:r>
              <a:rPr kumimoji="1" lang="en-US" altLang="zh-CN" sz="1300" i="1" kern="0" dirty="0">
                <a:solidFill>
                  <a:schemeClr val="tx1">
                    <a:lumMod val="75000"/>
                    <a:lumOff val="25000"/>
                  </a:schemeClr>
                </a:solidFill>
                <a:latin typeface="Book Antiqua" panose="02040602050305030304" pitchFamily="18" charset="0"/>
              </a:rPr>
              <a:t> CY, </a:t>
            </a:r>
            <a:r>
              <a:rPr kumimoji="1" lang="en-US" altLang="zh-CN" sz="1300" i="1" kern="0" dirty="0" err="1">
                <a:solidFill>
                  <a:schemeClr val="tx1">
                    <a:lumMod val="75000"/>
                    <a:lumOff val="25000"/>
                  </a:schemeClr>
                </a:solidFill>
                <a:latin typeface="Book Antiqua" panose="02040602050305030304" pitchFamily="18" charset="0"/>
              </a:rPr>
              <a:t>Zakeeruddin</a:t>
            </a:r>
            <a:r>
              <a:rPr kumimoji="1" lang="en-US" altLang="zh-CN" sz="1300" i="1" kern="0" dirty="0">
                <a:solidFill>
                  <a:schemeClr val="tx1">
                    <a:lumMod val="75000"/>
                    <a:lumOff val="25000"/>
                  </a:schemeClr>
                </a:solidFill>
                <a:latin typeface="Book Antiqua" panose="02040602050305030304" pitchFamily="18" charset="0"/>
              </a:rPr>
              <a:t> SM, </a:t>
            </a:r>
            <a:r>
              <a:rPr kumimoji="1" lang="en-US" altLang="zh-CN" sz="1300" i="1" kern="0" dirty="0" err="1">
                <a:solidFill>
                  <a:schemeClr val="tx1">
                    <a:lumMod val="75000"/>
                    <a:lumOff val="25000"/>
                  </a:schemeClr>
                </a:solidFill>
                <a:latin typeface="Book Antiqua" panose="02040602050305030304" pitchFamily="18" charset="0"/>
              </a:rPr>
              <a:t>Grätzel</a:t>
            </a:r>
            <a:r>
              <a:rPr kumimoji="1" lang="en-US" altLang="zh-CN" sz="1300" i="1" kern="0" dirty="0">
                <a:solidFill>
                  <a:schemeClr val="tx1">
                    <a:lumMod val="75000"/>
                    <a:lumOff val="25000"/>
                  </a:schemeClr>
                </a:solidFill>
                <a:latin typeface="Book Antiqua" panose="02040602050305030304" pitchFamily="18" charset="0"/>
              </a:rPr>
              <a:t> </a:t>
            </a:r>
            <a:r>
              <a:rPr kumimoji="1" lang="en-US" altLang="zh-CN" sz="1300" kern="0" dirty="0">
                <a:solidFill>
                  <a:schemeClr val="tx1">
                    <a:lumMod val="75000"/>
                    <a:lumOff val="25000"/>
                  </a:schemeClr>
                </a:solidFill>
                <a:latin typeface="Book Antiqua" panose="02040602050305030304" pitchFamily="18" charset="0"/>
              </a:rPr>
              <a:t>M. Porphyrin-sensitized solar cells with cobalt (II/III)-based redox electrolyte exceed 12 percent efficiency. </a:t>
            </a:r>
            <a:r>
              <a:rPr kumimoji="1" lang="en-US" altLang="zh-CN" sz="1300" b="1" i="1" kern="0" dirty="0">
                <a:solidFill>
                  <a:srgbClr val="FF0066"/>
                </a:solidFill>
                <a:latin typeface="Book Antiqua" panose="02040602050305030304" pitchFamily="18" charset="0"/>
              </a:rPr>
              <a:t>Science</a:t>
            </a:r>
            <a:r>
              <a:rPr kumimoji="1" lang="en-US" altLang="zh-CN" sz="1300" kern="0" dirty="0">
                <a:solidFill>
                  <a:schemeClr val="tx1">
                    <a:lumMod val="75000"/>
                    <a:lumOff val="25000"/>
                  </a:schemeClr>
                </a:solidFill>
                <a:latin typeface="Book Antiqua" panose="02040602050305030304" pitchFamily="18" charset="0"/>
              </a:rPr>
              <a:t>, 2011 Nov 4; 334(6056):629-34.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興大化學系葉鎮宇</a:t>
            </a:r>
            <a:r>
              <a:rPr kumimoji="1" lang="en-US" altLang="zh-TW" sz="1400" b="1" kern="0" dirty="0">
                <a:solidFill>
                  <a:srgbClr val="A942E2"/>
                </a:solidFill>
                <a:latin typeface="Book Antiqua" panose="02040602050305030304" pitchFamily="18" charset="0"/>
              </a:rPr>
              <a:t>; </a:t>
            </a:r>
            <a:r>
              <a:rPr kumimoji="1" lang="zh-TW" altLang="en-US" sz="1400" b="1" kern="0" dirty="0">
                <a:solidFill>
                  <a:srgbClr val="A942E2"/>
                </a:solidFill>
                <a:latin typeface="Book Antiqua" panose="02040602050305030304" pitchFamily="18" charset="0"/>
              </a:rPr>
              <a:t>被引用次數達</a:t>
            </a:r>
            <a:r>
              <a:rPr kumimoji="1" lang="en-US" altLang="zh-TW" sz="1400" b="1" kern="0" dirty="0">
                <a:solidFill>
                  <a:srgbClr val="A942E2"/>
                </a:solidFill>
                <a:latin typeface="Book Antiqua" panose="02040602050305030304" pitchFamily="18" charset="0"/>
              </a:rPr>
              <a:t>4,277</a:t>
            </a:r>
            <a:r>
              <a:rPr kumimoji="1" lang="zh-TW" altLang="en-US" sz="1400" b="1" kern="0" dirty="0">
                <a:solidFill>
                  <a:srgbClr val="A942E2"/>
                </a:solidFill>
                <a:latin typeface="Book Antiqua" panose="02040602050305030304" pitchFamily="18" charset="0"/>
              </a:rPr>
              <a:t>次</a:t>
            </a:r>
            <a:r>
              <a:rPr kumimoji="1" lang="en-US" altLang="zh-TW" sz="1400" b="1" kern="0" dirty="0">
                <a:solidFill>
                  <a:srgbClr val="A942E2"/>
                </a:solidFill>
                <a:latin typeface="Book Antiqua" panose="02040602050305030304" pitchFamily="18" charset="0"/>
              </a:rPr>
              <a:t>, Highly Cited Paper)</a:t>
            </a:r>
          </a:p>
          <a:p>
            <a:pPr lvl="0" algn="just" defTabSz="913765"/>
            <a:endParaRPr kumimoji="1" lang="zh-CN" altLang="en-US" sz="1300" b="1" i="0" u="none" strike="noStrike" kern="0" cap="none" spc="0" normalizeH="0" baseline="0" noProof="0" dirty="0">
              <a:ln>
                <a:noFill/>
              </a:ln>
              <a:solidFill>
                <a:srgbClr val="A942E2"/>
              </a:solidFill>
              <a:effectLst/>
              <a:uLnTx/>
              <a:uFillTx/>
              <a:latin typeface="Book Antiqua" panose="02040602050305030304" pitchFamily="18" charset="0"/>
              <a:ea typeface="宋体"/>
            </a:endParaRPr>
          </a:p>
        </p:txBody>
      </p:sp>
      <p:sp>
        <p:nvSpPr>
          <p:cNvPr id="6" name="圆角矩形 8"/>
          <p:cNvSpPr/>
          <p:nvPr/>
        </p:nvSpPr>
        <p:spPr>
          <a:xfrm>
            <a:off x="4056543" y="687815"/>
            <a:ext cx="3456000" cy="1800000"/>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Wu CC, Li TK, </a:t>
            </a:r>
            <a:r>
              <a:rPr kumimoji="1" lang="en-US" altLang="zh-CN" sz="1400" kern="0" dirty="0" err="1">
                <a:solidFill>
                  <a:schemeClr val="tx1">
                    <a:lumMod val="75000"/>
                    <a:lumOff val="25000"/>
                  </a:schemeClr>
                </a:solidFill>
                <a:latin typeface="Book Antiqua" panose="02040602050305030304" pitchFamily="18" charset="0"/>
              </a:rPr>
              <a:t>Farh</a:t>
            </a:r>
            <a:r>
              <a:rPr kumimoji="1" lang="en-US" altLang="zh-CN" sz="1400" kern="0" dirty="0">
                <a:solidFill>
                  <a:schemeClr val="tx1">
                    <a:lumMod val="75000"/>
                    <a:lumOff val="25000"/>
                  </a:schemeClr>
                </a:solidFill>
                <a:latin typeface="Book Antiqua" panose="02040602050305030304" pitchFamily="18" charset="0"/>
              </a:rPr>
              <a:t> L, Lin LY, Lin TS, Yu YJ, Yen TJ, Chiang CW, Chan NL. Structural basis of type II topoisomerase inhibition by the anticancer drug etoposide. </a:t>
            </a:r>
            <a:r>
              <a:rPr kumimoji="1" lang="en-US" altLang="zh-CN" sz="1300" b="1" i="1" kern="0" dirty="0">
                <a:solidFill>
                  <a:srgbClr val="FF0066"/>
                </a:solidFill>
                <a:latin typeface="Book Antiqua" panose="02040602050305030304" pitchFamily="18" charset="0"/>
              </a:rPr>
              <a:t>Science</a:t>
            </a:r>
            <a:r>
              <a:rPr kumimoji="1" lang="en-US" altLang="zh-CN" sz="1400" kern="0" dirty="0">
                <a:solidFill>
                  <a:schemeClr val="tx1">
                    <a:lumMod val="75000"/>
                    <a:lumOff val="25000"/>
                  </a:schemeClr>
                </a:solidFill>
                <a:latin typeface="Book Antiqua" panose="02040602050305030304" pitchFamily="18" charset="0"/>
              </a:rPr>
              <a:t>, 2011 Jul 22; 333(6041):459-62.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興大生化所詹迺立</a:t>
            </a:r>
            <a:r>
              <a:rPr kumimoji="1" lang="en-US" altLang="zh-TW" sz="1400" b="1" kern="0" dirty="0">
                <a:solidFill>
                  <a:srgbClr val="A942E2"/>
                </a:solidFill>
                <a:latin typeface="Book Antiqua" panose="02040602050305030304" pitchFamily="18" charset="0"/>
              </a:rPr>
              <a:t>)</a:t>
            </a:r>
          </a:p>
        </p:txBody>
      </p:sp>
      <p:sp>
        <p:nvSpPr>
          <p:cNvPr id="7" name="椭圆 3"/>
          <p:cNvSpPr/>
          <p:nvPr/>
        </p:nvSpPr>
        <p:spPr>
          <a:xfrm>
            <a:off x="3413478" y="2035312"/>
            <a:ext cx="540000" cy="540000"/>
          </a:xfrm>
          <a:prstGeom prst="ellipse">
            <a:avLst/>
          </a:prstGeom>
          <a:solidFill>
            <a:srgbClr val="AACED2">
              <a:lumMod val="50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libri" panose="020F0502020204030204" pitchFamily="34" charset="0"/>
                <a:ea typeface="宋体"/>
                <a:cs typeface="Calibri" panose="020F0502020204030204" pitchFamily="34" charset="0"/>
              </a:rPr>
              <a:t>1</a:t>
            </a:r>
            <a:endParaRPr kumimoji="1" lang="zh-CN" altLang="en-US" sz="1400" b="1" i="0" u="none" strike="noStrike" kern="0" cap="none" spc="0" normalizeH="0" baseline="0" noProof="0" dirty="0">
              <a:ln>
                <a:noFill/>
              </a:ln>
              <a:solidFill>
                <a:srgbClr val="FFFFFF"/>
              </a:solidFill>
              <a:effectLst/>
              <a:uLnTx/>
              <a:uFillTx/>
              <a:latin typeface="Calibri" panose="020F0502020204030204" pitchFamily="34" charset="0"/>
              <a:ea typeface="宋体"/>
              <a:cs typeface="Calibri" panose="020F0502020204030204" pitchFamily="34" charset="0"/>
            </a:endParaRPr>
          </a:p>
        </p:txBody>
      </p:sp>
      <p:sp>
        <p:nvSpPr>
          <p:cNvPr id="8" name="椭圆 9"/>
          <p:cNvSpPr/>
          <p:nvPr/>
        </p:nvSpPr>
        <p:spPr>
          <a:xfrm>
            <a:off x="7322250" y="1993116"/>
            <a:ext cx="540000" cy="540000"/>
          </a:xfrm>
          <a:prstGeom prst="ellipse">
            <a:avLst/>
          </a:prstGeom>
          <a:solidFill>
            <a:srgbClr val="FFBBB3">
              <a:lumMod val="75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mbria" panose="02040503050406030204" pitchFamily="18" charset="0"/>
                <a:ea typeface="宋体"/>
              </a:rPr>
              <a:t>2</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9" name="圆角矩形 8"/>
          <p:cNvSpPr/>
          <p:nvPr/>
        </p:nvSpPr>
        <p:spPr>
          <a:xfrm>
            <a:off x="67064" y="2664566"/>
            <a:ext cx="3456000" cy="1800000"/>
          </a:xfrm>
          <a:prstGeom prst="roundRect">
            <a:avLst>
              <a:gd name="adj" fmla="val 4575"/>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Wong ML. LMB Cambridge: Bureaucracy bypass let research flourish.  </a:t>
            </a:r>
            <a:r>
              <a:rPr kumimoji="1" lang="en-US" altLang="zh-CN" sz="1300" b="1" i="1" kern="0" dirty="0">
                <a:solidFill>
                  <a:srgbClr val="FF0066"/>
                </a:solidFill>
                <a:latin typeface="Book Antiqua" panose="02040602050305030304" pitchFamily="18" charset="0"/>
              </a:rPr>
              <a:t>Nature</a:t>
            </a:r>
            <a:r>
              <a:rPr kumimoji="1" lang="en-US" altLang="zh-CN" sz="1400" kern="0" dirty="0">
                <a:solidFill>
                  <a:schemeClr val="tx1">
                    <a:lumMod val="75000"/>
                    <a:lumOff val="25000"/>
                  </a:schemeClr>
                </a:solidFill>
                <a:latin typeface="Book Antiqua" panose="02040602050305030304" pitchFamily="18" charset="0"/>
              </a:rPr>
              <a:t>, 2012 Oct 25; 490(7421):487.</a:t>
            </a:r>
          </a:p>
          <a:p>
            <a:pPr algn="just" defTabSz="913765"/>
            <a:r>
              <a:rPr kumimoji="1" lang="en-US" altLang="zh-CN" sz="1400" kern="0" dirty="0">
                <a:solidFill>
                  <a:schemeClr val="tx1">
                    <a:lumMod val="75000"/>
                    <a:lumOff val="25000"/>
                  </a:schemeClr>
                </a:solidFill>
                <a:latin typeface="Book Antiqua" panose="02040602050305030304" pitchFamily="18" charset="0"/>
              </a:rPr>
              <a:t>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興大獸醫系王孟亮</a:t>
            </a:r>
            <a:r>
              <a:rPr kumimoji="1" lang="en-US" altLang="zh-TW" sz="1400" b="1" kern="0" dirty="0">
                <a:solidFill>
                  <a:srgbClr val="A942E2"/>
                </a:solidFill>
                <a:latin typeface="Book Antiqua" panose="02040602050305030304" pitchFamily="18" charset="0"/>
              </a:rPr>
              <a:t>)</a:t>
            </a:r>
          </a:p>
        </p:txBody>
      </p:sp>
      <p:sp>
        <p:nvSpPr>
          <p:cNvPr id="10" name="圆角矩形 2"/>
          <p:cNvSpPr/>
          <p:nvPr/>
        </p:nvSpPr>
        <p:spPr>
          <a:xfrm>
            <a:off x="4092543" y="2664566"/>
            <a:ext cx="3420000" cy="1800000"/>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lvl="0" algn="just" defTabSz="913765"/>
            <a:endParaRPr kumimoji="1" lang="en-US" altLang="zh-CN" sz="1300" kern="0" dirty="0">
              <a:solidFill>
                <a:schemeClr val="tx1">
                  <a:lumMod val="75000"/>
                  <a:lumOff val="25000"/>
                </a:schemeClr>
              </a:solidFill>
              <a:latin typeface="Book Antiqua" panose="02040602050305030304" pitchFamily="18" charset="0"/>
            </a:endParaRPr>
          </a:p>
          <a:p>
            <a:pPr lvl="0" algn="just" defTabSz="913765"/>
            <a:r>
              <a:rPr kumimoji="1" lang="en-US" altLang="zh-CN" sz="1300" kern="0" dirty="0" err="1">
                <a:solidFill>
                  <a:schemeClr val="tx1">
                    <a:lumMod val="75000"/>
                    <a:lumOff val="25000"/>
                  </a:schemeClr>
                </a:solidFill>
                <a:latin typeface="Book Antiqua" panose="02040602050305030304" pitchFamily="18" charset="0"/>
              </a:rPr>
              <a:t>Reisz</a:t>
            </a:r>
            <a:r>
              <a:rPr kumimoji="1" lang="en-US" altLang="zh-CN" sz="1300" kern="0" dirty="0">
                <a:solidFill>
                  <a:schemeClr val="tx1">
                    <a:lumMod val="75000"/>
                    <a:lumOff val="25000"/>
                  </a:schemeClr>
                </a:solidFill>
                <a:latin typeface="Book Antiqua" panose="02040602050305030304" pitchFamily="18" charset="0"/>
              </a:rPr>
              <a:t> RR, Huang TD, Roberts EM, Peng SR, Sullivan C, Stein K, LeBlanc ARH, Shieh DB, Chang RS, Chiang CC, Yang CW, </a:t>
            </a:r>
            <a:r>
              <a:rPr kumimoji="1" lang="en-US" altLang="zh-CN" sz="1300" kern="0" dirty="0" err="1">
                <a:solidFill>
                  <a:schemeClr val="tx1">
                    <a:lumMod val="75000"/>
                    <a:lumOff val="25000"/>
                  </a:schemeClr>
                </a:solidFill>
                <a:latin typeface="Book Antiqua" panose="02040602050305030304" pitchFamily="18" charset="0"/>
              </a:rPr>
              <a:t>Zhong</a:t>
            </a:r>
            <a:r>
              <a:rPr kumimoji="1" lang="en-US" altLang="zh-CN" sz="1300" kern="0" dirty="0">
                <a:solidFill>
                  <a:schemeClr val="tx1">
                    <a:lumMod val="75000"/>
                    <a:lumOff val="25000"/>
                  </a:schemeClr>
                </a:solidFill>
                <a:latin typeface="Book Antiqua" panose="02040602050305030304" pitchFamily="18" charset="0"/>
              </a:rPr>
              <a:t> SM. Embryology of Early Jurassic dinosaur from China with evidence of preserved organic remains. </a:t>
            </a:r>
            <a:r>
              <a:rPr kumimoji="1" lang="en-US" altLang="zh-CN" sz="1300" b="1" i="1" kern="0" dirty="0">
                <a:solidFill>
                  <a:srgbClr val="FF0066"/>
                </a:solidFill>
                <a:latin typeface="Book Antiqua" panose="02040602050305030304" pitchFamily="18" charset="0"/>
              </a:rPr>
              <a:t>Nature</a:t>
            </a:r>
            <a:r>
              <a:rPr kumimoji="1" lang="en-US" altLang="zh-CN" sz="1300" kern="0" dirty="0">
                <a:solidFill>
                  <a:schemeClr val="tx1">
                    <a:lumMod val="75000"/>
                    <a:lumOff val="25000"/>
                  </a:schemeClr>
                </a:solidFill>
                <a:latin typeface="Book Antiqua" panose="02040602050305030304" pitchFamily="18" charset="0"/>
              </a:rPr>
              <a:t>, 2013 Apr. 25; 496: 201-214</a:t>
            </a:r>
            <a:r>
              <a:rPr kumimoji="1" lang="en-US" altLang="zh-CN" sz="1300" b="1" kern="0" dirty="0">
                <a:solidFill>
                  <a:srgbClr val="A942E2"/>
                </a:solidFill>
                <a:latin typeface="Book Antiqua" panose="02040602050305030304" pitchFamily="18" charset="0"/>
              </a:rPr>
              <a:t>.  (</a:t>
            </a:r>
            <a:r>
              <a:rPr kumimoji="1" lang="zh-TW" altLang="en-US" sz="1300" b="1" kern="0" dirty="0">
                <a:solidFill>
                  <a:srgbClr val="A942E2"/>
                </a:solidFill>
                <a:latin typeface="Book Antiqua" panose="02040602050305030304" pitchFamily="18" charset="0"/>
              </a:rPr>
              <a:t>興大基資所黃大一</a:t>
            </a:r>
            <a:r>
              <a:rPr kumimoji="1" lang="en-US" altLang="zh-TW" sz="1300" b="1" kern="0" dirty="0">
                <a:solidFill>
                  <a:srgbClr val="A942E2"/>
                </a:solidFill>
                <a:latin typeface="Book Antiqua" panose="02040602050305030304" pitchFamily="18" charset="0"/>
              </a:rPr>
              <a:t>; </a:t>
            </a:r>
            <a:r>
              <a:rPr kumimoji="1" lang="zh-TW" altLang="en-US" sz="1300" b="1" kern="0" dirty="0">
                <a:solidFill>
                  <a:srgbClr val="A942E2"/>
                </a:solidFill>
                <a:latin typeface="Book Antiqua" panose="02040602050305030304" pitchFamily="18" charset="0"/>
              </a:rPr>
              <a:t>被選為封面故事及</a:t>
            </a:r>
            <a:r>
              <a:rPr kumimoji="1" lang="en-US" altLang="zh-TW" sz="1300" b="1" kern="0" dirty="0">
                <a:solidFill>
                  <a:srgbClr val="A942E2"/>
                </a:solidFill>
                <a:latin typeface="Book Antiqua" panose="02040602050305030304" pitchFamily="18" charset="0"/>
              </a:rPr>
              <a:t>2013</a:t>
            </a:r>
            <a:r>
              <a:rPr kumimoji="1" lang="zh-TW" altLang="en-US" sz="1300" b="1" kern="0" dirty="0">
                <a:solidFill>
                  <a:srgbClr val="A942E2"/>
                </a:solidFill>
                <a:latin typeface="Book Antiqua" panose="02040602050305030304" pitchFamily="18" charset="0"/>
              </a:rPr>
              <a:t>年度最佳圖選</a:t>
            </a:r>
            <a:r>
              <a:rPr kumimoji="1" lang="en-US" altLang="zh-TW" sz="1300" b="1" kern="0" dirty="0">
                <a:solidFill>
                  <a:srgbClr val="A942E2"/>
                </a:solidFill>
                <a:latin typeface="Book Antiqua" panose="02040602050305030304" pitchFamily="18" charset="0"/>
              </a:rPr>
              <a:t>)</a:t>
            </a:r>
          </a:p>
          <a:p>
            <a:pPr lvl="0" algn="just" defTabSz="913765"/>
            <a:endParaRPr kumimoji="1" lang="zh-CN" altLang="en-US" sz="1300" b="0" i="0" u="none" strike="noStrike" kern="0" cap="none" spc="0" normalizeH="0" baseline="0" noProof="0" dirty="0">
              <a:ln>
                <a:noFill/>
              </a:ln>
              <a:solidFill>
                <a:schemeClr val="tx1">
                  <a:lumMod val="75000"/>
                  <a:lumOff val="25000"/>
                </a:schemeClr>
              </a:solidFill>
              <a:effectLst/>
              <a:uLnTx/>
              <a:uFillTx/>
              <a:latin typeface="Book Antiqua" panose="02040602050305030304" pitchFamily="18" charset="0"/>
              <a:ea typeface="宋体"/>
            </a:endParaRPr>
          </a:p>
        </p:txBody>
      </p:sp>
      <p:sp>
        <p:nvSpPr>
          <p:cNvPr id="11" name="圆角矩形 8"/>
          <p:cNvSpPr/>
          <p:nvPr/>
        </p:nvSpPr>
        <p:spPr>
          <a:xfrm>
            <a:off x="8235443" y="2649240"/>
            <a:ext cx="3456000" cy="1800000"/>
          </a:xfrm>
          <a:prstGeom prst="roundRect">
            <a:avLst>
              <a:gd name="adj" fmla="val 4575"/>
            </a:avLst>
          </a:prstGeom>
          <a:noFill/>
          <a:ln w="28575" cap="flat" cmpd="sng" algn="ctr">
            <a:solidFill>
              <a:schemeClr val="accent1">
                <a:lumMod val="50000"/>
              </a:schemeClr>
            </a:solidFill>
            <a:prstDash val="solid"/>
            <a:miter lim="800000"/>
          </a:ln>
          <a:effectLst/>
        </p:spPr>
        <p:txBody>
          <a:bodyPr rtlCol="0" anchor="ctr"/>
          <a:lstStyle/>
          <a:p>
            <a:pPr algn="just" defTabSz="913765"/>
            <a:r>
              <a:rPr kumimoji="1" lang="en-US" altLang="zh-CN" sz="1300" kern="0" dirty="0">
                <a:solidFill>
                  <a:schemeClr val="tx1">
                    <a:lumMod val="75000"/>
                    <a:lumOff val="25000"/>
                  </a:schemeClr>
                </a:solidFill>
                <a:latin typeface="Book Antiqua" panose="02040602050305030304" pitchFamily="18" charset="0"/>
              </a:rPr>
              <a:t>Lin SJ, Foley J, Jiang </a:t>
            </a:r>
            <a:r>
              <a:rPr kumimoji="1" lang="en-US" altLang="zh-CN" sz="1300" kern="0" dirty="0" err="1">
                <a:solidFill>
                  <a:schemeClr val="tx1">
                    <a:lumMod val="75000"/>
                    <a:lumOff val="25000"/>
                  </a:schemeClr>
                </a:solidFill>
                <a:latin typeface="Book Antiqua" panose="02040602050305030304" pitchFamily="18" charset="0"/>
              </a:rPr>
              <a:t>TX,Yeh</a:t>
            </a:r>
            <a:r>
              <a:rPr kumimoji="1" lang="en-US" altLang="zh-CN" sz="1300" kern="0" dirty="0">
                <a:solidFill>
                  <a:schemeClr val="tx1">
                    <a:lumMod val="75000"/>
                    <a:lumOff val="25000"/>
                  </a:schemeClr>
                </a:solidFill>
                <a:latin typeface="Book Antiqua" panose="02040602050305030304" pitchFamily="18" charset="0"/>
              </a:rPr>
              <a:t> CY, Wu P, Foley A, Yen CM, Huang YC, Cheng HC, Chen CF, Reeder B, </a:t>
            </a:r>
            <a:r>
              <a:rPr kumimoji="1" lang="en-US" altLang="zh-CN" sz="1300" kern="0" dirty="0" err="1">
                <a:solidFill>
                  <a:schemeClr val="tx1">
                    <a:lumMod val="75000"/>
                    <a:lumOff val="25000"/>
                  </a:schemeClr>
                </a:solidFill>
                <a:latin typeface="Book Antiqua" panose="02040602050305030304" pitchFamily="18" charset="0"/>
              </a:rPr>
              <a:t>Jee</a:t>
            </a:r>
            <a:r>
              <a:rPr kumimoji="1" lang="en-US" altLang="zh-CN" sz="1300" kern="0" dirty="0">
                <a:solidFill>
                  <a:schemeClr val="tx1">
                    <a:lumMod val="75000"/>
                    <a:lumOff val="25000"/>
                  </a:schemeClr>
                </a:solidFill>
                <a:latin typeface="Book Antiqua" panose="02040602050305030304" pitchFamily="18" charset="0"/>
              </a:rPr>
              <a:t> SH, </a:t>
            </a:r>
            <a:r>
              <a:rPr kumimoji="1" lang="en-US" altLang="zh-CN" sz="1300" kern="0" dirty="0" err="1">
                <a:solidFill>
                  <a:schemeClr val="tx1">
                    <a:lumMod val="75000"/>
                    <a:lumOff val="25000"/>
                  </a:schemeClr>
                </a:solidFill>
                <a:latin typeface="Book Antiqua" panose="02040602050305030304" pitchFamily="18" charset="0"/>
              </a:rPr>
              <a:t>Widelitz</a:t>
            </a:r>
            <a:r>
              <a:rPr kumimoji="1" lang="en-US" altLang="zh-CN" sz="1300" kern="0" dirty="0">
                <a:solidFill>
                  <a:schemeClr val="tx1">
                    <a:lumMod val="75000"/>
                    <a:lumOff val="25000"/>
                  </a:schemeClr>
                </a:solidFill>
                <a:latin typeface="Book Antiqua" panose="02040602050305030304" pitchFamily="18" charset="0"/>
              </a:rPr>
              <a:t> RB, </a:t>
            </a:r>
            <a:r>
              <a:rPr kumimoji="1" lang="en-US" altLang="zh-CN" sz="1300" kern="0" dirty="0" err="1">
                <a:solidFill>
                  <a:schemeClr val="tx1">
                    <a:lumMod val="75000"/>
                    <a:lumOff val="25000"/>
                  </a:schemeClr>
                </a:solidFill>
                <a:latin typeface="Book Antiqua" panose="02040602050305030304" pitchFamily="18" charset="0"/>
              </a:rPr>
              <a:t>Chuong</a:t>
            </a:r>
            <a:r>
              <a:rPr kumimoji="1" lang="en-US" altLang="zh-CN" sz="1300" kern="0" dirty="0">
                <a:solidFill>
                  <a:schemeClr val="tx1">
                    <a:lumMod val="75000"/>
                    <a:lumOff val="25000"/>
                  </a:schemeClr>
                </a:solidFill>
                <a:latin typeface="Book Antiqua" panose="02040602050305030304" pitchFamily="18" charset="0"/>
              </a:rPr>
              <a:t> CM. Topology of feather melanocyte progenitor niche allows complex pigment patterns to emerge. </a:t>
            </a:r>
            <a:r>
              <a:rPr kumimoji="1" lang="en-US" altLang="zh-CN" sz="1300" b="1" i="1" kern="0" dirty="0">
                <a:solidFill>
                  <a:srgbClr val="FF0066"/>
                </a:solidFill>
                <a:latin typeface="Book Antiqua" panose="02040602050305030304" pitchFamily="18" charset="0"/>
              </a:rPr>
              <a:t>Science</a:t>
            </a:r>
            <a:r>
              <a:rPr kumimoji="1" lang="en-US" altLang="zh-CN" sz="1300" kern="0" dirty="0">
                <a:solidFill>
                  <a:schemeClr val="tx1">
                    <a:lumMod val="75000"/>
                    <a:lumOff val="25000"/>
                  </a:schemeClr>
                </a:solidFill>
                <a:latin typeface="Book Antiqua" panose="02040602050305030304" pitchFamily="18" charset="0"/>
              </a:rPr>
              <a:t>, 2013 Arp. 25; 10.1126/science.1230374   </a:t>
            </a:r>
          </a:p>
          <a:p>
            <a:pPr algn="just" defTabSz="913765"/>
            <a:r>
              <a:rPr kumimoji="1" lang="en-US" altLang="zh-CN" sz="1300" b="1" kern="0" dirty="0">
                <a:solidFill>
                  <a:srgbClr val="A942E2"/>
                </a:solidFill>
                <a:latin typeface="Book Antiqua" panose="02040602050305030304" pitchFamily="18" charset="0"/>
              </a:rPr>
              <a:t>(</a:t>
            </a:r>
            <a:r>
              <a:rPr kumimoji="1" lang="zh-TW" altLang="en-US" sz="1300" b="1" kern="0" dirty="0">
                <a:solidFill>
                  <a:srgbClr val="A942E2"/>
                </a:solidFill>
                <a:latin typeface="Book Antiqua" panose="02040602050305030304" pitchFamily="18" charset="0"/>
              </a:rPr>
              <a:t>興大生科系鄭旭辰、興大動科系 陳志峰）</a:t>
            </a:r>
            <a:endParaRPr kumimoji="1" lang="en-US" altLang="zh-TW" sz="1300" b="1" kern="0" dirty="0">
              <a:solidFill>
                <a:srgbClr val="A942E2"/>
              </a:solidFill>
              <a:latin typeface="Book Antiqua" panose="02040602050305030304" pitchFamily="18" charset="0"/>
            </a:endParaRPr>
          </a:p>
        </p:txBody>
      </p:sp>
      <p:sp>
        <p:nvSpPr>
          <p:cNvPr id="12" name="椭圆 3"/>
          <p:cNvSpPr/>
          <p:nvPr/>
        </p:nvSpPr>
        <p:spPr>
          <a:xfrm>
            <a:off x="3282543" y="3938521"/>
            <a:ext cx="540000" cy="540000"/>
          </a:xfrm>
          <a:prstGeom prst="ellipse">
            <a:avLst/>
          </a:prstGeom>
          <a:solidFill>
            <a:srgbClr val="AACED2">
              <a:lumMod val="50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mbria" panose="02040503050406030204" pitchFamily="18" charset="0"/>
                <a:ea typeface="宋体"/>
              </a:rPr>
              <a:t>4</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13" name="椭圆 9"/>
          <p:cNvSpPr/>
          <p:nvPr/>
        </p:nvSpPr>
        <p:spPr>
          <a:xfrm>
            <a:off x="7333993" y="3983092"/>
            <a:ext cx="540000" cy="540000"/>
          </a:xfrm>
          <a:prstGeom prst="ellipse">
            <a:avLst/>
          </a:prstGeom>
          <a:solidFill>
            <a:srgbClr val="FFBBB3">
              <a:lumMod val="75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mbria" panose="02040503050406030204" pitchFamily="18" charset="0"/>
                <a:ea typeface="宋体"/>
              </a:rPr>
              <a:t>5</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14" name="圆角矩形 8"/>
          <p:cNvSpPr/>
          <p:nvPr/>
        </p:nvSpPr>
        <p:spPr>
          <a:xfrm>
            <a:off x="85064" y="4799367"/>
            <a:ext cx="3456000" cy="1800000"/>
          </a:xfrm>
          <a:prstGeom prst="roundRect">
            <a:avLst>
              <a:gd name="adj" fmla="val 4575"/>
            </a:avLst>
          </a:prstGeom>
          <a:noFill/>
          <a:ln w="28575" cap="flat" cmpd="sng" algn="ctr">
            <a:solidFill>
              <a:schemeClr val="bg1">
                <a:lumMod val="65000"/>
              </a:schemeClr>
            </a:solidFill>
            <a:prstDash val="solid"/>
            <a:miter lim="800000"/>
          </a:ln>
          <a:effectLst/>
        </p:spPr>
        <p:txBody>
          <a:bodyPr rtlCol="0" anchor="ctr"/>
          <a:lstStyle/>
          <a:p>
            <a:pPr lvl="0" algn="just" defTabSz="913765"/>
            <a:r>
              <a:rPr kumimoji="1" lang="en-US" altLang="zh-CN" sz="1400" kern="0" dirty="0">
                <a:solidFill>
                  <a:schemeClr val="tx1">
                    <a:lumMod val="75000"/>
                    <a:lumOff val="25000"/>
                  </a:schemeClr>
                </a:solidFill>
                <a:latin typeface="Book Antiqua" panose="02040602050305030304" pitchFamily="18" charset="0"/>
              </a:rPr>
              <a:t>Albert VA, </a:t>
            </a:r>
            <a:r>
              <a:rPr kumimoji="1" lang="en-US" altLang="zh-CN" sz="1400" kern="0" dirty="0" err="1">
                <a:solidFill>
                  <a:schemeClr val="tx1">
                    <a:lumMod val="75000"/>
                    <a:lumOff val="25000"/>
                  </a:schemeClr>
                </a:solidFill>
                <a:latin typeface="Book Antiqua" panose="02040602050305030304" pitchFamily="18" charset="0"/>
              </a:rPr>
              <a:t>Barbazuk</a:t>
            </a:r>
            <a:r>
              <a:rPr kumimoji="1" lang="en-US" altLang="zh-CN" sz="1400" kern="0" dirty="0">
                <a:solidFill>
                  <a:schemeClr val="tx1">
                    <a:lumMod val="75000"/>
                    <a:lumOff val="25000"/>
                  </a:schemeClr>
                </a:solidFill>
                <a:latin typeface="Book Antiqua" panose="02040602050305030304" pitchFamily="18" charset="0"/>
              </a:rPr>
              <a:t> WB, </a:t>
            </a:r>
            <a:r>
              <a:rPr kumimoji="1" lang="en-US" altLang="zh-CN" sz="1400" kern="0" dirty="0" err="1">
                <a:solidFill>
                  <a:schemeClr val="tx1">
                    <a:lumMod val="75000"/>
                    <a:lumOff val="25000"/>
                  </a:schemeClr>
                </a:solidFill>
                <a:latin typeface="Book Antiqua" panose="02040602050305030304" pitchFamily="18" charset="0"/>
              </a:rPr>
              <a:t>dePamphilis</a:t>
            </a:r>
            <a:r>
              <a:rPr kumimoji="1" lang="en-US" altLang="zh-CN" sz="1400" kern="0" dirty="0">
                <a:solidFill>
                  <a:schemeClr val="tx1">
                    <a:lumMod val="75000"/>
                    <a:lumOff val="25000"/>
                  </a:schemeClr>
                </a:solidFill>
                <a:latin typeface="Book Antiqua" panose="02040602050305030304" pitchFamily="18" charset="0"/>
              </a:rPr>
              <a:t> CW, Sun YH, et al. The </a:t>
            </a:r>
            <a:r>
              <a:rPr kumimoji="1" lang="en-US" altLang="zh-CN" sz="1400" kern="0" dirty="0" err="1">
                <a:solidFill>
                  <a:schemeClr val="tx1">
                    <a:lumMod val="75000"/>
                    <a:lumOff val="25000"/>
                  </a:schemeClr>
                </a:solidFill>
                <a:latin typeface="Book Antiqua" panose="02040602050305030304" pitchFamily="18" charset="0"/>
              </a:rPr>
              <a:t>Amborella</a:t>
            </a:r>
            <a:r>
              <a:rPr kumimoji="1" lang="en-US" altLang="zh-CN" sz="1400" kern="0" dirty="0">
                <a:solidFill>
                  <a:schemeClr val="tx1">
                    <a:lumMod val="75000"/>
                    <a:lumOff val="25000"/>
                  </a:schemeClr>
                </a:solidFill>
                <a:latin typeface="Book Antiqua" panose="02040602050305030304" pitchFamily="18" charset="0"/>
              </a:rPr>
              <a:t> genome and the evolution of flowering plants. </a:t>
            </a:r>
            <a:r>
              <a:rPr kumimoji="1" lang="en-US" altLang="zh-CN" sz="1300" b="1" i="1" kern="0" dirty="0">
                <a:solidFill>
                  <a:srgbClr val="FF0066"/>
                </a:solidFill>
                <a:latin typeface="Book Antiqua" panose="02040602050305030304" pitchFamily="18" charset="0"/>
              </a:rPr>
              <a:t>Science</a:t>
            </a:r>
            <a:r>
              <a:rPr kumimoji="1" lang="en-US" altLang="zh-CN" sz="1400" kern="0" dirty="0">
                <a:solidFill>
                  <a:schemeClr val="tx1">
                    <a:lumMod val="75000"/>
                    <a:lumOff val="25000"/>
                  </a:schemeClr>
                </a:solidFill>
                <a:latin typeface="Book Antiqua" panose="02040602050305030304" pitchFamily="18" charset="0"/>
              </a:rPr>
              <a:t>, 2013 Dec 20; 342(6165):1467-1478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興大森林所孫英玄</a:t>
            </a:r>
            <a:r>
              <a:rPr kumimoji="1" lang="en-US" altLang="zh-TW" sz="1400" b="1" kern="0" dirty="0">
                <a:solidFill>
                  <a:srgbClr val="A942E2"/>
                </a:solidFill>
                <a:latin typeface="Book Antiqua" panose="02040602050305030304" pitchFamily="18" charset="0"/>
              </a:rPr>
              <a:t>)</a:t>
            </a:r>
          </a:p>
        </p:txBody>
      </p:sp>
      <p:sp>
        <p:nvSpPr>
          <p:cNvPr id="15" name="椭圆 9"/>
          <p:cNvSpPr/>
          <p:nvPr/>
        </p:nvSpPr>
        <p:spPr>
          <a:xfrm>
            <a:off x="11512893" y="3945899"/>
            <a:ext cx="540000" cy="540000"/>
          </a:xfrm>
          <a:prstGeom prst="ellipse">
            <a:avLst/>
          </a:prstGeom>
          <a:solidFill>
            <a:srgbClr val="FF9900"/>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mbria" panose="02040503050406030204" pitchFamily="18" charset="0"/>
                <a:ea typeface="宋体"/>
              </a:rPr>
              <a:t>6</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16" name="圆角矩形 2"/>
          <p:cNvSpPr/>
          <p:nvPr/>
        </p:nvSpPr>
        <p:spPr>
          <a:xfrm>
            <a:off x="4092543" y="4799367"/>
            <a:ext cx="3420000" cy="743763"/>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lvl="0" algn="just" defTabSz="913765"/>
            <a:endParaRPr kumimoji="1" lang="en-US" altLang="zh-CN" sz="1300" kern="0" dirty="0">
              <a:solidFill>
                <a:schemeClr val="tx1">
                  <a:lumMod val="75000"/>
                  <a:lumOff val="25000"/>
                </a:schemeClr>
              </a:solidFill>
              <a:latin typeface="Book Antiqua" panose="02040602050305030304" pitchFamily="18" charset="0"/>
            </a:endParaRPr>
          </a:p>
          <a:p>
            <a:pPr lvl="0" algn="just" defTabSz="913765"/>
            <a:r>
              <a:rPr kumimoji="1" lang="en-US" altLang="zh-CN" sz="1300" kern="0" dirty="0">
                <a:solidFill>
                  <a:schemeClr val="tx1">
                    <a:lumMod val="75000"/>
                    <a:lumOff val="25000"/>
                  </a:schemeClr>
                </a:solidFill>
                <a:latin typeface="Book Antiqua" panose="02040602050305030304" pitchFamily="18" charset="0"/>
              </a:rPr>
              <a:t>Wong ML. Photosynthesis and the Nobel physicist.  </a:t>
            </a:r>
            <a:r>
              <a:rPr kumimoji="1" lang="en-US" altLang="zh-CN" sz="1300" b="1" i="1" kern="0" dirty="0">
                <a:solidFill>
                  <a:srgbClr val="FF0066"/>
                </a:solidFill>
                <a:latin typeface="Book Antiqua" panose="02040602050305030304" pitchFamily="18" charset="0"/>
              </a:rPr>
              <a:t>Nature</a:t>
            </a:r>
            <a:r>
              <a:rPr kumimoji="1" lang="en-US" altLang="zh-CN" sz="1300" kern="0" dirty="0">
                <a:solidFill>
                  <a:schemeClr val="tx1">
                    <a:lumMod val="75000"/>
                    <a:lumOff val="25000"/>
                  </a:schemeClr>
                </a:solidFill>
                <a:latin typeface="Book Antiqua" panose="02040602050305030304" pitchFamily="18" charset="0"/>
              </a:rPr>
              <a:t>, 2014  Oct 9. 514(7521):168.  </a:t>
            </a:r>
            <a:r>
              <a:rPr kumimoji="1" lang="en-US" altLang="zh-CN" sz="1300" b="1" kern="0" dirty="0">
                <a:solidFill>
                  <a:srgbClr val="A942E2"/>
                </a:solidFill>
                <a:latin typeface="Book Antiqua" panose="02040602050305030304" pitchFamily="18" charset="0"/>
              </a:rPr>
              <a:t>(</a:t>
            </a:r>
            <a:r>
              <a:rPr kumimoji="1" lang="zh-TW" altLang="en-US" sz="1300" b="1" kern="0" dirty="0">
                <a:solidFill>
                  <a:srgbClr val="A942E2"/>
                </a:solidFill>
                <a:latin typeface="Book Antiqua" panose="02040602050305030304" pitchFamily="18" charset="0"/>
              </a:rPr>
              <a:t>興大獸醫系王孟亮</a:t>
            </a:r>
            <a:r>
              <a:rPr kumimoji="1" lang="en-US" altLang="zh-TW" sz="1300" b="1" kern="0" dirty="0">
                <a:solidFill>
                  <a:srgbClr val="A942E2"/>
                </a:solidFill>
                <a:latin typeface="Book Antiqua" panose="02040602050305030304" pitchFamily="18" charset="0"/>
              </a:rPr>
              <a:t>)</a:t>
            </a:r>
          </a:p>
          <a:p>
            <a:pPr lvl="0" algn="just" defTabSz="913765"/>
            <a:endParaRPr kumimoji="1" lang="zh-CN" altLang="en-US" sz="1300" b="1" i="0" u="none" strike="noStrike" kern="0" cap="none" spc="0" normalizeH="0" baseline="0" noProof="0" dirty="0">
              <a:ln>
                <a:noFill/>
              </a:ln>
              <a:solidFill>
                <a:srgbClr val="A942E2"/>
              </a:solidFill>
              <a:effectLst/>
              <a:uLnTx/>
              <a:uFillTx/>
              <a:latin typeface="Book Antiqua" panose="02040602050305030304" pitchFamily="18" charset="0"/>
              <a:ea typeface="宋体"/>
            </a:endParaRPr>
          </a:p>
        </p:txBody>
      </p:sp>
      <p:sp>
        <p:nvSpPr>
          <p:cNvPr id="17" name="椭圆 3"/>
          <p:cNvSpPr/>
          <p:nvPr/>
        </p:nvSpPr>
        <p:spPr>
          <a:xfrm>
            <a:off x="3328276" y="6083467"/>
            <a:ext cx="540000" cy="540000"/>
          </a:xfrm>
          <a:prstGeom prst="ellipse">
            <a:avLst/>
          </a:prstGeom>
          <a:solidFill>
            <a:srgbClr val="AACED2">
              <a:lumMod val="50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i="0" u="none" strike="noStrike" kern="0" cap="none" spc="0" normalizeH="0" baseline="0" noProof="0" dirty="0">
                <a:ln>
                  <a:noFill/>
                </a:ln>
                <a:solidFill>
                  <a:srgbClr val="FFFFFF"/>
                </a:solidFill>
                <a:effectLst/>
                <a:uLnTx/>
                <a:uFillTx/>
                <a:latin typeface="Cambria" panose="02040503050406030204" pitchFamily="18" charset="0"/>
                <a:ea typeface="宋体"/>
              </a:rPr>
              <a:t>7</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18" name="圆角矩形 2"/>
          <p:cNvSpPr/>
          <p:nvPr/>
        </p:nvSpPr>
        <p:spPr>
          <a:xfrm>
            <a:off x="4092543" y="5806030"/>
            <a:ext cx="3420000" cy="743763"/>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lvl="0" algn="just" defTabSz="913765"/>
            <a:endParaRPr kumimoji="1" lang="en-US" altLang="zh-CN" sz="1300" kern="0" dirty="0">
              <a:solidFill>
                <a:schemeClr val="tx1">
                  <a:lumMod val="75000"/>
                  <a:lumOff val="25000"/>
                </a:schemeClr>
              </a:solidFill>
              <a:latin typeface="Book Antiqua" panose="02040602050305030304" pitchFamily="18" charset="0"/>
            </a:endParaRPr>
          </a:p>
          <a:p>
            <a:pPr algn="just" defTabSz="913765"/>
            <a:r>
              <a:rPr kumimoji="1" lang="en-US" altLang="zh-CN" sz="1300" kern="0" dirty="0">
                <a:solidFill>
                  <a:schemeClr val="tx1">
                    <a:lumMod val="75000"/>
                    <a:lumOff val="25000"/>
                  </a:schemeClr>
                </a:solidFill>
                <a:latin typeface="Book Antiqua" panose="02040602050305030304" pitchFamily="18" charset="0"/>
              </a:rPr>
              <a:t>Wong ML. Experimentation needs theory, too.  </a:t>
            </a:r>
            <a:r>
              <a:rPr kumimoji="1" lang="en-US" altLang="zh-CN" sz="1300" b="1" i="1" kern="0" dirty="0">
                <a:solidFill>
                  <a:srgbClr val="FF0066"/>
                </a:solidFill>
                <a:latin typeface="Book Antiqua" panose="02040602050305030304" pitchFamily="18" charset="0"/>
              </a:rPr>
              <a:t>Nature</a:t>
            </a:r>
            <a:r>
              <a:rPr kumimoji="1" lang="en-US" altLang="zh-CN" sz="1300" kern="0" dirty="0">
                <a:solidFill>
                  <a:schemeClr val="tx1">
                    <a:lumMod val="75000"/>
                    <a:lumOff val="25000"/>
                  </a:schemeClr>
                </a:solidFill>
                <a:latin typeface="Book Antiqua" panose="02040602050305030304" pitchFamily="18" charset="0"/>
              </a:rPr>
              <a:t>, 2014  Jun 5. 510(7503):35</a:t>
            </a:r>
            <a:r>
              <a:rPr kumimoji="1" lang="en-US" altLang="zh-CN" sz="1300" b="1" kern="0" dirty="0">
                <a:latin typeface="Book Antiqua" panose="02040602050305030304" pitchFamily="18" charset="0"/>
              </a:rPr>
              <a:t>. </a:t>
            </a:r>
          </a:p>
          <a:p>
            <a:pPr algn="just" defTabSz="913765"/>
            <a:r>
              <a:rPr kumimoji="1" lang="en-US" altLang="zh-CN" sz="1300" b="1" kern="0" dirty="0">
                <a:solidFill>
                  <a:srgbClr val="A942E2"/>
                </a:solidFill>
                <a:latin typeface="Book Antiqua" panose="02040602050305030304" pitchFamily="18" charset="0"/>
              </a:rPr>
              <a:t> (</a:t>
            </a:r>
            <a:r>
              <a:rPr kumimoji="1" lang="zh-TW" altLang="en-US" sz="1300" b="1" kern="0" dirty="0">
                <a:solidFill>
                  <a:srgbClr val="A942E2"/>
                </a:solidFill>
                <a:latin typeface="Book Antiqua" panose="02040602050305030304" pitchFamily="18" charset="0"/>
              </a:rPr>
              <a:t>興大獸醫系王孟亮</a:t>
            </a:r>
            <a:r>
              <a:rPr kumimoji="1" lang="en-US" altLang="zh-TW" sz="1300" b="1" kern="0" dirty="0">
                <a:solidFill>
                  <a:srgbClr val="A942E2"/>
                </a:solidFill>
                <a:latin typeface="Book Antiqua" panose="02040602050305030304" pitchFamily="18" charset="0"/>
              </a:rPr>
              <a:t>)</a:t>
            </a:r>
          </a:p>
          <a:p>
            <a:pPr algn="just" defTabSz="913765"/>
            <a:endParaRPr kumimoji="1" lang="zh-CN" altLang="en-US" sz="1300" b="1" kern="0" dirty="0">
              <a:solidFill>
                <a:srgbClr val="A942E2"/>
              </a:solidFill>
              <a:latin typeface="Book Antiqua" panose="02040602050305030304" pitchFamily="18" charset="0"/>
            </a:endParaRPr>
          </a:p>
        </p:txBody>
      </p:sp>
      <p:sp>
        <p:nvSpPr>
          <p:cNvPr id="19" name="圆角矩形 8">
            <a:extLst>
              <a:ext uri="{FF2B5EF4-FFF2-40B4-BE49-F238E27FC236}">
                <a16:creationId xmlns:a16="http://schemas.microsoft.com/office/drawing/2014/main" id="{3593239A-3569-4EA1-98C6-CC91E5978FFE}"/>
              </a:ext>
            </a:extLst>
          </p:cNvPr>
          <p:cNvSpPr/>
          <p:nvPr/>
        </p:nvSpPr>
        <p:spPr>
          <a:xfrm>
            <a:off x="8235443" y="678263"/>
            <a:ext cx="3456000" cy="1800000"/>
          </a:xfrm>
          <a:prstGeom prst="roundRect">
            <a:avLst>
              <a:gd name="adj" fmla="val 457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TW" sz="1400" kern="0" dirty="0" err="1">
                <a:solidFill>
                  <a:schemeClr val="tx1"/>
                </a:solidFill>
                <a:latin typeface="Book Antiqua" panose="02040602050305030304" pitchFamily="18" charset="0"/>
              </a:rPr>
              <a:t>Taberlay</a:t>
            </a:r>
            <a:r>
              <a:rPr kumimoji="1" lang="en-US" altLang="zh-TW" sz="1400" kern="0" dirty="0">
                <a:solidFill>
                  <a:schemeClr val="tx1"/>
                </a:solidFill>
                <a:latin typeface="Book Antiqua" panose="02040602050305030304" pitchFamily="18" charset="0"/>
              </a:rPr>
              <a:t> PC, Kelly TK, Liu CC, You JS, De Carvalho DD, Miranda TB, Zhou XJ, Liang G, Jones PA. (2011) </a:t>
            </a:r>
            <a:r>
              <a:rPr kumimoji="1" lang="en-US" altLang="zh-TW" sz="1400" kern="0" dirty="0" err="1">
                <a:solidFill>
                  <a:schemeClr val="tx1"/>
                </a:solidFill>
                <a:latin typeface="Book Antiqua" panose="02040602050305030304" pitchFamily="18" charset="0"/>
              </a:rPr>
              <a:t>Polycomb</a:t>
            </a:r>
            <a:r>
              <a:rPr kumimoji="1" lang="en-US" altLang="zh-TW" sz="1400" kern="0" dirty="0">
                <a:solidFill>
                  <a:schemeClr val="tx1"/>
                </a:solidFill>
                <a:latin typeface="Book Antiqua" panose="02040602050305030304" pitchFamily="18" charset="0"/>
              </a:rPr>
              <a:t>-Repressed Genes Have Permissive Enhancers that Initiate Reprogramming. </a:t>
            </a:r>
            <a:r>
              <a:rPr kumimoji="1" lang="en-US" altLang="zh-TW" sz="1400" b="1" i="1" kern="0" dirty="0">
                <a:solidFill>
                  <a:srgbClr val="FF0066"/>
                </a:solidFill>
                <a:latin typeface="Book Antiqua" panose="02040602050305030304" pitchFamily="18" charset="0"/>
              </a:rPr>
              <a:t>Cell</a:t>
            </a:r>
            <a:r>
              <a:rPr kumimoji="1" lang="en-US" altLang="zh-TW" sz="1400" kern="0" dirty="0">
                <a:solidFill>
                  <a:schemeClr val="tx1"/>
                </a:solidFill>
                <a:latin typeface="Book Antiqua" panose="02040602050305030304" pitchFamily="18" charset="0"/>
              </a:rPr>
              <a:t> 147: 1283-1294.(SCI, IF32.4)</a:t>
            </a:r>
          </a:p>
          <a:p>
            <a:pPr algn="just" defTabSz="913765"/>
            <a:r>
              <a:rPr kumimoji="1" lang="zh-TW" altLang="en-US" sz="1400" kern="0" dirty="0">
                <a:solidFill>
                  <a:schemeClr val="tx1"/>
                </a:solidFill>
                <a:latin typeface="Book Antiqua" panose="02040602050305030304" pitchFamily="18" charset="0"/>
              </a:rPr>
              <a:t>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興大基資所劉俊吉</a:t>
            </a:r>
            <a:r>
              <a:rPr kumimoji="1" lang="en-US" altLang="zh-TW" sz="1400" b="1" kern="0" dirty="0">
                <a:solidFill>
                  <a:srgbClr val="A942E2"/>
                </a:solidFill>
                <a:latin typeface="Book Antiqua" panose="02040602050305030304" pitchFamily="18" charset="0"/>
              </a:rPr>
              <a:t>)</a:t>
            </a:r>
            <a:endParaRPr kumimoji="1" lang="en-US" altLang="zh-TW" sz="1400" kern="0" dirty="0">
              <a:solidFill>
                <a:schemeClr val="tx1"/>
              </a:solidFill>
              <a:latin typeface="Book Antiqua" panose="02040602050305030304" pitchFamily="18" charset="0"/>
            </a:endParaRPr>
          </a:p>
        </p:txBody>
      </p:sp>
      <p:sp>
        <p:nvSpPr>
          <p:cNvPr id="20" name="圆角矩形 8">
            <a:extLst>
              <a:ext uri="{FF2B5EF4-FFF2-40B4-BE49-F238E27FC236}">
                <a16:creationId xmlns:a16="http://schemas.microsoft.com/office/drawing/2014/main" id="{8FD17A7A-528B-472C-81C2-7983F71CF7FB}"/>
              </a:ext>
            </a:extLst>
          </p:cNvPr>
          <p:cNvSpPr/>
          <p:nvPr/>
        </p:nvSpPr>
        <p:spPr>
          <a:xfrm>
            <a:off x="8235443" y="4799367"/>
            <a:ext cx="3456000" cy="1800000"/>
          </a:xfrm>
          <a:prstGeom prst="roundRect">
            <a:avLst>
              <a:gd name="adj" fmla="val 4575"/>
            </a:avLst>
          </a:prstGeom>
          <a:noFill/>
          <a:ln w="28575" cap="flat" cmpd="sng" algn="ctr">
            <a:solidFill>
              <a:schemeClr val="accent1">
                <a:lumMod val="50000"/>
              </a:schemeClr>
            </a:solidFill>
            <a:prstDash val="solid"/>
            <a:miter lim="800000"/>
          </a:ln>
          <a:effectLst/>
        </p:spPr>
        <p:txBody>
          <a:bodyPr rtlCol="0" anchor="ctr"/>
          <a:lstStyle/>
          <a:p>
            <a:pPr lvl="0" algn="just" defTabSz="913765"/>
            <a:r>
              <a:rPr kumimoji="1" lang="en-US" altLang="zh-CN" sz="1400" kern="0" dirty="0" err="1">
                <a:solidFill>
                  <a:schemeClr val="tx1">
                    <a:lumMod val="75000"/>
                    <a:lumOff val="25000"/>
                  </a:schemeClr>
                </a:solidFill>
                <a:latin typeface="Book Antiqua" panose="02040602050305030304" pitchFamily="18" charset="0"/>
              </a:rPr>
              <a:t>Jie</a:t>
            </a:r>
            <a:r>
              <a:rPr kumimoji="1" lang="en-US" altLang="zh-CN" sz="1400" kern="0" dirty="0">
                <a:solidFill>
                  <a:schemeClr val="tx1">
                    <a:lumMod val="75000"/>
                    <a:lumOff val="25000"/>
                  </a:schemeClr>
                </a:solidFill>
                <a:latin typeface="Book Antiqua" panose="02040602050305030304" pitchFamily="18" charset="0"/>
              </a:rPr>
              <a:t> Gao, </a:t>
            </a:r>
            <a:r>
              <a:rPr kumimoji="1" lang="en-US" altLang="zh-CN" sz="1400" kern="0" dirty="0" err="1">
                <a:solidFill>
                  <a:schemeClr val="tx1">
                    <a:lumMod val="75000"/>
                    <a:lumOff val="25000"/>
                  </a:schemeClr>
                </a:solidFill>
                <a:latin typeface="Book Antiqua" panose="02040602050305030304" pitchFamily="18" charset="0"/>
              </a:rPr>
              <a:t>Yiteng</a:t>
            </a:r>
            <a:r>
              <a:rPr kumimoji="1" lang="en-US" altLang="zh-CN" sz="1400" kern="0" dirty="0">
                <a:solidFill>
                  <a:schemeClr val="tx1">
                    <a:lumMod val="75000"/>
                    <a:lumOff val="25000"/>
                  </a:schemeClr>
                </a:solidFill>
                <a:latin typeface="Book Antiqua" panose="02040602050305030304" pitchFamily="18" charset="0"/>
              </a:rPr>
              <a:t> Zheng, </a:t>
            </a:r>
            <a:r>
              <a:rPr kumimoji="1" lang="en-US" altLang="zh-CN" sz="1400" kern="0" dirty="0" err="1">
                <a:solidFill>
                  <a:schemeClr val="tx1">
                    <a:lumMod val="75000"/>
                    <a:lumOff val="25000"/>
                  </a:schemeClr>
                </a:solidFill>
                <a:latin typeface="Book Antiqua" panose="02040602050305030304" pitchFamily="18" charset="0"/>
              </a:rPr>
              <a:t>Jih-Mirn</a:t>
            </a:r>
            <a:r>
              <a:rPr kumimoji="1" lang="en-US" altLang="zh-CN" sz="1400" kern="0" dirty="0">
                <a:solidFill>
                  <a:schemeClr val="tx1">
                    <a:lumMod val="75000"/>
                    <a:lumOff val="25000"/>
                  </a:schemeClr>
                </a:solidFill>
                <a:latin typeface="Book Antiqua" panose="02040602050305030304" pitchFamily="18" charset="0"/>
              </a:rPr>
              <a:t> </a:t>
            </a:r>
            <a:r>
              <a:rPr kumimoji="1" lang="en-US" altLang="zh-CN" sz="1400" kern="0" dirty="0" err="1">
                <a:solidFill>
                  <a:schemeClr val="tx1">
                    <a:lumMod val="75000"/>
                    <a:lumOff val="25000"/>
                  </a:schemeClr>
                </a:solidFill>
                <a:latin typeface="Book Antiqua" panose="02040602050305030304" pitchFamily="18" charset="0"/>
              </a:rPr>
              <a:t>Jehng</a:t>
            </a:r>
            <a:r>
              <a:rPr kumimoji="1" lang="en-US" altLang="zh-CN" sz="1400" kern="0" dirty="0">
                <a:solidFill>
                  <a:schemeClr val="tx1">
                    <a:lumMod val="75000"/>
                    <a:lumOff val="25000"/>
                  </a:schemeClr>
                </a:solidFill>
                <a:latin typeface="Book Antiqua" panose="02040602050305030304" pitchFamily="18" charset="0"/>
              </a:rPr>
              <a:t>, </a:t>
            </a:r>
            <a:r>
              <a:rPr kumimoji="1" lang="en-US" altLang="zh-CN" sz="1400" kern="0" dirty="0" err="1">
                <a:solidFill>
                  <a:schemeClr val="tx1">
                    <a:lumMod val="75000"/>
                    <a:lumOff val="25000"/>
                  </a:schemeClr>
                </a:solidFill>
                <a:latin typeface="Book Antiqua" panose="02040602050305030304" pitchFamily="18" charset="0"/>
              </a:rPr>
              <a:t>Yadan</a:t>
            </a:r>
            <a:r>
              <a:rPr kumimoji="1" lang="en-US" altLang="zh-CN" sz="1400" kern="0" dirty="0">
                <a:solidFill>
                  <a:schemeClr val="tx1">
                    <a:lumMod val="75000"/>
                    <a:lumOff val="25000"/>
                  </a:schemeClr>
                </a:solidFill>
                <a:latin typeface="Book Antiqua" panose="02040602050305030304" pitchFamily="18" charset="0"/>
              </a:rPr>
              <a:t> Tang, Israel E. </a:t>
            </a:r>
            <a:r>
              <a:rPr kumimoji="1" lang="en-US" altLang="zh-CN" sz="1400" kern="0" dirty="0" err="1">
                <a:solidFill>
                  <a:schemeClr val="tx1">
                    <a:lumMod val="75000"/>
                    <a:lumOff val="25000"/>
                  </a:schemeClr>
                </a:solidFill>
                <a:latin typeface="Book Antiqua" panose="02040602050305030304" pitchFamily="18" charset="0"/>
              </a:rPr>
              <a:t>Wachs</a:t>
            </a:r>
            <a:r>
              <a:rPr kumimoji="1" lang="en-US" altLang="zh-CN" sz="1400" kern="0" dirty="0">
                <a:solidFill>
                  <a:schemeClr val="tx1">
                    <a:lumMod val="75000"/>
                    <a:lumOff val="25000"/>
                  </a:schemeClr>
                </a:solidFill>
                <a:latin typeface="Book Antiqua" panose="02040602050305030304" pitchFamily="18" charset="0"/>
              </a:rPr>
              <a:t>, Simon G. </a:t>
            </a:r>
            <a:r>
              <a:rPr kumimoji="1" lang="en-US" altLang="zh-CN" sz="1400" kern="0" dirty="0" err="1">
                <a:solidFill>
                  <a:schemeClr val="tx1">
                    <a:lumMod val="75000"/>
                    <a:lumOff val="25000"/>
                  </a:schemeClr>
                </a:solidFill>
                <a:latin typeface="Book Antiqua" panose="02040602050305030304" pitchFamily="18" charset="0"/>
              </a:rPr>
              <a:t>Podkolzin</a:t>
            </a:r>
            <a:r>
              <a:rPr kumimoji="1" lang="en-US" altLang="zh-CN" sz="1400" kern="0" dirty="0">
                <a:solidFill>
                  <a:schemeClr val="tx1">
                    <a:lumMod val="75000"/>
                    <a:lumOff val="25000"/>
                  </a:schemeClr>
                </a:solidFill>
                <a:latin typeface="Book Antiqua" panose="02040602050305030304" pitchFamily="18" charset="0"/>
              </a:rPr>
              <a:t>. Identification of molybdenum oxide nanostructures on zeolites for natural gas conversion. </a:t>
            </a:r>
            <a:r>
              <a:rPr kumimoji="1" lang="en-US" altLang="zh-CN" sz="1300" b="1" i="1" kern="0" dirty="0">
                <a:solidFill>
                  <a:srgbClr val="FF0066"/>
                </a:solidFill>
                <a:latin typeface="Book Antiqua" panose="02040602050305030304" pitchFamily="18" charset="0"/>
              </a:rPr>
              <a:t>Science</a:t>
            </a:r>
            <a:r>
              <a:rPr kumimoji="1" lang="en-US" altLang="zh-CN" sz="1400" kern="0" dirty="0">
                <a:solidFill>
                  <a:schemeClr val="tx1">
                    <a:lumMod val="75000"/>
                    <a:lumOff val="25000"/>
                  </a:schemeClr>
                </a:solidFill>
                <a:latin typeface="Book Antiqua" panose="02040602050305030304" pitchFamily="18" charset="0"/>
              </a:rPr>
              <a:t>, 2015 May 8: 348 (6235): 686-690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興大化工系鄭紀民</a:t>
            </a:r>
            <a:r>
              <a:rPr kumimoji="1" lang="en-US" altLang="zh-TW" sz="1400" b="1" kern="0" dirty="0">
                <a:solidFill>
                  <a:srgbClr val="A942E2"/>
                </a:solidFill>
                <a:latin typeface="Book Antiqua" panose="02040602050305030304" pitchFamily="18" charset="0"/>
              </a:rPr>
              <a:t>)</a:t>
            </a:r>
          </a:p>
        </p:txBody>
      </p:sp>
      <p:sp>
        <p:nvSpPr>
          <p:cNvPr id="21" name="椭圆 9"/>
          <p:cNvSpPr/>
          <p:nvPr/>
        </p:nvSpPr>
        <p:spPr>
          <a:xfrm>
            <a:off x="11466260" y="1946058"/>
            <a:ext cx="540000" cy="540000"/>
          </a:xfrm>
          <a:prstGeom prst="ellipse">
            <a:avLst/>
          </a:prstGeom>
          <a:solidFill>
            <a:srgbClr val="FF9900"/>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TW" sz="1400" b="1" kern="0" dirty="0">
                <a:solidFill>
                  <a:srgbClr val="FFFFFF"/>
                </a:solidFill>
                <a:latin typeface="Cambria" panose="02040503050406030204" pitchFamily="18" charset="0"/>
                <a:ea typeface="宋体"/>
              </a:rPr>
              <a:t>3</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22" name="椭圆 9">
            <a:extLst>
              <a:ext uri="{FF2B5EF4-FFF2-40B4-BE49-F238E27FC236}">
                <a16:creationId xmlns:a16="http://schemas.microsoft.com/office/drawing/2014/main" id="{C07AD111-2FA4-4CEB-A793-DFCFD4EEB6BA}"/>
              </a:ext>
            </a:extLst>
          </p:cNvPr>
          <p:cNvSpPr/>
          <p:nvPr/>
        </p:nvSpPr>
        <p:spPr>
          <a:xfrm>
            <a:off x="7333993" y="5024647"/>
            <a:ext cx="540000" cy="540000"/>
          </a:xfrm>
          <a:prstGeom prst="ellipse">
            <a:avLst/>
          </a:prstGeom>
          <a:solidFill>
            <a:srgbClr val="FFBBB3">
              <a:lumMod val="75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CN" sz="1400" b="1" i="0" u="none" strike="noStrike" kern="0" cap="none" spc="0" normalizeH="0" baseline="0" noProof="0" dirty="0">
                <a:ln>
                  <a:noFill/>
                </a:ln>
                <a:solidFill>
                  <a:srgbClr val="FFFFFF"/>
                </a:solidFill>
                <a:effectLst/>
                <a:uLnTx/>
                <a:uFillTx/>
                <a:latin typeface="Cambria" panose="02040503050406030204" pitchFamily="18" charset="0"/>
                <a:ea typeface="宋体"/>
              </a:rPr>
              <a:t>8</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23" name="椭圆 9">
            <a:extLst>
              <a:ext uri="{FF2B5EF4-FFF2-40B4-BE49-F238E27FC236}">
                <a16:creationId xmlns:a16="http://schemas.microsoft.com/office/drawing/2014/main" id="{112E5557-A9D6-480E-9B5B-15DB0C996618}"/>
              </a:ext>
            </a:extLst>
          </p:cNvPr>
          <p:cNvSpPr/>
          <p:nvPr/>
        </p:nvSpPr>
        <p:spPr>
          <a:xfrm>
            <a:off x="7333993" y="6044685"/>
            <a:ext cx="540000" cy="540000"/>
          </a:xfrm>
          <a:prstGeom prst="ellipse">
            <a:avLst/>
          </a:prstGeom>
          <a:solidFill>
            <a:srgbClr val="FFBBB3">
              <a:lumMod val="75000"/>
            </a:srgbClr>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r>
              <a:rPr kumimoji="1" lang="en-US" altLang="zh-CN" sz="1400" b="1" kern="0" dirty="0">
                <a:solidFill>
                  <a:srgbClr val="FFFFFF"/>
                </a:solidFill>
                <a:latin typeface="Cambria" panose="02040503050406030204" pitchFamily="18" charset="0"/>
                <a:ea typeface="宋体"/>
              </a:rPr>
              <a:t>9</a:t>
            </a:r>
            <a:endParaRPr kumimoji="1" lang="zh-CN" altLang="en-US" sz="1400" b="1" i="0" u="none" strike="noStrike" kern="0" cap="none" spc="0" normalizeH="0" baseline="0" noProof="0" dirty="0">
              <a:ln>
                <a:noFill/>
              </a:ln>
              <a:solidFill>
                <a:srgbClr val="FFFFFF"/>
              </a:solidFill>
              <a:effectLst/>
              <a:uLnTx/>
              <a:uFillTx/>
              <a:latin typeface="Cambria" panose="02040503050406030204" pitchFamily="18" charset="0"/>
              <a:ea typeface="宋体"/>
            </a:endParaRPr>
          </a:p>
        </p:txBody>
      </p:sp>
      <p:sp>
        <p:nvSpPr>
          <p:cNvPr id="24" name="椭圆 3">
            <a:extLst>
              <a:ext uri="{FF2B5EF4-FFF2-40B4-BE49-F238E27FC236}">
                <a16:creationId xmlns:a16="http://schemas.microsoft.com/office/drawing/2014/main" id="{961586E8-FE23-415A-8A98-0C6460E7F250}"/>
              </a:ext>
            </a:extLst>
          </p:cNvPr>
          <p:cNvSpPr/>
          <p:nvPr/>
        </p:nvSpPr>
        <p:spPr>
          <a:xfrm>
            <a:off x="11594922" y="5948121"/>
            <a:ext cx="612000" cy="612000"/>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10</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Tree>
    <p:extLst>
      <p:ext uri="{BB962C8B-B14F-4D97-AF65-F5344CB8AC3E}">
        <p14:creationId xmlns:p14="http://schemas.microsoft.com/office/powerpoint/2010/main" val="1607458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rot="10800000">
            <a:off x="-966581" y="-9331"/>
            <a:ext cx="7267576" cy="6877295"/>
            <a:chOff x="5886448" y="0"/>
            <a:chExt cx="7267576" cy="6877295"/>
          </a:xfrm>
        </p:grpSpPr>
        <p:sp>
          <p:nvSpPr>
            <p:cNvPr id="26"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圆角矩形 8">
            <a:extLst>
              <a:ext uri="{FF2B5EF4-FFF2-40B4-BE49-F238E27FC236}">
                <a16:creationId xmlns:a16="http://schemas.microsoft.com/office/drawing/2014/main" id="{1252B3DE-2855-4BB8-A40B-B3A3C2A8AA62}"/>
              </a:ext>
            </a:extLst>
          </p:cNvPr>
          <p:cNvSpPr/>
          <p:nvPr/>
        </p:nvSpPr>
        <p:spPr>
          <a:xfrm>
            <a:off x="199079" y="742039"/>
            <a:ext cx="3305985" cy="1800000"/>
          </a:xfrm>
          <a:prstGeom prst="roundRect">
            <a:avLst>
              <a:gd name="adj" fmla="val 4575"/>
            </a:avLst>
          </a:prstGeom>
          <a:noFill/>
          <a:ln w="28575" cap="flat" cmpd="sng" algn="ctr">
            <a:solidFill>
              <a:schemeClr val="bg1">
                <a:lumMod val="65000"/>
              </a:schemeClr>
            </a:solidFill>
            <a:prstDash val="solid"/>
            <a:miter lim="800000"/>
          </a:ln>
          <a:effectLst/>
        </p:spPr>
        <p:txBody>
          <a:bodyPr rtlCol="0" anchor="ctr"/>
          <a:lstStyle/>
          <a:p>
            <a:pPr algn="just" defTabSz="913765"/>
            <a:r>
              <a:rPr kumimoji="1" lang="en-US" altLang="zh-TW" sz="1400" kern="0" dirty="0">
                <a:solidFill>
                  <a:schemeClr val="tx1">
                    <a:lumMod val="75000"/>
                    <a:lumOff val="25000"/>
                  </a:schemeClr>
                </a:solidFill>
                <a:latin typeface="Book Antiqua" panose="02040602050305030304" pitchFamily="18" charset="0"/>
              </a:rPr>
              <a:t>Hsu HF, Hsu WH, Lee YI, Mao WT, Yang JY, Li JY, Yang CH. Model for </a:t>
            </a:r>
            <a:r>
              <a:rPr kumimoji="1" lang="en-US" altLang="zh-TW" sz="1400" kern="0" dirty="0" err="1">
                <a:solidFill>
                  <a:schemeClr val="tx1">
                    <a:lumMod val="75000"/>
                    <a:lumOff val="25000"/>
                  </a:schemeClr>
                </a:solidFill>
                <a:latin typeface="Book Antiqua" panose="02040602050305030304" pitchFamily="18" charset="0"/>
              </a:rPr>
              <a:t>perianth</a:t>
            </a:r>
            <a:r>
              <a:rPr kumimoji="1" lang="en-US" altLang="zh-TW" sz="1400" kern="0" dirty="0">
                <a:solidFill>
                  <a:schemeClr val="tx1">
                    <a:lumMod val="75000"/>
                    <a:lumOff val="25000"/>
                  </a:schemeClr>
                </a:solidFill>
                <a:latin typeface="Book Antiqua" panose="02040602050305030304" pitchFamily="18" charset="0"/>
              </a:rPr>
              <a:t> formation in orchids. </a:t>
            </a:r>
            <a:r>
              <a:rPr kumimoji="1" lang="en-US" altLang="zh-TW" sz="1300" b="1" i="1" kern="0" dirty="0">
                <a:solidFill>
                  <a:srgbClr val="FF0066"/>
                </a:solidFill>
                <a:latin typeface="Book Antiqua" panose="02040602050305030304" pitchFamily="18" charset="0"/>
              </a:rPr>
              <a:t>Nature Plants</a:t>
            </a:r>
            <a:r>
              <a:rPr kumimoji="1" lang="en-US" altLang="zh-TW" sz="1400" kern="0" dirty="0">
                <a:solidFill>
                  <a:schemeClr val="tx1">
                    <a:lumMod val="75000"/>
                    <a:lumOff val="25000"/>
                  </a:schemeClr>
                </a:solidFill>
                <a:latin typeface="Book Antiqua" panose="02040602050305030304" pitchFamily="18" charset="0"/>
              </a:rPr>
              <a:t>, 2015 Apr. 27; 1: doi:10.1038/nplants.2015.46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興大生技所楊長賢</a:t>
            </a:r>
            <a:r>
              <a:rPr kumimoji="1" lang="en-US" altLang="zh-TW" sz="1400" b="1" kern="0" dirty="0">
                <a:solidFill>
                  <a:srgbClr val="A942E2"/>
                </a:solidFill>
                <a:latin typeface="Book Antiqua" panose="02040602050305030304" pitchFamily="18" charset="0"/>
              </a:rPr>
              <a:t>; </a:t>
            </a:r>
            <a:r>
              <a:rPr kumimoji="1" lang="zh-TW" altLang="en-US" sz="1400" b="1" kern="0" dirty="0">
                <a:solidFill>
                  <a:srgbClr val="A942E2"/>
                </a:solidFill>
                <a:latin typeface="Book Antiqua" panose="02040602050305030304" pitchFamily="18" charset="0"/>
              </a:rPr>
              <a:t>被選為當期封面故事</a:t>
            </a:r>
            <a:r>
              <a:rPr kumimoji="1" lang="en-US" altLang="zh-TW" sz="1400" b="1" kern="0" dirty="0">
                <a:solidFill>
                  <a:srgbClr val="A942E2"/>
                </a:solidFill>
                <a:latin typeface="Book Antiqua" panose="02040602050305030304" pitchFamily="18" charset="0"/>
              </a:rPr>
              <a:t>)</a:t>
            </a:r>
          </a:p>
        </p:txBody>
      </p:sp>
      <p:sp>
        <p:nvSpPr>
          <p:cNvPr id="4" name="PA_MH_Number_1">
            <a:hlinkClick r:id="rId4" action="ppaction://hlinksldjump"/>
          </p:cNvPr>
          <p:cNvSpPr/>
          <p:nvPr>
            <p:custDataLst>
              <p:tags r:id="rId1"/>
            </p:custDataLst>
          </p:nvPr>
        </p:nvSpPr>
        <p:spPr>
          <a:xfrm>
            <a:off x="199079" y="165594"/>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lvl="0" algn="ctr">
              <a:defRPr/>
            </a:pPr>
            <a:r>
              <a:rPr lang="en-US" altLang="zh-TW" kern="0" dirty="0">
                <a:latin typeface="Arial" panose="020F0502020204030204"/>
                <a:cs typeface="+mn-ea"/>
                <a:sym typeface="+mn-lt"/>
              </a:rPr>
              <a:t>7</a:t>
            </a:r>
            <a:endParaRPr lang="zh-CN" altLang="en-US" kern="0" dirty="0">
              <a:latin typeface="Arial" panose="020F0502020204030204"/>
              <a:cs typeface="+mn-ea"/>
              <a:sym typeface="+mn-lt"/>
            </a:endParaRPr>
          </a:p>
        </p:txBody>
      </p:sp>
      <p:sp>
        <p:nvSpPr>
          <p:cNvPr id="5" name="矩形 4"/>
          <p:cNvSpPr/>
          <p:nvPr/>
        </p:nvSpPr>
        <p:spPr>
          <a:xfrm>
            <a:off x="772236" y="165594"/>
            <a:ext cx="11322558" cy="461665"/>
          </a:xfrm>
          <a:prstGeom prst="rect">
            <a:avLst/>
          </a:prstGeom>
        </p:spPr>
        <p:txBody>
          <a:bodyPr wrap="square">
            <a:spAutoFit/>
          </a:bodyPr>
          <a:lstStyle/>
          <a:p>
            <a:r>
              <a:rPr lang="zh-TW" altLang="en-US" sz="2400" b="1" dirty="0">
                <a:solidFill>
                  <a:schemeClr val="accent6">
                    <a:lumMod val="75000"/>
                  </a:schemeClr>
                </a:solidFill>
                <a:latin typeface="FangSong" panose="02010609060101010101" pitchFamily="49" charset="-122"/>
                <a:ea typeface="FangSong" panose="02010609060101010101" pitchFamily="49" charset="-122"/>
              </a:rPr>
              <a:t>本校</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2011-2020</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年發表於</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Science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Nature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等國際知名期刊之論文</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續</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a:t>
            </a:r>
          </a:p>
        </p:txBody>
      </p:sp>
      <p:sp>
        <p:nvSpPr>
          <p:cNvPr id="6" name="圆角矩形 2"/>
          <p:cNvSpPr/>
          <p:nvPr/>
        </p:nvSpPr>
        <p:spPr>
          <a:xfrm>
            <a:off x="4095023" y="742039"/>
            <a:ext cx="3420000" cy="1800000"/>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algn="just" defTabSz="913765"/>
            <a:r>
              <a:rPr kumimoji="1" lang="en-US" altLang="zh-CN" sz="1400" kern="0" dirty="0" err="1">
                <a:solidFill>
                  <a:schemeClr val="tx1">
                    <a:lumMod val="75000"/>
                    <a:lumOff val="25000"/>
                  </a:schemeClr>
                </a:solidFill>
                <a:latin typeface="Book Antiqua" panose="02040602050305030304" pitchFamily="18" charset="0"/>
              </a:rPr>
              <a:t>DiMaio</a:t>
            </a:r>
            <a:r>
              <a:rPr kumimoji="1" lang="en-US" altLang="zh-CN" sz="1400" kern="0" dirty="0">
                <a:solidFill>
                  <a:schemeClr val="tx1">
                    <a:lumMod val="75000"/>
                    <a:lumOff val="25000"/>
                  </a:schemeClr>
                </a:solidFill>
                <a:latin typeface="Book Antiqua" panose="02040602050305030304" pitchFamily="18" charset="0"/>
              </a:rPr>
              <a:t> F, Chen CC , Yu X , </a:t>
            </a:r>
            <a:r>
              <a:rPr kumimoji="1" lang="en-US" altLang="zh-CN" sz="1400" kern="0" dirty="0" err="1">
                <a:solidFill>
                  <a:schemeClr val="tx1">
                    <a:lumMod val="75000"/>
                    <a:lumOff val="25000"/>
                  </a:schemeClr>
                </a:solidFill>
                <a:latin typeface="Book Antiqua" panose="02040602050305030304" pitchFamily="18" charset="0"/>
              </a:rPr>
              <a:t>Frenz</a:t>
            </a:r>
            <a:r>
              <a:rPr kumimoji="1" lang="en-US" altLang="zh-CN" sz="1400" kern="0" dirty="0">
                <a:solidFill>
                  <a:schemeClr val="tx1">
                    <a:lumMod val="75000"/>
                    <a:lumOff val="25000"/>
                  </a:schemeClr>
                </a:solidFill>
                <a:latin typeface="Book Antiqua" panose="02040602050305030304" pitchFamily="18" charset="0"/>
              </a:rPr>
              <a:t> B , Hsu YH, Lin NS , </a:t>
            </a:r>
            <a:r>
              <a:rPr kumimoji="1" lang="en-US" altLang="zh-CN" sz="1400" kern="0" dirty="0" err="1">
                <a:solidFill>
                  <a:schemeClr val="tx1">
                    <a:lumMod val="75000"/>
                    <a:lumOff val="25000"/>
                  </a:schemeClr>
                </a:solidFill>
                <a:latin typeface="Book Antiqua" panose="02040602050305030304" pitchFamily="18" charset="0"/>
              </a:rPr>
              <a:t>Egelman</a:t>
            </a:r>
            <a:r>
              <a:rPr kumimoji="1" lang="en-US" altLang="zh-CN" sz="1400" kern="0" dirty="0">
                <a:solidFill>
                  <a:schemeClr val="tx1">
                    <a:lumMod val="75000"/>
                    <a:lumOff val="25000"/>
                  </a:schemeClr>
                </a:solidFill>
                <a:latin typeface="Book Antiqua" panose="02040602050305030304" pitchFamily="18" charset="0"/>
              </a:rPr>
              <a:t> EH. The molecular basis for flexibility in the flexible filamentous plant viruses. </a:t>
            </a:r>
            <a:r>
              <a:rPr kumimoji="1" lang="en-US" altLang="zh-CN" sz="1300" b="1" i="1" kern="0" dirty="0">
                <a:solidFill>
                  <a:srgbClr val="FF0066"/>
                </a:solidFill>
                <a:latin typeface="Book Antiqua" panose="02040602050305030304" pitchFamily="18" charset="0"/>
              </a:rPr>
              <a:t>Nature Structural &amp; Molecular Biology </a:t>
            </a:r>
            <a:r>
              <a:rPr kumimoji="1" lang="en-US" altLang="zh-CN" sz="1400" kern="0" dirty="0">
                <a:solidFill>
                  <a:schemeClr val="tx1">
                    <a:lumMod val="75000"/>
                    <a:lumOff val="25000"/>
                  </a:schemeClr>
                </a:solidFill>
                <a:latin typeface="Book Antiqua" panose="02040602050305030304" pitchFamily="18" charset="0"/>
              </a:rPr>
              <a:t>2015 Jul. 22: 642–644, doi:10.1038/nsmb.3054.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興大生技所徐堯煇</a:t>
            </a:r>
            <a:r>
              <a:rPr kumimoji="1" lang="en-US" altLang="zh-TW" sz="1400" b="1" kern="0" dirty="0">
                <a:solidFill>
                  <a:srgbClr val="A942E2"/>
                </a:solidFill>
                <a:latin typeface="Book Antiqua" panose="02040602050305030304" pitchFamily="18" charset="0"/>
              </a:rPr>
              <a:t>)</a:t>
            </a:r>
          </a:p>
        </p:txBody>
      </p:sp>
      <p:sp>
        <p:nvSpPr>
          <p:cNvPr id="7" name="圆角矩形 8"/>
          <p:cNvSpPr/>
          <p:nvPr/>
        </p:nvSpPr>
        <p:spPr>
          <a:xfrm>
            <a:off x="8131573" y="1760107"/>
            <a:ext cx="3456000" cy="788837"/>
          </a:xfrm>
          <a:prstGeom prst="roundRect">
            <a:avLst>
              <a:gd name="adj" fmla="val 4575"/>
            </a:avLst>
          </a:prstGeom>
          <a:noFill/>
          <a:ln w="28575" cap="flat" cmpd="sng" algn="ctr">
            <a:solidFill>
              <a:schemeClr val="accent1">
                <a:lumMod val="50000"/>
              </a:schemeClr>
            </a:solidFill>
            <a:prstDash val="solid"/>
            <a:miter lim="800000"/>
          </a:ln>
          <a:effectLst/>
        </p:spPr>
        <p:txBody>
          <a:bodyPr rtlCol="0" anchor="ctr"/>
          <a:lstStyle/>
          <a:p>
            <a:pPr lvl="0" algn="just" defTabSz="913765"/>
            <a:r>
              <a:rPr lang="en-US" altLang="zh-TW" sz="1400" dirty="0"/>
              <a:t>Wong ML. Physicist's death changed war policy. </a:t>
            </a:r>
            <a:r>
              <a:rPr lang="en-US" altLang="zh-TW" sz="1400" i="1" dirty="0">
                <a:solidFill>
                  <a:srgbClr val="CC0066"/>
                </a:solidFill>
              </a:rPr>
              <a:t>Nature</a:t>
            </a:r>
            <a:r>
              <a:rPr lang="en-US" altLang="zh-TW" sz="1400" dirty="0"/>
              <a:t>, 2015 Aug 27. 524(7566):415.  </a:t>
            </a:r>
            <a:r>
              <a:rPr kumimoji="1" lang="en-US" altLang="zh-TW" sz="1400" b="1" kern="0" dirty="0">
                <a:solidFill>
                  <a:srgbClr val="A942E2"/>
                </a:solidFill>
                <a:latin typeface="Book Antiqua" panose="02040602050305030304" pitchFamily="18" charset="0"/>
              </a:rPr>
              <a:t>(</a:t>
            </a:r>
            <a:r>
              <a:rPr kumimoji="1" lang="zh-TW" altLang="zh-TW" sz="1400" b="1" kern="0" dirty="0">
                <a:solidFill>
                  <a:srgbClr val="A942E2"/>
                </a:solidFill>
                <a:latin typeface="Book Antiqua" panose="02040602050305030304" pitchFamily="18" charset="0"/>
              </a:rPr>
              <a:t>興大獸醫系王孟亮</a:t>
            </a:r>
            <a:r>
              <a:rPr kumimoji="1" lang="en-US" altLang="zh-TW" sz="1400" b="1" kern="0" dirty="0">
                <a:solidFill>
                  <a:srgbClr val="A942E2"/>
                </a:solidFill>
                <a:latin typeface="Book Antiqua" panose="02040602050305030304" pitchFamily="18" charset="0"/>
              </a:rPr>
              <a:t>)</a:t>
            </a:r>
            <a:endParaRPr kumimoji="1" lang="zh-TW" altLang="zh-TW" sz="1400" b="1" kern="0" dirty="0">
              <a:solidFill>
                <a:srgbClr val="A942E2"/>
              </a:solidFill>
              <a:latin typeface="Book Antiqua" panose="02040602050305030304" pitchFamily="18" charset="0"/>
            </a:endParaRPr>
          </a:p>
        </p:txBody>
      </p:sp>
      <p:sp>
        <p:nvSpPr>
          <p:cNvPr id="8" name="椭圆 3"/>
          <p:cNvSpPr/>
          <p:nvPr/>
        </p:nvSpPr>
        <p:spPr>
          <a:xfrm>
            <a:off x="3285321" y="1960961"/>
            <a:ext cx="612000" cy="612000"/>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11</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9" name="圆角矩形 2"/>
          <p:cNvSpPr/>
          <p:nvPr/>
        </p:nvSpPr>
        <p:spPr>
          <a:xfrm>
            <a:off x="4095023" y="2790767"/>
            <a:ext cx="3420000" cy="1800000"/>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algn="just" defTabSz="913765"/>
            <a:r>
              <a:rPr kumimoji="1" lang="en-US" altLang="zh-CN" sz="1400" kern="0" spc="-100" dirty="0">
                <a:solidFill>
                  <a:schemeClr val="tx1">
                    <a:lumMod val="75000"/>
                    <a:lumOff val="25000"/>
                  </a:schemeClr>
                </a:solidFill>
                <a:latin typeface="Book Antiqua" panose="02040602050305030304" pitchFamily="18" charset="0"/>
              </a:rPr>
              <a:t>Yin SY, Jian FY, Chen YH, </a:t>
            </a:r>
            <a:r>
              <a:rPr kumimoji="1" lang="en-US" altLang="zh-CN" sz="1400" kern="0" spc="-100" dirty="0" err="1">
                <a:solidFill>
                  <a:schemeClr val="tx1">
                    <a:lumMod val="75000"/>
                    <a:lumOff val="25000"/>
                  </a:schemeClr>
                </a:solidFill>
                <a:latin typeface="Book Antiqua" panose="02040602050305030304" pitchFamily="18" charset="0"/>
              </a:rPr>
              <a:t>Chien</a:t>
            </a:r>
            <a:r>
              <a:rPr kumimoji="1" lang="en-US" altLang="zh-CN" sz="1400" kern="0" spc="-100" dirty="0">
                <a:solidFill>
                  <a:schemeClr val="tx1">
                    <a:lumMod val="75000"/>
                    <a:lumOff val="25000"/>
                  </a:schemeClr>
                </a:solidFill>
                <a:latin typeface="Book Antiqua" panose="02040602050305030304" pitchFamily="18" charset="0"/>
              </a:rPr>
              <a:t> SC, Hsieh MC, Hsiao PW, Lee WH, </a:t>
            </a:r>
            <a:r>
              <a:rPr kumimoji="1" lang="en-US" altLang="zh-CN" sz="1400" kern="0" spc="-100" dirty="0" err="1">
                <a:solidFill>
                  <a:schemeClr val="tx1">
                    <a:lumMod val="75000"/>
                    <a:lumOff val="25000"/>
                  </a:schemeClr>
                </a:solidFill>
                <a:latin typeface="Book Antiqua" panose="02040602050305030304" pitchFamily="18" charset="0"/>
              </a:rPr>
              <a:t>Kuo</a:t>
            </a:r>
            <a:r>
              <a:rPr kumimoji="1" lang="en-US" altLang="zh-CN" sz="1400" kern="0" spc="-100" dirty="0">
                <a:solidFill>
                  <a:schemeClr val="tx1">
                    <a:lumMod val="75000"/>
                    <a:lumOff val="25000"/>
                  </a:schemeClr>
                </a:solidFill>
                <a:latin typeface="Book Antiqua" panose="02040602050305030304" pitchFamily="18" charset="0"/>
              </a:rPr>
              <a:t> YH, Yang NS. Induction of IL-25 secretion from </a:t>
            </a:r>
            <a:r>
              <a:rPr kumimoji="1" lang="en-US" altLang="zh-CN" sz="1400" kern="0" spc="-100" dirty="0" err="1">
                <a:solidFill>
                  <a:schemeClr val="tx1">
                    <a:lumMod val="75000"/>
                    <a:lumOff val="25000"/>
                  </a:schemeClr>
                </a:solidFill>
                <a:latin typeface="Book Antiqua" panose="02040602050305030304" pitchFamily="18" charset="0"/>
              </a:rPr>
              <a:t>tumour</a:t>
            </a:r>
            <a:r>
              <a:rPr kumimoji="1" lang="en-US" altLang="zh-CN" sz="1400" kern="0" spc="-100" dirty="0">
                <a:solidFill>
                  <a:schemeClr val="tx1">
                    <a:lumMod val="75000"/>
                    <a:lumOff val="25000"/>
                  </a:schemeClr>
                </a:solidFill>
                <a:latin typeface="Book Antiqua" panose="02040602050305030304" pitchFamily="18" charset="0"/>
              </a:rPr>
              <a:t>-associated fibroblasts suppresses mammary </a:t>
            </a:r>
            <a:r>
              <a:rPr kumimoji="1" lang="en-US" altLang="zh-CN" sz="1400" kern="0" spc="-100" dirty="0" err="1">
                <a:solidFill>
                  <a:schemeClr val="tx1">
                    <a:lumMod val="75000"/>
                    <a:lumOff val="25000"/>
                  </a:schemeClr>
                </a:solidFill>
                <a:latin typeface="Book Antiqua" panose="02040602050305030304" pitchFamily="18" charset="0"/>
              </a:rPr>
              <a:t>tumour</a:t>
            </a:r>
            <a:r>
              <a:rPr kumimoji="1" lang="en-US" altLang="zh-CN" sz="1400" kern="0" spc="-100" dirty="0">
                <a:solidFill>
                  <a:schemeClr val="tx1">
                    <a:lumMod val="75000"/>
                    <a:lumOff val="25000"/>
                  </a:schemeClr>
                </a:solidFill>
                <a:latin typeface="Book Antiqua" panose="02040602050305030304" pitchFamily="18" charset="0"/>
              </a:rPr>
              <a:t> metastasis. </a:t>
            </a:r>
            <a:r>
              <a:rPr kumimoji="1" lang="en-US" altLang="zh-CN" sz="1300" b="1" i="1" kern="0" dirty="0">
                <a:solidFill>
                  <a:srgbClr val="FF0066"/>
                </a:solidFill>
                <a:latin typeface="Book Antiqua" panose="02040602050305030304" pitchFamily="18" charset="0"/>
              </a:rPr>
              <a:t>NATURE COMMUNICATIONS</a:t>
            </a:r>
            <a:r>
              <a:rPr kumimoji="1" lang="en-US" altLang="zh-CN" sz="1400" kern="0" spc="-100" dirty="0">
                <a:solidFill>
                  <a:schemeClr val="tx1">
                    <a:lumMod val="75000"/>
                    <a:lumOff val="25000"/>
                  </a:schemeClr>
                </a:solidFill>
                <a:latin typeface="Book Antiqua" panose="02040602050305030304" pitchFamily="18" charset="0"/>
              </a:rPr>
              <a:t> 2016 Apr. 7:11311 DOI: 10.1038/ncomms11311.</a:t>
            </a:r>
            <a:endParaRPr kumimoji="1" lang="en-US" altLang="zh-TW" sz="1400" kern="0" spc="-100" dirty="0">
              <a:solidFill>
                <a:schemeClr val="tx1">
                  <a:lumMod val="75000"/>
                  <a:lumOff val="25000"/>
                </a:schemeClr>
              </a:solidFill>
              <a:latin typeface="Book Antiqua" panose="02040602050305030304" pitchFamily="18" charset="0"/>
            </a:endParaRP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興大林管處簡世昌</a:t>
            </a:r>
            <a:r>
              <a:rPr kumimoji="1" lang="en-US" altLang="zh-TW" sz="1400" b="1" kern="0" dirty="0">
                <a:solidFill>
                  <a:srgbClr val="A942E2"/>
                </a:solidFill>
                <a:latin typeface="Book Antiqua" panose="02040602050305030304" pitchFamily="18" charset="0"/>
              </a:rPr>
              <a:t>) </a:t>
            </a:r>
          </a:p>
        </p:txBody>
      </p:sp>
      <p:sp>
        <p:nvSpPr>
          <p:cNvPr id="10" name="圆角矩形 8"/>
          <p:cNvSpPr/>
          <p:nvPr/>
        </p:nvSpPr>
        <p:spPr>
          <a:xfrm>
            <a:off x="8217970" y="2807734"/>
            <a:ext cx="3456000" cy="1768118"/>
          </a:xfrm>
          <a:prstGeom prst="roundRect">
            <a:avLst>
              <a:gd name="adj" fmla="val 4575"/>
            </a:avLst>
          </a:prstGeom>
          <a:noFill/>
          <a:ln w="28575" cap="flat" cmpd="sng" algn="ctr">
            <a:solidFill>
              <a:schemeClr val="accent1">
                <a:lumMod val="50000"/>
              </a:schemeClr>
            </a:solidFill>
            <a:prstDash val="solid"/>
            <a:miter lim="800000"/>
          </a:ln>
          <a:effectLst/>
        </p:spPr>
        <p:txBody>
          <a:bodyPr rtlCol="0" anchor="ctr"/>
          <a:lstStyle/>
          <a:p>
            <a:pPr lvl="0" algn="just" defTabSz="913765"/>
            <a:r>
              <a:rPr kumimoji="1" lang="en-US" altLang="zh-CN" sz="1400" kern="0" dirty="0">
                <a:solidFill>
                  <a:schemeClr val="tx1">
                    <a:lumMod val="75000"/>
                    <a:lumOff val="25000"/>
                  </a:schemeClr>
                </a:solidFill>
                <a:latin typeface="Book Antiqua" panose="02040602050305030304" pitchFamily="18" charset="0"/>
              </a:rPr>
              <a:t>Wang YC, Chin KH, </a:t>
            </a:r>
            <a:r>
              <a:rPr kumimoji="1" lang="en-US" altLang="zh-CN" sz="1400" kern="0" dirty="0" err="1">
                <a:solidFill>
                  <a:schemeClr val="tx1">
                    <a:lumMod val="75000"/>
                    <a:lumOff val="25000"/>
                  </a:schemeClr>
                </a:solidFill>
                <a:latin typeface="Book Antiqua" panose="02040602050305030304" pitchFamily="18" charset="0"/>
              </a:rPr>
              <a:t>Tu</a:t>
            </a:r>
            <a:r>
              <a:rPr kumimoji="1" lang="en-US" altLang="zh-CN" sz="1400" kern="0" dirty="0">
                <a:solidFill>
                  <a:schemeClr val="tx1">
                    <a:lumMod val="75000"/>
                    <a:lumOff val="25000"/>
                  </a:schemeClr>
                </a:solidFill>
                <a:latin typeface="Book Antiqua" panose="02040602050305030304" pitchFamily="18" charset="0"/>
              </a:rPr>
              <a:t> ZL, He J, Jones CJ, Sanchez DZ, </a:t>
            </a:r>
            <a:r>
              <a:rPr kumimoji="1" lang="en-US" altLang="zh-CN" sz="1400" kern="0" dirty="0" err="1">
                <a:solidFill>
                  <a:schemeClr val="tx1">
                    <a:lumMod val="75000"/>
                    <a:lumOff val="25000"/>
                  </a:schemeClr>
                </a:solidFill>
                <a:latin typeface="Book Antiqua" panose="02040602050305030304" pitchFamily="18" charset="0"/>
              </a:rPr>
              <a:t>Yildiz</a:t>
            </a:r>
            <a:r>
              <a:rPr kumimoji="1" lang="en-US" altLang="zh-CN" sz="1400" kern="0" dirty="0">
                <a:solidFill>
                  <a:schemeClr val="tx1">
                    <a:lumMod val="75000"/>
                    <a:lumOff val="25000"/>
                  </a:schemeClr>
                </a:solidFill>
                <a:latin typeface="Book Antiqua" panose="02040602050305030304" pitchFamily="18" charset="0"/>
              </a:rPr>
              <a:t> FH, </a:t>
            </a:r>
            <a:r>
              <a:rPr kumimoji="1" lang="en-US" altLang="zh-CN" sz="1400" kern="0" dirty="0" err="1">
                <a:solidFill>
                  <a:schemeClr val="tx1">
                    <a:lumMod val="75000"/>
                    <a:lumOff val="25000"/>
                  </a:schemeClr>
                </a:solidFill>
                <a:latin typeface="Book Antiqua" panose="02040602050305030304" pitchFamily="18" charset="0"/>
              </a:rPr>
              <a:t>Galperin</a:t>
            </a:r>
            <a:r>
              <a:rPr kumimoji="1" lang="en-US" altLang="zh-CN" sz="1400" kern="0" dirty="0">
                <a:solidFill>
                  <a:schemeClr val="tx1">
                    <a:lumMod val="75000"/>
                    <a:lumOff val="25000"/>
                  </a:schemeClr>
                </a:solidFill>
                <a:latin typeface="Book Antiqua" panose="02040602050305030304" pitchFamily="18" charset="0"/>
              </a:rPr>
              <a:t> MY, Chou, SH. Nucleotide binding by the widespread high-affinity cyclic di-GMP receptor </a:t>
            </a:r>
            <a:r>
              <a:rPr kumimoji="1" lang="en-US" altLang="zh-CN" sz="1400" kern="0" dirty="0" err="1">
                <a:solidFill>
                  <a:schemeClr val="tx1">
                    <a:lumMod val="75000"/>
                    <a:lumOff val="25000"/>
                  </a:schemeClr>
                </a:solidFill>
                <a:latin typeface="Book Antiqua" panose="02040602050305030304" pitchFamily="18" charset="0"/>
              </a:rPr>
              <a:t>MshEN</a:t>
            </a:r>
            <a:r>
              <a:rPr kumimoji="1" lang="en-US" altLang="zh-CN" sz="1400" kern="0" dirty="0">
                <a:solidFill>
                  <a:schemeClr val="tx1">
                    <a:lumMod val="75000"/>
                    <a:lumOff val="25000"/>
                  </a:schemeClr>
                </a:solidFill>
                <a:latin typeface="Book Antiqua" panose="02040602050305030304" pitchFamily="18" charset="0"/>
              </a:rPr>
              <a:t> domain. </a:t>
            </a:r>
            <a:r>
              <a:rPr kumimoji="1" lang="en-US" altLang="zh-CN" sz="1300" b="1" i="1" kern="0" dirty="0">
                <a:solidFill>
                  <a:srgbClr val="FF0066"/>
                </a:solidFill>
                <a:latin typeface="Book Antiqua" panose="02040602050305030304" pitchFamily="18" charset="0"/>
              </a:rPr>
              <a:t>Nature Communications</a:t>
            </a:r>
            <a:r>
              <a:rPr kumimoji="1" lang="en-US" altLang="zh-CN" sz="1400" kern="0" dirty="0">
                <a:solidFill>
                  <a:schemeClr val="tx1">
                    <a:lumMod val="75000"/>
                    <a:lumOff val="25000"/>
                  </a:schemeClr>
                </a:solidFill>
                <a:latin typeface="Book Antiqua" panose="02040602050305030304" pitchFamily="18" charset="0"/>
              </a:rPr>
              <a:t>, 2016 Aug 31. 7: 12481 DOI: 10.1038/ncomms12481</a:t>
            </a:r>
          </a:p>
          <a:p>
            <a:pPr lvl="0"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興大生化所周三和</a:t>
            </a:r>
            <a:r>
              <a:rPr kumimoji="1" lang="en-US" altLang="zh-TW" sz="1400" b="1" kern="0" dirty="0">
                <a:solidFill>
                  <a:srgbClr val="A942E2"/>
                </a:solidFill>
                <a:latin typeface="Book Antiqua" panose="02040602050305030304" pitchFamily="18" charset="0"/>
              </a:rPr>
              <a:t>)</a:t>
            </a:r>
          </a:p>
        </p:txBody>
      </p:sp>
      <p:sp>
        <p:nvSpPr>
          <p:cNvPr id="11" name="圆角矩形 8"/>
          <p:cNvSpPr/>
          <p:nvPr/>
        </p:nvSpPr>
        <p:spPr>
          <a:xfrm>
            <a:off x="8131573" y="750617"/>
            <a:ext cx="3456000" cy="856169"/>
          </a:xfrm>
          <a:prstGeom prst="roundRect">
            <a:avLst>
              <a:gd name="adj" fmla="val 457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lang="en-US" altLang="zh-TW" sz="1400" dirty="0">
                <a:solidFill>
                  <a:schemeClr val="tx1"/>
                </a:solidFill>
              </a:rPr>
              <a:t>Wong ML. Glass-blowing's Nobel moment. </a:t>
            </a:r>
            <a:r>
              <a:rPr kumimoji="1" lang="en-US" altLang="zh-TW" sz="1300" b="1" i="1" kern="0" dirty="0">
                <a:solidFill>
                  <a:srgbClr val="FF0066"/>
                </a:solidFill>
                <a:latin typeface="Book Antiqua" panose="02040602050305030304" pitchFamily="18" charset="0"/>
              </a:rPr>
              <a:t>Nature</a:t>
            </a:r>
            <a:r>
              <a:rPr lang="en-US" altLang="zh-TW" sz="1400" dirty="0">
                <a:solidFill>
                  <a:schemeClr val="tx1"/>
                </a:solidFill>
              </a:rPr>
              <a:t>, 2015  Mar 5. 519(7541):33.  </a:t>
            </a:r>
          </a:p>
          <a:p>
            <a:pPr algn="just" defTabSz="913765"/>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興大獸醫系王孟亮</a:t>
            </a:r>
            <a:r>
              <a:rPr kumimoji="1" lang="en-US" altLang="zh-TW" sz="1400" b="1" kern="0" dirty="0">
                <a:solidFill>
                  <a:srgbClr val="A942E2"/>
                </a:solidFill>
                <a:latin typeface="Book Antiqua" panose="02040602050305030304" pitchFamily="18" charset="0"/>
              </a:rPr>
              <a:t>)</a:t>
            </a:r>
          </a:p>
          <a:p>
            <a:pPr algn="just" defTabSz="913765"/>
            <a:endParaRPr kumimoji="1" lang="en-US" altLang="zh-TW" sz="1400" b="1" kern="0" dirty="0">
              <a:solidFill>
                <a:srgbClr val="A942E2"/>
              </a:solidFill>
              <a:latin typeface="Book Antiqua" panose="02040602050305030304" pitchFamily="18" charset="0"/>
            </a:endParaRPr>
          </a:p>
        </p:txBody>
      </p:sp>
      <p:sp>
        <p:nvSpPr>
          <p:cNvPr id="12" name="圆角矩形 2"/>
          <p:cNvSpPr/>
          <p:nvPr/>
        </p:nvSpPr>
        <p:spPr>
          <a:xfrm>
            <a:off x="199078" y="4845387"/>
            <a:ext cx="3305986" cy="1742948"/>
          </a:xfrm>
          <a:prstGeom prst="roundRect">
            <a:avLst>
              <a:gd name="adj" fmla="val 4575"/>
            </a:avLst>
          </a:prstGeom>
          <a:noFill/>
          <a:ln w="28575" cap="flat" cmpd="sng" algn="ctr">
            <a:solidFill>
              <a:schemeClr val="bg1">
                <a:lumMod val="65000"/>
              </a:schemeClr>
            </a:solidFill>
            <a:prstDash val="solid"/>
            <a:miter lim="800000"/>
          </a:ln>
          <a:effectLst/>
        </p:spPr>
        <p:txBody>
          <a:bodyPr rtlCol="0" anchor="ctr"/>
          <a:lstStyle/>
          <a:p>
            <a:pPr lvl="0" algn="just" defTabSz="913765"/>
            <a:endParaRPr kumimoji="1" lang="en-US" altLang="zh-CN" sz="1300" kern="0" dirty="0">
              <a:solidFill>
                <a:schemeClr val="tx1">
                  <a:lumMod val="75000"/>
                  <a:lumOff val="25000"/>
                </a:schemeClr>
              </a:solidFill>
              <a:latin typeface="Book Antiqua" panose="02040602050305030304" pitchFamily="18" charset="0"/>
            </a:endParaRPr>
          </a:p>
          <a:p>
            <a:pPr algn="just" defTabSz="913765"/>
            <a:r>
              <a:rPr kumimoji="1" lang="en-US" altLang="zh-CN" sz="1400" kern="0" dirty="0">
                <a:solidFill>
                  <a:schemeClr val="tx1">
                    <a:lumMod val="75000"/>
                    <a:lumOff val="25000"/>
                  </a:schemeClr>
                </a:solidFill>
                <a:latin typeface="Book Antiqua" panose="02040602050305030304" pitchFamily="18" charset="0"/>
              </a:rPr>
              <a:t>Wei, Tzu-</a:t>
            </a:r>
            <a:r>
              <a:rPr kumimoji="1" lang="en-US" altLang="zh-CN" sz="1400" kern="0" dirty="0" err="1">
                <a:solidFill>
                  <a:schemeClr val="tx1">
                    <a:lumMod val="75000"/>
                    <a:lumOff val="25000"/>
                  </a:schemeClr>
                </a:solidFill>
                <a:latin typeface="Book Antiqua" panose="02040602050305030304" pitchFamily="18" charset="0"/>
              </a:rPr>
              <a:t>Chiao</a:t>
            </a:r>
            <a:r>
              <a:rPr kumimoji="1" lang="en-US" altLang="zh-CN" sz="1400" kern="0" dirty="0">
                <a:solidFill>
                  <a:schemeClr val="tx1">
                    <a:lumMod val="75000"/>
                    <a:lumOff val="25000"/>
                  </a:schemeClr>
                </a:solidFill>
                <a:latin typeface="Book Antiqua" panose="02040602050305030304" pitchFamily="18" charset="0"/>
              </a:rPr>
              <a:t>; Wang, </a:t>
            </a:r>
            <a:r>
              <a:rPr kumimoji="1" lang="en-US" altLang="zh-CN" sz="1400" kern="0" dirty="0" err="1">
                <a:solidFill>
                  <a:schemeClr val="tx1">
                    <a:lumMod val="75000"/>
                    <a:lumOff val="25000"/>
                  </a:schemeClr>
                </a:solidFill>
                <a:latin typeface="Book Antiqua" panose="02040602050305030304" pitchFamily="18" charset="0"/>
              </a:rPr>
              <a:t>Hsin</a:t>
            </a:r>
            <a:r>
              <a:rPr kumimoji="1" lang="en-US" altLang="zh-CN" sz="1400" kern="0" dirty="0">
                <a:solidFill>
                  <a:schemeClr val="tx1">
                    <a:lumMod val="75000"/>
                    <a:lumOff val="25000"/>
                  </a:schemeClr>
                </a:solidFill>
                <a:latin typeface="Book Antiqua" panose="02040602050305030304" pitchFamily="18" charset="0"/>
              </a:rPr>
              <a:t>-Ping; Liu, </a:t>
            </a:r>
            <a:r>
              <a:rPr kumimoji="1" lang="en-US" altLang="zh-CN" sz="1400" kern="0" dirty="0" err="1">
                <a:solidFill>
                  <a:schemeClr val="tx1">
                    <a:lumMod val="75000"/>
                    <a:lumOff val="25000"/>
                  </a:schemeClr>
                </a:solidFill>
                <a:latin typeface="Book Antiqua" panose="02040602050305030304" pitchFamily="18" charset="0"/>
              </a:rPr>
              <a:t>Heng-Jui</a:t>
            </a:r>
            <a:r>
              <a:rPr kumimoji="1" lang="en-US" altLang="zh-CN" sz="1400" kern="0" dirty="0">
                <a:solidFill>
                  <a:schemeClr val="tx1">
                    <a:lumMod val="75000"/>
                    <a:lumOff val="25000"/>
                  </a:schemeClr>
                </a:solidFill>
                <a:latin typeface="Book Antiqua" panose="02040602050305030304" pitchFamily="18" charset="0"/>
              </a:rPr>
              <a:t>; et al. </a:t>
            </a:r>
            <a:r>
              <a:rPr kumimoji="1" lang="en-US" altLang="zh-CN" sz="1400" kern="0" dirty="0" err="1">
                <a:solidFill>
                  <a:schemeClr val="tx1">
                    <a:lumMod val="75000"/>
                    <a:lumOff val="25000"/>
                  </a:schemeClr>
                </a:solidFill>
                <a:latin typeface="Book Antiqua" panose="02040602050305030304" pitchFamily="18" charset="0"/>
              </a:rPr>
              <a:t>Photostriction</a:t>
            </a:r>
            <a:r>
              <a:rPr kumimoji="1" lang="en-US" altLang="zh-CN" sz="1400" kern="0" dirty="0">
                <a:solidFill>
                  <a:schemeClr val="tx1">
                    <a:lumMod val="75000"/>
                    <a:lumOff val="25000"/>
                  </a:schemeClr>
                </a:solidFill>
                <a:latin typeface="Book Antiqua" panose="02040602050305030304" pitchFamily="18" charset="0"/>
              </a:rPr>
              <a:t> of strontium </a:t>
            </a:r>
            <a:r>
              <a:rPr kumimoji="1" lang="en-US" altLang="zh-CN" sz="1400" kern="0" dirty="0" err="1">
                <a:solidFill>
                  <a:schemeClr val="tx1">
                    <a:lumMod val="75000"/>
                    <a:lumOff val="25000"/>
                  </a:schemeClr>
                </a:solidFill>
                <a:latin typeface="Book Antiqua" panose="02040602050305030304" pitchFamily="18" charset="0"/>
              </a:rPr>
              <a:t>ruthenate</a:t>
            </a:r>
            <a:r>
              <a:rPr kumimoji="1" lang="en-US" altLang="zh-CN" sz="1400" kern="0" dirty="0">
                <a:solidFill>
                  <a:schemeClr val="tx1">
                    <a:lumMod val="75000"/>
                    <a:lumOff val="25000"/>
                  </a:schemeClr>
                </a:solidFill>
                <a:latin typeface="Book Antiqua" panose="02040602050305030304" pitchFamily="18" charset="0"/>
              </a:rPr>
              <a:t>. </a:t>
            </a:r>
            <a:r>
              <a:rPr kumimoji="1" lang="en-US" altLang="zh-CN" sz="1300" b="1" i="1" kern="0" dirty="0">
                <a:solidFill>
                  <a:srgbClr val="FF0066"/>
                </a:solidFill>
                <a:latin typeface="Book Antiqua" panose="02040602050305030304" pitchFamily="18" charset="0"/>
              </a:rPr>
              <a:t>Nature Communications</a:t>
            </a:r>
            <a:r>
              <a:rPr kumimoji="1" lang="en-US" altLang="zh-CN" sz="1400" kern="0" dirty="0">
                <a:solidFill>
                  <a:schemeClr val="tx1">
                    <a:lumMod val="75000"/>
                    <a:lumOff val="25000"/>
                  </a:schemeClr>
                </a:solidFill>
                <a:latin typeface="Book Antiqua" panose="02040602050305030304" pitchFamily="18" charset="0"/>
              </a:rPr>
              <a:t>, 2017 APR 24, Vol: 8 Article Number: 15108</a:t>
            </a:r>
          </a:p>
          <a:p>
            <a:pPr algn="just" defTabSz="913765"/>
            <a:r>
              <a:rPr kumimoji="1" lang="en-US" altLang="zh-CN" sz="1400" kern="0" dirty="0">
                <a:solidFill>
                  <a:schemeClr val="tx1">
                    <a:lumMod val="75000"/>
                    <a:lumOff val="25000"/>
                  </a:schemeClr>
                </a:solidFill>
                <a:latin typeface="Book Antiqua" panose="02040602050305030304" pitchFamily="18" charset="0"/>
              </a:rPr>
              <a:t>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興大材料系劉恒睿</a:t>
            </a:r>
            <a:r>
              <a:rPr kumimoji="1" lang="en-US" altLang="zh-TW" sz="1400" b="1" kern="0" dirty="0">
                <a:solidFill>
                  <a:srgbClr val="A942E2"/>
                </a:solidFill>
                <a:latin typeface="Book Antiqua" panose="02040602050305030304" pitchFamily="18" charset="0"/>
              </a:rPr>
              <a:t>)</a:t>
            </a:r>
          </a:p>
          <a:p>
            <a:pPr lvl="0" algn="just" defTabSz="913765"/>
            <a:endParaRPr kumimoji="1" lang="zh-CN" altLang="en-US" sz="1300" b="1" i="0" u="none" strike="noStrike" kern="0" cap="none" spc="0" normalizeH="0" baseline="0" noProof="0" dirty="0">
              <a:ln>
                <a:noFill/>
              </a:ln>
              <a:solidFill>
                <a:srgbClr val="A942E2"/>
              </a:solidFill>
              <a:effectLst/>
              <a:uLnTx/>
              <a:uFillTx/>
              <a:latin typeface="Book Antiqua" panose="02040602050305030304" pitchFamily="18" charset="0"/>
              <a:ea typeface="宋体"/>
            </a:endParaRPr>
          </a:p>
        </p:txBody>
      </p:sp>
      <p:sp>
        <p:nvSpPr>
          <p:cNvPr id="13" name="圆角矩形 8"/>
          <p:cNvSpPr/>
          <p:nvPr/>
        </p:nvSpPr>
        <p:spPr>
          <a:xfrm>
            <a:off x="4056543" y="4809601"/>
            <a:ext cx="3456000" cy="1800000"/>
          </a:xfrm>
          <a:prstGeom prst="roundRect">
            <a:avLst>
              <a:gd name="adj" fmla="val 4575"/>
            </a:avLst>
          </a:prstGeom>
          <a:noFill/>
          <a:ln w="28575" cap="flat" cmpd="sng" algn="ctr">
            <a:solidFill>
              <a:schemeClr val="accent2">
                <a:lumMod val="50000"/>
              </a:schemeClr>
            </a:solidFill>
            <a:prstDash val="solid"/>
            <a:miter lim="800000"/>
          </a:ln>
          <a:effectLst/>
        </p:spPr>
        <p:txBody>
          <a:bodyPr rtlCol="0" anchor="ctr"/>
          <a:lstStyle/>
          <a:p>
            <a:pPr lvl="0" algn="just" defTabSz="913765"/>
            <a:r>
              <a:rPr kumimoji="1" lang="en-US" altLang="zh-TW" sz="1400" kern="0" dirty="0">
                <a:solidFill>
                  <a:schemeClr val="tx1">
                    <a:lumMod val="75000"/>
                    <a:lumOff val="25000"/>
                  </a:schemeClr>
                </a:solidFill>
                <a:latin typeface="Book Antiqua" panose="02040602050305030304" pitchFamily="18" charset="0"/>
              </a:rPr>
              <a:t>Gao, Peng; Zhang, </a:t>
            </a:r>
            <a:r>
              <a:rPr kumimoji="1" lang="en-US" altLang="zh-TW" sz="1400" kern="0" dirty="0" err="1">
                <a:solidFill>
                  <a:schemeClr val="tx1">
                    <a:lumMod val="75000"/>
                    <a:lumOff val="25000"/>
                  </a:schemeClr>
                </a:solidFill>
                <a:latin typeface="Book Antiqua" panose="02040602050305030304" pitchFamily="18" charset="0"/>
              </a:rPr>
              <a:t>Zhangyuan</a:t>
            </a:r>
            <a:r>
              <a:rPr kumimoji="1" lang="en-US" altLang="zh-TW" sz="1400" kern="0" dirty="0">
                <a:solidFill>
                  <a:schemeClr val="tx1">
                    <a:lumMod val="75000"/>
                    <a:lumOff val="25000"/>
                  </a:schemeClr>
                </a:solidFill>
                <a:latin typeface="Book Antiqua" panose="02040602050305030304" pitchFamily="18" charset="0"/>
              </a:rPr>
              <a:t>; Li, </a:t>
            </a:r>
            <a:r>
              <a:rPr kumimoji="1" lang="en-US" altLang="zh-TW" sz="1400" kern="0" dirty="0" err="1">
                <a:solidFill>
                  <a:schemeClr val="tx1">
                    <a:lumMod val="75000"/>
                    <a:lumOff val="25000"/>
                  </a:schemeClr>
                </a:solidFill>
                <a:latin typeface="Book Antiqua" panose="02040602050305030304" pitchFamily="18" charset="0"/>
              </a:rPr>
              <a:t>Mingqiang</a:t>
            </a:r>
            <a:r>
              <a:rPr kumimoji="1" lang="en-US" altLang="zh-TW" sz="1400" kern="0" dirty="0">
                <a:solidFill>
                  <a:schemeClr val="tx1">
                    <a:lumMod val="75000"/>
                    <a:lumOff val="25000"/>
                  </a:schemeClr>
                </a:solidFill>
                <a:latin typeface="Book Antiqua" panose="02040602050305030304" pitchFamily="18" charset="0"/>
              </a:rPr>
              <a:t>; et al. </a:t>
            </a:r>
            <a:r>
              <a:rPr lang="en-US" altLang="zh-TW" sz="1400" dirty="0">
                <a:latin typeface="Times New Roman" panose="02020603050405020304" pitchFamily="18" charset="0"/>
                <a:cs typeface="Times New Roman" panose="02020603050405020304" pitchFamily="18" charset="0"/>
              </a:rPr>
              <a:t>Possible absence of critical thickness and size effect in ultrathin perovskite ferroelectric films</a:t>
            </a:r>
            <a:r>
              <a:rPr kumimoji="1" lang="en-US" altLang="zh-TW" sz="1400" kern="0" dirty="0">
                <a:solidFill>
                  <a:schemeClr val="tx1">
                    <a:lumMod val="75000"/>
                    <a:lumOff val="25000"/>
                  </a:schemeClr>
                </a:solidFill>
                <a:latin typeface="Book Antiqua" panose="02040602050305030304" pitchFamily="18" charset="0"/>
              </a:rPr>
              <a:t>. </a:t>
            </a:r>
            <a:r>
              <a:rPr kumimoji="1" lang="en-US" altLang="zh-TW" sz="1300" b="1" i="1" kern="0" dirty="0">
                <a:solidFill>
                  <a:srgbClr val="FF0066"/>
                </a:solidFill>
                <a:latin typeface="Book Antiqua" panose="02040602050305030304" pitchFamily="18" charset="0"/>
              </a:rPr>
              <a:t>Nature Communications</a:t>
            </a:r>
            <a:r>
              <a:rPr kumimoji="1" lang="en-US" altLang="zh-TW" sz="1400" kern="0" dirty="0">
                <a:solidFill>
                  <a:schemeClr val="tx1">
                    <a:lumMod val="75000"/>
                    <a:lumOff val="25000"/>
                  </a:schemeClr>
                </a:solidFill>
                <a:latin typeface="Book Antiqua" panose="02040602050305030304" pitchFamily="18" charset="0"/>
              </a:rPr>
              <a:t>, 2017 JUN 6, Vol: 8 Article Number: 15549 </a:t>
            </a:r>
          </a:p>
          <a:p>
            <a:pPr lvl="0" algn="just" defTabSz="913765"/>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興大材料系劉恒睿</a:t>
            </a:r>
            <a:r>
              <a:rPr kumimoji="1" lang="en-US" altLang="zh-TW" sz="1400" b="1" kern="0" dirty="0">
                <a:solidFill>
                  <a:srgbClr val="A942E2"/>
                </a:solidFill>
                <a:latin typeface="Book Antiqua" panose="02040602050305030304" pitchFamily="18" charset="0"/>
              </a:rPr>
              <a:t>)</a:t>
            </a:r>
          </a:p>
        </p:txBody>
      </p:sp>
      <p:sp>
        <p:nvSpPr>
          <p:cNvPr id="14" name="圆角矩形 8"/>
          <p:cNvSpPr/>
          <p:nvPr/>
        </p:nvSpPr>
        <p:spPr>
          <a:xfrm>
            <a:off x="199079" y="2775852"/>
            <a:ext cx="3305985" cy="1800000"/>
          </a:xfrm>
          <a:prstGeom prst="roundRect">
            <a:avLst>
              <a:gd name="adj" fmla="val 45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err="1">
                <a:solidFill>
                  <a:schemeClr val="tx1">
                    <a:lumMod val="75000"/>
                    <a:lumOff val="25000"/>
                  </a:schemeClr>
                </a:solidFill>
                <a:latin typeface="Book Antiqua" panose="02040602050305030304" pitchFamily="18" charset="0"/>
              </a:rPr>
              <a:t>Brienen</a:t>
            </a:r>
            <a:r>
              <a:rPr kumimoji="1" lang="en-US" altLang="zh-CN" sz="1400" kern="0" dirty="0">
                <a:solidFill>
                  <a:schemeClr val="tx1">
                    <a:lumMod val="75000"/>
                    <a:lumOff val="25000"/>
                  </a:schemeClr>
                </a:solidFill>
                <a:latin typeface="Book Antiqua" panose="02040602050305030304" pitchFamily="18" charset="0"/>
              </a:rPr>
              <a:t> R. J. W., Phillips O. L., </a:t>
            </a:r>
            <a:r>
              <a:rPr kumimoji="1" lang="en-US" altLang="zh-CN" sz="1400" kern="0" dirty="0" err="1">
                <a:solidFill>
                  <a:schemeClr val="tx1">
                    <a:lumMod val="75000"/>
                    <a:lumOff val="25000"/>
                  </a:schemeClr>
                </a:solidFill>
                <a:latin typeface="Book Antiqua" panose="02040602050305030304" pitchFamily="18" charset="0"/>
              </a:rPr>
              <a:t>Feldpausch</a:t>
            </a:r>
            <a:r>
              <a:rPr kumimoji="1" lang="en-US" altLang="zh-CN" sz="1400" kern="0" dirty="0">
                <a:solidFill>
                  <a:schemeClr val="tx1">
                    <a:lumMod val="75000"/>
                    <a:lumOff val="25000"/>
                  </a:schemeClr>
                </a:solidFill>
                <a:latin typeface="Book Antiqua" panose="02040602050305030304" pitchFamily="18" charset="0"/>
              </a:rPr>
              <a:t> T. R., et al. Long-term decline of the Amazon carbon sink. </a:t>
            </a:r>
            <a:r>
              <a:rPr kumimoji="1" lang="en-US" altLang="zh-CN" sz="1300" b="1" i="1" kern="0" dirty="0">
                <a:solidFill>
                  <a:srgbClr val="FF0066"/>
                </a:solidFill>
                <a:latin typeface="Book Antiqua" panose="02040602050305030304" pitchFamily="18" charset="0"/>
              </a:rPr>
              <a:t>Nature</a:t>
            </a:r>
            <a:r>
              <a:rPr kumimoji="1" lang="en-US" altLang="zh-CN" sz="1400" kern="0" dirty="0">
                <a:solidFill>
                  <a:schemeClr val="tx1">
                    <a:lumMod val="75000"/>
                    <a:lumOff val="25000"/>
                  </a:schemeClr>
                </a:solidFill>
                <a:latin typeface="Book Antiqua" panose="02040602050305030304" pitchFamily="18" charset="0"/>
              </a:rPr>
              <a:t>, 2015  Mar 19. 519(7543):344-348.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興大國際農學碩士學程趙國容</a:t>
            </a:r>
            <a:r>
              <a:rPr kumimoji="1" lang="en-US" altLang="zh-TW" sz="1400" b="1" kern="0" dirty="0">
                <a:solidFill>
                  <a:srgbClr val="A942E2"/>
                </a:solidFill>
                <a:latin typeface="Book Antiqua" panose="02040602050305030304" pitchFamily="18" charset="0"/>
              </a:rPr>
              <a:t>)</a:t>
            </a:r>
          </a:p>
        </p:txBody>
      </p:sp>
      <p:sp>
        <p:nvSpPr>
          <p:cNvPr id="15" name="椭圆 3"/>
          <p:cNvSpPr/>
          <p:nvPr/>
        </p:nvSpPr>
        <p:spPr>
          <a:xfrm>
            <a:off x="3275541" y="3979142"/>
            <a:ext cx="612000" cy="612000"/>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15</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16" name="椭圆 3"/>
          <p:cNvSpPr/>
          <p:nvPr/>
        </p:nvSpPr>
        <p:spPr>
          <a:xfrm>
            <a:off x="3291589" y="5997665"/>
            <a:ext cx="612000" cy="612000"/>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18</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17" name="椭圆 3"/>
          <p:cNvSpPr/>
          <p:nvPr/>
        </p:nvSpPr>
        <p:spPr>
          <a:xfrm>
            <a:off x="7366880" y="1987902"/>
            <a:ext cx="612000" cy="612000"/>
          </a:xfrm>
          <a:prstGeom prst="ellipse">
            <a:avLst/>
          </a:prstGeom>
          <a:solidFill>
            <a:schemeClr val="accent2"/>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12</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18" name="椭圆 3"/>
          <p:cNvSpPr/>
          <p:nvPr/>
        </p:nvSpPr>
        <p:spPr>
          <a:xfrm>
            <a:off x="7366880" y="4021073"/>
            <a:ext cx="612000" cy="612000"/>
          </a:xfrm>
          <a:prstGeom prst="ellipse">
            <a:avLst/>
          </a:prstGeom>
          <a:solidFill>
            <a:schemeClr val="accent2"/>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16</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19" name="椭圆 3"/>
          <p:cNvSpPr/>
          <p:nvPr/>
        </p:nvSpPr>
        <p:spPr>
          <a:xfrm>
            <a:off x="7342005" y="6043590"/>
            <a:ext cx="612000" cy="612000"/>
          </a:xfrm>
          <a:prstGeom prst="ellipse">
            <a:avLst/>
          </a:prstGeom>
          <a:solidFill>
            <a:schemeClr val="accent2"/>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19</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0" name="椭圆 3"/>
          <p:cNvSpPr/>
          <p:nvPr/>
        </p:nvSpPr>
        <p:spPr>
          <a:xfrm>
            <a:off x="11367970" y="1013340"/>
            <a:ext cx="612000" cy="612000"/>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13</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1" name="椭圆 3"/>
          <p:cNvSpPr/>
          <p:nvPr/>
        </p:nvSpPr>
        <p:spPr>
          <a:xfrm>
            <a:off x="11434266" y="2017216"/>
            <a:ext cx="612000" cy="593546"/>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14</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2" name="圆角矩形 8">
            <a:extLst>
              <a:ext uri="{FF2B5EF4-FFF2-40B4-BE49-F238E27FC236}">
                <a16:creationId xmlns:a16="http://schemas.microsoft.com/office/drawing/2014/main" id="{2D68DEE5-3511-42BB-A57B-2F70E5BCC3CD}"/>
              </a:ext>
            </a:extLst>
          </p:cNvPr>
          <p:cNvSpPr/>
          <p:nvPr/>
        </p:nvSpPr>
        <p:spPr>
          <a:xfrm>
            <a:off x="8217970" y="4845387"/>
            <a:ext cx="3456000" cy="1556693"/>
          </a:xfrm>
          <a:prstGeom prst="roundRect">
            <a:avLst>
              <a:gd name="adj" fmla="val 457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TW" sz="1400" kern="0" dirty="0">
                <a:solidFill>
                  <a:schemeClr val="tx1">
                    <a:lumMod val="75000"/>
                    <a:lumOff val="25000"/>
                  </a:schemeClr>
                </a:solidFill>
                <a:latin typeface="Book Antiqua" panose="02040602050305030304" pitchFamily="18" charset="0"/>
              </a:rPr>
              <a:t>Wong ML. Shirts off to boost separation methods. </a:t>
            </a:r>
            <a:r>
              <a:rPr kumimoji="1" lang="en-US" altLang="zh-TW" sz="1300" b="1" i="1" kern="0" dirty="0">
                <a:solidFill>
                  <a:srgbClr val="FF0066"/>
                </a:solidFill>
                <a:latin typeface="Book Antiqua" panose="02040602050305030304" pitchFamily="18" charset="0"/>
              </a:rPr>
              <a:t>Nature</a:t>
            </a:r>
            <a:r>
              <a:rPr kumimoji="1" lang="en-US" altLang="zh-TW" sz="1400" kern="0" dirty="0">
                <a:solidFill>
                  <a:schemeClr val="tx1">
                    <a:lumMod val="75000"/>
                    <a:lumOff val="25000"/>
                  </a:schemeClr>
                </a:solidFill>
                <a:latin typeface="Book Antiqua" panose="02040602050305030304" pitchFamily="18" charset="0"/>
              </a:rPr>
              <a:t>, 2017 Mar 23. 543(7646):491.  </a:t>
            </a:r>
            <a:r>
              <a:rPr kumimoji="1" lang="en-US" altLang="zh-TW"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興大獸醫系王孟亮</a:t>
            </a:r>
            <a:r>
              <a:rPr kumimoji="1" lang="en-US" altLang="zh-TW" sz="1400" b="1" kern="0" dirty="0">
                <a:solidFill>
                  <a:srgbClr val="A942E2"/>
                </a:solidFill>
                <a:latin typeface="Book Antiqua" panose="02040602050305030304" pitchFamily="18" charset="0"/>
              </a:rPr>
              <a:t>)</a:t>
            </a:r>
          </a:p>
        </p:txBody>
      </p:sp>
      <p:sp>
        <p:nvSpPr>
          <p:cNvPr id="23" name="椭圆 3">
            <a:extLst>
              <a:ext uri="{FF2B5EF4-FFF2-40B4-BE49-F238E27FC236}">
                <a16:creationId xmlns:a16="http://schemas.microsoft.com/office/drawing/2014/main" id="{467EB280-BC26-42AE-8F09-0A0849D4D950}"/>
              </a:ext>
            </a:extLst>
          </p:cNvPr>
          <p:cNvSpPr/>
          <p:nvPr/>
        </p:nvSpPr>
        <p:spPr>
          <a:xfrm>
            <a:off x="11482794" y="3990948"/>
            <a:ext cx="612000" cy="612000"/>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17</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4" name="椭圆 3">
            <a:extLst>
              <a:ext uri="{FF2B5EF4-FFF2-40B4-BE49-F238E27FC236}">
                <a16:creationId xmlns:a16="http://schemas.microsoft.com/office/drawing/2014/main" id="{D9D46192-9CBC-460F-9CF8-365926A0DE73}"/>
              </a:ext>
            </a:extLst>
          </p:cNvPr>
          <p:cNvSpPr/>
          <p:nvPr/>
        </p:nvSpPr>
        <p:spPr>
          <a:xfrm>
            <a:off x="11482794" y="5792134"/>
            <a:ext cx="612000" cy="612000"/>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20</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Tree>
    <p:extLst>
      <p:ext uri="{BB962C8B-B14F-4D97-AF65-F5344CB8AC3E}">
        <p14:creationId xmlns:p14="http://schemas.microsoft.com/office/powerpoint/2010/main" val="2570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rot="10800000">
            <a:off x="-966581" y="-9331"/>
            <a:ext cx="7267576" cy="6877295"/>
            <a:chOff x="5886448" y="0"/>
            <a:chExt cx="7267576" cy="6877295"/>
          </a:xfrm>
        </p:grpSpPr>
        <p:sp>
          <p:nvSpPr>
            <p:cNvPr id="26" name="任意多边形 15"/>
            <p:cNvSpPr/>
            <p:nvPr/>
          </p:nvSpPr>
          <p:spPr>
            <a:xfrm>
              <a:off x="5886448" y="19295"/>
              <a:ext cx="6305550" cy="6858000"/>
            </a:xfrm>
            <a:custGeom>
              <a:avLst/>
              <a:gdLst>
                <a:gd name="connsiteX0" fmla="*/ 3698844 w 6305550"/>
                <a:gd name="connsiteY0" fmla="*/ 0 h 6858000"/>
                <a:gd name="connsiteX1" fmla="*/ 6305550 w 6305550"/>
                <a:gd name="connsiteY1" fmla="*/ 0 h 6858000"/>
                <a:gd name="connsiteX2" fmla="*/ 6305550 w 6305550"/>
                <a:gd name="connsiteY2" fmla="*/ 6858000 h 6858000"/>
                <a:gd name="connsiteX3" fmla="*/ 3719450 w 6305550"/>
                <a:gd name="connsiteY3" fmla="*/ 6858000 h 6858000"/>
                <a:gd name="connsiteX4" fmla="*/ 0 w 6305550"/>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5550" h="6858000">
                  <a:moveTo>
                    <a:pt x="3698844" y="0"/>
                  </a:moveTo>
                  <a:lnTo>
                    <a:pt x="6305550" y="0"/>
                  </a:lnTo>
                  <a:lnTo>
                    <a:pt x="6305550" y="6858000"/>
                  </a:lnTo>
                  <a:lnTo>
                    <a:pt x="3719450" y="6858000"/>
                  </a:lnTo>
                  <a:lnTo>
                    <a:pt x="0" y="3419475"/>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14"/>
            <p:cNvSpPr/>
            <p:nvPr/>
          </p:nvSpPr>
          <p:spPr>
            <a:xfrm>
              <a:off x="7448549" y="0"/>
              <a:ext cx="4743451" cy="6858000"/>
            </a:xfrm>
            <a:custGeom>
              <a:avLst/>
              <a:gdLst>
                <a:gd name="connsiteX0" fmla="*/ 3698844 w 4743451"/>
                <a:gd name="connsiteY0" fmla="*/ 0 h 6858000"/>
                <a:gd name="connsiteX1" fmla="*/ 4743451 w 4743451"/>
                <a:gd name="connsiteY1" fmla="*/ 0 h 6858000"/>
                <a:gd name="connsiteX2" fmla="*/ 4743451 w 4743451"/>
                <a:gd name="connsiteY2" fmla="*/ 6858000 h 6858000"/>
                <a:gd name="connsiteX3" fmla="*/ 3719450 w 4743451"/>
                <a:gd name="connsiteY3" fmla="*/ 6858000 h 6858000"/>
                <a:gd name="connsiteX4" fmla="*/ 0 w 4743451"/>
                <a:gd name="connsiteY4" fmla="*/ 341947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1" h="6858000">
                  <a:moveTo>
                    <a:pt x="3698844" y="0"/>
                  </a:moveTo>
                  <a:lnTo>
                    <a:pt x="4743451" y="0"/>
                  </a:lnTo>
                  <a:lnTo>
                    <a:pt x="4743451" y="6858000"/>
                  </a:lnTo>
                  <a:lnTo>
                    <a:pt x="3719450" y="6858000"/>
                  </a:lnTo>
                  <a:lnTo>
                    <a:pt x="0" y="3419475"/>
                  </a:lnTo>
                  <a:close/>
                </a:path>
              </a:pathLst>
            </a:custGeom>
            <a:solidFill>
              <a:srgbClr val="ACD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35"/>
            <p:cNvCxnSpPr/>
            <p:nvPr/>
          </p:nvCxnSpPr>
          <p:spPr>
            <a:xfrm flipV="1">
              <a:off x="11229974" y="19295"/>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36"/>
            <p:cNvCxnSpPr/>
            <p:nvPr/>
          </p:nvCxnSpPr>
          <p:spPr>
            <a:xfrm flipV="1">
              <a:off x="9729786" y="390094"/>
              <a:ext cx="1924050" cy="1924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圆角矩形 8">
            <a:extLst>
              <a:ext uri="{FF2B5EF4-FFF2-40B4-BE49-F238E27FC236}">
                <a16:creationId xmlns:a16="http://schemas.microsoft.com/office/drawing/2014/main" id="{F2D02193-34CB-4C8E-8D0E-CBD1E14F11F8}"/>
              </a:ext>
            </a:extLst>
          </p:cNvPr>
          <p:cNvSpPr/>
          <p:nvPr/>
        </p:nvSpPr>
        <p:spPr>
          <a:xfrm>
            <a:off x="321633" y="728097"/>
            <a:ext cx="3379028" cy="1952457"/>
          </a:xfrm>
          <a:prstGeom prst="roundRect">
            <a:avLst>
              <a:gd name="adj" fmla="val 45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Wang, Jack P.; Matthews, Megan L.; Williams, </a:t>
            </a:r>
            <a:r>
              <a:rPr kumimoji="1" lang="en-US" altLang="zh-CN" sz="1400" kern="0" dirty="0" err="1">
                <a:solidFill>
                  <a:schemeClr val="tx1">
                    <a:lumMod val="75000"/>
                    <a:lumOff val="25000"/>
                  </a:schemeClr>
                </a:solidFill>
                <a:latin typeface="Book Antiqua" panose="02040602050305030304" pitchFamily="18" charset="0"/>
              </a:rPr>
              <a:t>Cranos</a:t>
            </a:r>
            <a:r>
              <a:rPr kumimoji="1" lang="en-US" altLang="zh-CN" sz="1400" kern="0" dirty="0">
                <a:solidFill>
                  <a:schemeClr val="tx1">
                    <a:lumMod val="75000"/>
                    <a:lumOff val="25000"/>
                  </a:schemeClr>
                </a:solidFill>
                <a:latin typeface="Book Antiqua" panose="02040602050305030304" pitchFamily="18" charset="0"/>
              </a:rPr>
              <a:t> M.; et al. Improving wood properties for wood utilization through multi-omics integration in lignin biosynthesis. </a:t>
            </a:r>
            <a:r>
              <a:rPr kumimoji="1" lang="en-US" altLang="zh-CN" sz="1400" b="1" i="1" kern="0" dirty="0">
                <a:solidFill>
                  <a:srgbClr val="FF0066"/>
                </a:solidFill>
                <a:latin typeface="Book Antiqua" panose="02040602050305030304" pitchFamily="18" charset="0"/>
              </a:rPr>
              <a:t>Nature Communication</a:t>
            </a:r>
            <a:r>
              <a:rPr kumimoji="1" lang="en-US" altLang="zh-CN" sz="1300" b="1" i="1" kern="0" dirty="0">
                <a:solidFill>
                  <a:srgbClr val="FF0066"/>
                </a:solidFill>
                <a:latin typeface="Book Antiqua" panose="02040602050305030304" pitchFamily="18" charset="0"/>
              </a:rPr>
              <a:t>s</a:t>
            </a:r>
            <a:r>
              <a:rPr kumimoji="1" lang="en-US" altLang="zh-CN" sz="1400" kern="0" dirty="0">
                <a:solidFill>
                  <a:schemeClr val="tx1">
                    <a:lumMod val="75000"/>
                    <a:lumOff val="25000"/>
                  </a:schemeClr>
                </a:solidFill>
                <a:latin typeface="Book Antiqua" panose="02040602050305030304" pitchFamily="18" charset="0"/>
              </a:rPr>
              <a:t>, 2018 APR 20. Vol:9 Article Number: 1579.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興大森林所孫英玄</a:t>
            </a:r>
            <a:r>
              <a:rPr kumimoji="1" lang="en-US" altLang="zh-TW" sz="1400" b="1" kern="0" dirty="0">
                <a:solidFill>
                  <a:srgbClr val="A942E2"/>
                </a:solidFill>
                <a:latin typeface="Book Antiqua" panose="02040602050305030304" pitchFamily="18" charset="0"/>
              </a:rPr>
              <a:t>)</a:t>
            </a:r>
          </a:p>
        </p:txBody>
      </p:sp>
      <p:sp>
        <p:nvSpPr>
          <p:cNvPr id="5" name="圆角矩形 8">
            <a:extLst>
              <a:ext uri="{FF2B5EF4-FFF2-40B4-BE49-F238E27FC236}">
                <a16:creationId xmlns:a16="http://schemas.microsoft.com/office/drawing/2014/main" id="{304AC05A-8C60-4940-AFFD-88E33B203C27}"/>
              </a:ext>
            </a:extLst>
          </p:cNvPr>
          <p:cNvSpPr/>
          <p:nvPr/>
        </p:nvSpPr>
        <p:spPr>
          <a:xfrm>
            <a:off x="4304859" y="728097"/>
            <a:ext cx="3456000" cy="1952457"/>
          </a:xfrm>
          <a:prstGeom prst="roundRect">
            <a:avLst>
              <a:gd name="adj" fmla="val 4575"/>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Chang, Wei-Ling; Wu, Hao; Chiu, Yu-Kun; et al.</a:t>
            </a:r>
            <a:r>
              <a:rPr kumimoji="1" lang="zh-TW" altLang="en-US" sz="1400" kern="0" dirty="0">
                <a:solidFill>
                  <a:schemeClr val="tx1">
                    <a:lumMod val="75000"/>
                    <a:lumOff val="25000"/>
                  </a:schemeClr>
                </a:solidFill>
                <a:latin typeface="Book Antiqua" panose="02040602050305030304" pitchFamily="18" charset="0"/>
              </a:rPr>
              <a:t> </a:t>
            </a:r>
            <a:r>
              <a:rPr kumimoji="1" lang="en-US" altLang="zh-TW" sz="1400" kern="0" dirty="0">
                <a:solidFill>
                  <a:schemeClr val="tx1">
                    <a:lumMod val="75000"/>
                    <a:lumOff val="25000"/>
                  </a:schemeClr>
                </a:solidFill>
                <a:latin typeface="Book Antiqua" panose="02040602050305030304" pitchFamily="18" charset="0"/>
              </a:rPr>
              <a:t>T</a:t>
            </a:r>
            <a:r>
              <a:rPr kumimoji="1" lang="en-US" altLang="zh-CN" sz="1400" kern="0" dirty="0">
                <a:solidFill>
                  <a:schemeClr val="tx1">
                    <a:lumMod val="75000"/>
                    <a:lumOff val="25000"/>
                  </a:schemeClr>
                </a:solidFill>
                <a:latin typeface="Book Antiqua" panose="02040602050305030304" pitchFamily="18" charset="0"/>
              </a:rPr>
              <a:t>he Making of a Flight Feather: Bio-architectural Principles and Adaptation. </a:t>
            </a:r>
            <a:r>
              <a:rPr kumimoji="1" lang="en-US" altLang="zh-CN" sz="1400" b="1" i="1" kern="0" dirty="0">
                <a:solidFill>
                  <a:srgbClr val="FF0066"/>
                </a:solidFill>
                <a:latin typeface="Book Antiqua" panose="02040602050305030304" pitchFamily="18" charset="0"/>
              </a:rPr>
              <a:t>CELL</a:t>
            </a:r>
            <a:r>
              <a:rPr kumimoji="1" lang="en-US" altLang="zh-CN" sz="1400" kern="0" dirty="0">
                <a:solidFill>
                  <a:schemeClr val="tx1">
                    <a:lumMod val="75000"/>
                    <a:lumOff val="25000"/>
                  </a:schemeClr>
                </a:solidFill>
                <a:latin typeface="Book Antiqua" panose="02040602050305030304" pitchFamily="18" charset="0"/>
              </a:rPr>
              <a:t>, 201</a:t>
            </a:r>
            <a:r>
              <a:rPr kumimoji="1" lang="en-US" altLang="zh-TW" sz="1400" kern="0" dirty="0">
                <a:solidFill>
                  <a:schemeClr val="tx1">
                    <a:lumMod val="75000"/>
                    <a:lumOff val="25000"/>
                  </a:schemeClr>
                </a:solidFill>
                <a:latin typeface="Book Antiqua" panose="02040602050305030304" pitchFamily="18" charset="0"/>
              </a:rPr>
              <a:t>9</a:t>
            </a:r>
            <a:r>
              <a:rPr kumimoji="1" lang="en-US" altLang="zh-CN" sz="1400" kern="0" dirty="0">
                <a:solidFill>
                  <a:schemeClr val="tx1">
                    <a:lumMod val="75000"/>
                    <a:lumOff val="25000"/>
                  </a:schemeClr>
                </a:solidFill>
                <a:latin typeface="Book Antiqua" panose="02040602050305030304" pitchFamily="18" charset="0"/>
              </a:rPr>
              <a:t> NOV 27. Volume: 179 Issue: 6 Pages: 1409-+</a:t>
            </a:r>
            <a:r>
              <a:rPr kumimoji="1" lang="en-US" altLang="zh-TW" sz="1400" kern="0" dirty="0">
                <a:solidFill>
                  <a:schemeClr val="tx1">
                    <a:lumMod val="75000"/>
                    <a:lumOff val="25000"/>
                  </a:schemeClr>
                </a:solidFill>
                <a:latin typeface="Book Antiqua" panose="02040602050305030304" pitchFamily="18" charset="0"/>
              </a:rPr>
              <a:t>. DOI: 10.1016/j.cell.2019.11.008</a:t>
            </a:r>
            <a:r>
              <a:rPr kumimoji="1" lang="en-US" altLang="zh-CN" sz="1400" kern="0" dirty="0">
                <a:solidFill>
                  <a:schemeClr val="tx1">
                    <a:lumMod val="75000"/>
                    <a:lumOff val="25000"/>
                  </a:schemeClr>
                </a:solidFill>
                <a:latin typeface="Book Antiqua" panose="02040602050305030304" pitchFamily="18" charset="0"/>
              </a:rPr>
              <a:t>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興大生科系鄭旭辰、動科系唐品琦、陳志峰，封面故事</a:t>
            </a:r>
            <a:r>
              <a:rPr kumimoji="1" lang="en-US" altLang="zh-TW" sz="1400" b="1" kern="0" dirty="0">
                <a:solidFill>
                  <a:srgbClr val="A942E2"/>
                </a:solidFill>
                <a:latin typeface="Book Antiqua" panose="02040602050305030304" pitchFamily="18" charset="0"/>
              </a:rPr>
              <a:t>)</a:t>
            </a:r>
          </a:p>
        </p:txBody>
      </p:sp>
      <p:grpSp>
        <p:nvGrpSpPr>
          <p:cNvPr id="6" name="群組 5">
            <a:extLst>
              <a:ext uri="{FF2B5EF4-FFF2-40B4-BE49-F238E27FC236}">
                <a16:creationId xmlns:a16="http://schemas.microsoft.com/office/drawing/2014/main" id="{7F7160B8-B605-4C72-8E44-88F3B65FC600}"/>
              </a:ext>
            </a:extLst>
          </p:cNvPr>
          <p:cNvGrpSpPr/>
          <p:nvPr/>
        </p:nvGrpSpPr>
        <p:grpSpPr>
          <a:xfrm>
            <a:off x="8378987" y="728097"/>
            <a:ext cx="3739784" cy="1995565"/>
            <a:chOff x="8138197" y="4666817"/>
            <a:chExt cx="3739784" cy="1995565"/>
          </a:xfrm>
          <a:solidFill>
            <a:schemeClr val="accent1">
              <a:lumMod val="20000"/>
              <a:lumOff val="80000"/>
            </a:schemeClr>
          </a:solidFill>
        </p:grpSpPr>
        <p:sp>
          <p:nvSpPr>
            <p:cNvPr id="7" name="圆角矩形 8">
              <a:extLst>
                <a:ext uri="{FF2B5EF4-FFF2-40B4-BE49-F238E27FC236}">
                  <a16:creationId xmlns:a16="http://schemas.microsoft.com/office/drawing/2014/main" id="{92FF8852-225F-4288-9A8F-C1C74B54BF54}"/>
                </a:ext>
              </a:extLst>
            </p:cNvPr>
            <p:cNvSpPr/>
            <p:nvPr/>
          </p:nvSpPr>
          <p:spPr>
            <a:xfrm>
              <a:off x="8138197" y="4666817"/>
              <a:ext cx="3379028" cy="1980764"/>
            </a:xfrm>
            <a:prstGeom prst="roundRect">
              <a:avLst>
                <a:gd name="adj" fmla="val 457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TW" sz="1400" kern="0" dirty="0" err="1">
                  <a:solidFill>
                    <a:schemeClr val="tx1"/>
                  </a:solidFill>
                  <a:latin typeface="Book Antiqua" panose="02040602050305030304" pitchFamily="18" charset="0"/>
                </a:rPr>
                <a:t>Liou</a:t>
              </a:r>
              <a:r>
                <a:rPr kumimoji="1" lang="en-US" altLang="zh-TW" sz="1400" kern="0" dirty="0">
                  <a:solidFill>
                    <a:schemeClr val="tx1"/>
                  </a:solidFill>
                  <a:latin typeface="Book Antiqua" panose="02040602050305030304" pitchFamily="18" charset="0"/>
                </a:rPr>
                <a:t>, Yi-De; Chiu, Yu-You; Hart, Ryan Thomas;</a:t>
              </a:r>
              <a:r>
                <a:rPr kumimoji="1" lang="zh-TW" altLang="en-US" sz="1400" kern="0" dirty="0">
                  <a:solidFill>
                    <a:schemeClr val="tx1"/>
                  </a:solidFill>
                  <a:latin typeface="Book Antiqua" panose="02040602050305030304" pitchFamily="18" charset="0"/>
                </a:rPr>
                <a:t> </a:t>
              </a:r>
              <a:r>
                <a:rPr kumimoji="1" lang="en-US" altLang="zh-TW" sz="1400" kern="0" dirty="0">
                  <a:solidFill>
                    <a:schemeClr val="tx1"/>
                  </a:solidFill>
                  <a:latin typeface="Book Antiqua" panose="02040602050305030304" pitchFamily="18" charset="0"/>
                </a:rPr>
                <a:t>et</a:t>
              </a:r>
              <a:r>
                <a:rPr kumimoji="1" lang="zh-TW" altLang="en-US" sz="1400" kern="0" dirty="0">
                  <a:solidFill>
                    <a:schemeClr val="tx1"/>
                  </a:solidFill>
                  <a:latin typeface="Book Antiqua" panose="02040602050305030304" pitchFamily="18" charset="0"/>
                </a:rPr>
                <a:t> </a:t>
              </a:r>
              <a:r>
                <a:rPr kumimoji="1" lang="en-US" altLang="zh-TW" sz="1400" kern="0" dirty="0">
                  <a:solidFill>
                    <a:schemeClr val="tx1"/>
                  </a:solidFill>
                  <a:latin typeface="Book Antiqua" panose="02040602050305030304" pitchFamily="18" charset="0"/>
                </a:rPr>
                <a:t>al. Deterministic optical control of room temperature multiferroicity in BiFeO3 thin films. </a:t>
              </a:r>
              <a:r>
                <a:rPr kumimoji="1" lang="en-US" altLang="zh-TW" sz="1400" b="1" i="1" kern="0" dirty="0">
                  <a:solidFill>
                    <a:srgbClr val="FF0066"/>
                  </a:solidFill>
                  <a:latin typeface="Book Antiqua" panose="02040602050305030304" pitchFamily="18" charset="0"/>
                </a:rPr>
                <a:t>Nature Materials</a:t>
              </a:r>
              <a:r>
                <a:rPr kumimoji="1" lang="en-US" altLang="zh-TW" sz="1400" kern="0" dirty="0">
                  <a:solidFill>
                    <a:schemeClr val="tx1"/>
                  </a:solidFill>
                  <a:latin typeface="Book Antiqua" panose="02040602050305030304" pitchFamily="18" charset="0"/>
                </a:rPr>
                <a:t>, 2019 Volume 18 Issue:6 Pages:580-+.</a:t>
              </a:r>
            </a:p>
            <a:p>
              <a:pPr algn="just" defTabSz="913765"/>
              <a:r>
                <a:rPr kumimoji="1" lang="en-US" altLang="zh-TW" sz="1400" kern="0" dirty="0">
                  <a:solidFill>
                    <a:schemeClr val="tx1"/>
                  </a:solidFill>
                  <a:latin typeface="Book Antiqua" panose="02040602050305030304" pitchFamily="18" charset="0"/>
                </a:rPr>
                <a:t> </a:t>
              </a:r>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興大材料系劉恒睿</a:t>
              </a:r>
              <a:r>
                <a:rPr kumimoji="1" lang="en-US" altLang="zh-TW" sz="1400" b="1" kern="0" dirty="0">
                  <a:solidFill>
                    <a:srgbClr val="A942E2"/>
                  </a:solidFill>
                  <a:latin typeface="Book Antiqua" panose="02040602050305030304" pitchFamily="18" charset="0"/>
                </a:rPr>
                <a:t>)</a:t>
              </a:r>
            </a:p>
          </p:txBody>
        </p:sp>
        <p:sp>
          <p:nvSpPr>
            <p:cNvPr id="8" name="椭圆 3">
              <a:extLst>
                <a:ext uri="{FF2B5EF4-FFF2-40B4-BE49-F238E27FC236}">
                  <a16:creationId xmlns:a16="http://schemas.microsoft.com/office/drawing/2014/main" id="{6FA9F24D-3340-4116-80D5-02B1279ED723}"/>
                </a:ext>
              </a:extLst>
            </p:cNvPr>
            <p:cNvSpPr/>
            <p:nvPr/>
          </p:nvSpPr>
          <p:spPr>
            <a:xfrm>
              <a:off x="11265981" y="6050382"/>
              <a:ext cx="612000" cy="612000"/>
            </a:xfrm>
            <a:prstGeom prst="ellipse">
              <a:avLst/>
            </a:prstGeom>
            <a:solidFill>
              <a:srgbClr val="FF9900"/>
            </a:solidFill>
            <a:ln w="12700" cap="flat" cmpd="sng" algn="ctr">
              <a:solidFill>
                <a:schemeClr val="accent1">
                  <a:lumMod val="50000"/>
                </a:schemeClr>
              </a:solid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23</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grpSp>
      <p:sp>
        <p:nvSpPr>
          <p:cNvPr id="9" name="圆角矩形 8">
            <a:extLst>
              <a:ext uri="{FF2B5EF4-FFF2-40B4-BE49-F238E27FC236}">
                <a16:creationId xmlns:a16="http://schemas.microsoft.com/office/drawing/2014/main" id="{4C4DA19A-E8C3-484E-B30F-3DB940FAE650}"/>
              </a:ext>
            </a:extLst>
          </p:cNvPr>
          <p:cNvSpPr/>
          <p:nvPr/>
        </p:nvSpPr>
        <p:spPr>
          <a:xfrm>
            <a:off x="318088" y="2873491"/>
            <a:ext cx="3456000" cy="1947942"/>
          </a:xfrm>
          <a:prstGeom prst="roundRect">
            <a:avLst>
              <a:gd name="adj" fmla="val 45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Chen, WH; Dou, CM; Li, KX; et al. CMOS-integrated </a:t>
            </a:r>
            <a:r>
              <a:rPr kumimoji="1" lang="en-US" altLang="zh-CN" sz="1400" kern="0" dirty="0" err="1">
                <a:solidFill>
                  <a:schemeClr val="tx1">
                    <a:lumMod val="75000"/>
                    <a:lumOff val="25000"/>
                  </a:schemeClr>
                </a:solidFill>
                <a:latin typeface="Book Antiqua" panose="02040602050305030304" pitchFamily="18" charset="0"/>
              </a:rPr>
              <a:t>memristive</a:t>
            </a:r>
            <a:r>
              <a:rPr kumimoji="1" lang="en-US" altLang="zh-CN" sz="1400" kern="0" dirty="0">
                <a:solidFill>
                  <a:schemeClr val="tx1">
                    <a:lumMod val="75000"/>
                    <a:lumOff val="25000"/>
                  </a:schemeClr>
                </a:solidFill>
                <a:latin typeface="Book Antiqua" panose="02040602050305030304" pitchFamily="18" charset="0"/>
              </a:rPr>
              <a:t> non-volatile computing-in-memory for AI edge processors. </a:t>
            </a:r>
            <a:r>
              <a:rPr kumimoji="1" lang="en-US" altLang="zh-CN" sz="1400" b="1" i="1" kern="0" dirty="0">
                <a:solidFill>
                  <a:srgbClr val="FF0066"/>
                </a:solidFill>
                <a:latin typeface="Book Antiqua" panose="02040602050305030304" pitchFamily="18" charset="0"/>
              </a:rPr>
              <a:t>Nature Electronics</a:t>
            </a:r>
            <a:r>
              <a:rPr kumimoji="1" lang="en-US" altLang="zh-CN" sz="1400" kern="0" dirty="0">
                <a:solidFill>
                  <a:schemeClr val="tx1">
                    <a:lumMod val="75000"/>
                    <a:lumOff val="25000"/>
                  </a:schemeClr>
                </a:solidFill>
                <a:latin typeface="Book Antiqua" panose="02040602050305030304" pitchFamily="18" charset="0"/>
              </a:rPr>
              <a:t>, 2019 Volume: 2 Issue: 9 Pages:420-428.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興大物理系何孟書</a:t>
            </a:r>
            <a:r>
              <a:rPr kumimoji="1" lang="en-US" altLang="zh-TW" sz="1400" b="1" kern="0" dirty="0">
                <a:solidFill>
                  <a:srgbClr val="A942E2"/>
                </a:solidFill>
                <a:latin typeface="Book Antiqua" panose="02040602050305030304" pitchFamily="18" charset="0"/>
              </a:rPr>
              <a:t>)</a:t>
            </a:r>
          </a:p>
        </p:txBody>
      </p:sp>
      <p:grpSp>
        <p:nvGrpSpPr>
          <p:cNvPr id="10" name="群組 9">
            <a:extLst>
              <a:ext uri="{FF2B5EF4-FFF2-40B4-BE49-F238E27FC236}">
                <a16:creationId xmlns:a16="http://schemas.microsoft.com/office/drawing/2014/main" id="{E8DA3566-84ED-4691-9815-0231BB4E7C5A}"/>
              </a:ext>
            </a:extLst>
          </p:cNvPr>
          <p:cNvGrpSpPr/>
          <p:nvPr/>
        </p:nvGrpSpPr>
        <p:grpSpPr>
          <a:xfrm>
            <a:off x="8302423" y="2873491"/>
            <a:ext cx="3816348" cy="1948730"/>
            <a:chOff x="8210083" y="4698912"/>
            <a:chExt cx="3816348" cy="1948730"/>
          </a:xfrm>
          <a:noFill/>
        </p:grpSpPr>
        <p:sp>
          <p:nvSpPr>
            <p:cNvPr id="11" name="圆角矩形 8">
              <a:extLst>
                <a:ext uri="{FF2B5EF4-FFF2-40B4-BE49-F238E27FC236}">
                  <a16:creationId xmlns:a16="http://schemas.microsoft.com/office/drawing/2014/main" id="{CEB2354C-4DC9-46F5-8622-F770F5CDDE6A}"/>
                </a:ext>
              </a:extLst>
            </p:cNvPr>
            <p:cNvSpPr/>
            <p:nvPr/>
          </p:nvSpPr>
          <p:spPr>
            <a:xfrm>
              <a:off x="8210083" y="4698912"/>
              <a:ext cx="3379028" cy="1922134"/>
            </a:xfrm>
            <a:prstGeom prst="roundRect">
              <a:avLst>
                <a:gd name="adj" fmla="val 4575"/>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err="1">
                  <a:solidFill>
                    <a:schemeClr val="tx1">
                      <a:lumMod val="75000"/>
                      <a:lumOff val="25000"/>
                    </a:schemeClr>
                  </a:solidFill>
                  <a:latin typeface="Book Antiqua" panose="02040602050305030304" pitchFamily="18" charset="0"/>
                </a:rPr>
                <a:t>Kuan-Chih</a:t>
              </a:r>
              <a:r>
                <a:rPr kumimoji="1" lang="en-US" altLang="zh-CN" sz="1400" kern="0" dirty="0">
                  <a:solidFill>
                    <a:schemeClr val="tx1">
                      <a:lumMod val="75000"/>
                      <a:lumOff val="25000"/>
                    </a:schemeClr>
                  </a:solidFill>
                  <a:latin typeface="Book Antiqua" panose="02040602050305030304" pitchFamily="18" charset="0"/>
                </a:rPr>
                <a:t> </a:t>
              </a:r>
              <a:r>
                <a:rPr kumimoji="1" lang="en-US" altLang="zh-CN" sz="1400" kern="0" dirty="0" err="1">
                  <a:solidFill>
                    <a:schemeClr val="tx1">
                      <a:lumMod val="75000"/>
                      <a:lumOff val="25000"/>
                    </a:schemeClr>
                  </a:solidFill>
                  <a:latin typeface="Book Antiqua" panose="02040602050305030304" pitchFamily="18" charset="0"/>
                </a:rPr>
                <a:t>Kuan</a:t>
              </a:r>
              <a:r>
                <a:rPr kumimoji="1" lang="en-US" altLang="zh-CN" sz="1400" kern="0" dirty="0">
                  <a:solidFill>
                    <a:schemeClr val="tx1">
                      <a:lumMod val="75000"/>
                      <a:lumOff val="25000"/>
                    </a:schemeClr>
                  </a:solidFill>
                  <a:latin typeface="Book Antiqua" panose="02040602050305030304" pitchFamily="18" charset="0"/>
                </a:rPr>
                <a:t>; Chun-I Chiu; Ming-</a:t>
              </a:r>
              <a:r>
                <a:rPr kumimoji="1" lang="en-US" altLang="zh-CN" sz="1400" kern="0" dirty="0" err="1">
                  <a:solidFill>
                    <a:schemeClr val="tx1">
                      <a:lumMod val="75000"/>
                      <a:lumOff val="25000"/>
                    </a:schemeClr>
                  </a:solidFill>
                  <a:latin typeface="Book Antiqua" panose="02040602050305030304" pitchFamily="18" charset="0"/>
                </a:rPr>
                <a:t>Chih</a:t>
              </a:r>
              <a:r>
                <a:rPr kumimoji="1" lang="en-US" altLang="zh-CN" sz="1400" kern="0" dirty="0">
                  <a:solidFill>
                    <a:schemeClr val="tx1">
                      <a:lumMod val="75000"/>
                      <a:lumOff val="25000"/>
                    </a:schemeClr>
                  </a:solidFill>
                  <a:latin typeface="Book Antiqua" panose="02040602050305030304" pitchFamily="18" charset="0"/>
                </a:rPr>
                <a:t> Shih; et al. Termite’s Twisted Mandible Presents Fast, Powerful, and Precise Strikes. </a:t>
              </a:r>
              <a:r>
                <a:rPr kumimoji="1" lang="en-US" altLang="zh-CN" sz="1400" b="1" i="1" kern="0" dirty="0">
                  <a:solidFill>
                    <a:srgbClr val="FF0066"/>
                  </a:solidFill>
                  <a:latin typeface="Book Antiqua" panose="02040602050305030304" pitchFamily="18" charset="0"/>
                </a:rPr>
                <a:t>Scientific Reports</a:t>
              </a:r>
              <a:r>
                <a:rPr kumimoji="1" lang="en-US" altLang="zh-CN" sz="1400" kern="0" dirty="0">
                  <a:solidFill>
                    <a:schemeClr val="tx1">
                      <a:lumMod val="75000"/>
                      <a:lumOff val="25000"/>
                    </a:schemeClr>
                  </a:solidFill>
                  <a:latin typeface="Book Antiqua" panose="02040602050305030304" pitchFamily="18" charset="0"/>
                </a:rPr>
                <a:t>, 2020 June 11. Vol: 10 Article Number 9462.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興大昆蟲系關貫之、邱俊禕、物理系施明智、紀凱容、昆蟲系李後鋒</a:t>
              </a:r>
              <a:r>
                <a:rPr kumimoji="1" lang="en-US" altLang="zh-TW" sz="1400" b="1" kern="0" dirty="0">
                  <a:solidFill>
                    <a:srgbClr val="A942E2"/>
                  </a:solidFill>
                  <a:latin typeface="Book Antiqua" panose="02040602050305030304" pitchFamily="18" charset="0"/>
                </a:rPr>
                <a:t>)</a:t>
              </a:r>
            </a:p>
          </p:txBody>
        </p:sp>
        <p:sp>
          <p:nvSpPr>
            <p:cNvPr id="12" name="椭圆 3">
              <a:extLst>
                <a:ext uri="{FF2B5EF4-FFF2-40B4-BE49-F238E27FC236}">
                  <a16:creationId xmlns:a16="http://schemas.microsoft.com/office/drawing/2014/main" id="{6155A192-CAE5-40F5-8B3A-06D8F4C3753C}"/>
                </a:ext>
              </a:extLst>
            </p:cNvPr>
            <p:cNvSpPr/>
            <p:nvPr/>
          </p:nvSpPr>
          <p:spPr>
            <a:xfrm>
              <a:off x="11414431" y="6035642"/>
              <a:ext cx="612000" cy="612000"/>
            </a:xfrm>
            <a:prstGeom prst="ellipse">
              <a:avLst/>
            </a:prstGeom>
            <a:solidFill>
              <a:schemeClr val="accent1">
                <a:lumMod val="75000"/>
              </a:schemeClr>
            </a:solidFill>
            <a:ln w="12700" cap="flat" cmpd="sng" algn="ctr">
              <a:solidFill>
                <a:schemeClr val="accent1">
                  <a:lumMod val="50000"/>
                </a:schemeClr>
              </a:solid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26</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grpSp>
      <p:sp>
        <p:nvSpPr>
          <p:cNvPr id="13" name="圆角矩形 8">
            <a:extLst>
              <a:ext uri="{FF2B5EF4-FFF2-40B4-BE49-F238E27FC236}">
                <a16:creationId xmlns:a16="http://schemas.microsoft.com/office/drawing/2014/main" id="{4513FBFC-3365-4CCC-AC23-C9DD57DC4979}"/>
              </a:ext>
            </a:extLst>
          </p:cNvPr>
          <p:cNvSpPr/>
          <p:nvPr/>
        </p:nvSpPr>
        <p:spPr>
          <a:xfrm>
            <a:off x="4310255" y="2894429"/>
            <a:ext cx="3456001" cy="1968722"/>
          </a:xfrm>
          <a:prstGeom prst="roundRect">
            <a:avLst>
              <a:gd name="adj" fmla="val 4575"/>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Shan-Meng Lin; Shih-Chao Lin; Jia-Ning Hsu; et al. Structure-Based Stabilization of Non-native Protein–Protein Interactions of Coronavirus Nucleocapsid Proteins in Antiviral Drug Design. </a:t>
            </a:r>
            <a:r>
              <a:rPr kumimoji="1" lang="en-US" altLang="zh-CN" sz="1400" b="1" i="1" kern="0" dirty="0">
                <a:solidFill>
                  <a:srgbClr val="FF0066"/>
                </a:solidFill>
                <a:latin typeface="Book Antiqua" panose="02040602050305030304" pitchFamily="18" charset="0"/>
              </a:rPr>
              <a:t>Journal of Medicinal Chemistry</a:t>
            </a:r>
            <a:r>
              <a:rPr kumimoji="1" lang="en-US" altLang="zh-CN" sz="1400" kern="0" dirty="0">
                <a:solidFill>
                  <a:schemeClr val="tx1">
                    <a:lumMod val="75000"/>
                    <a:lumOff val="25000"/>
                  </a:schemeClr>
                </a:solidFill>
                <a:latin typeface="Book Antiqua" panose="02040602050305030304" pitchFamily="18" charset="0"/>
              </a:rPr>
              <a:t>, 2020 Volume: 63 Issue: 6 Pages: 3131-3141.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興大基資所侯明宏，期刊封面</a:t>
            </a:r>
            <a:r>
              <a:rPr kumimoji="1" lang="en-US" altLang="zh-TW" sz="1400" b="1" kern="0" dirty="0">
                <a:solidFill>
                  <a:srgbClr val="A942E2"/>
                </a:solidFill>
                <a:latin typeface="Book Antiqua" panose="02040602050305030304" pitchFamily="18" charset="0"/>
              </a:rPr>
              <a:t>)</a:t>
            </a:r>
          </a:p>
        </p:txBody>
      </p:sp>
      <p:sp>
        <p:nvSpPr>
          <p:cNvPr id="14" name="PA_MH_Number_1">
            <a:hlinkClick r:id="rId4" action="ppaction://hlinksldjump"/>
            <a:extLst>
              <a:ext uri="{FF2B5EF4-FFF2-40B4-BE49-F238E27FC236}">
                <a16:creationId xmlns:a16="http://schemas.microsoft.com/office/drawing/2014/main" id="{6C6D4521-5592-4252-ACCD-1D33A796E61C}"/>
              </a:ext>
            </a:extLst>
          </p:cNvPr>
          <p:cNvSpPr/>
          <p:nvPr>
            <p:custDataLst>
              <p:tags r:id="rId1"/>
            </p:custDataLst>
          </p:nvPr>
        </p:nvSpPr>
        <p:spPr>
          <a:xfrm>
            <a:off x="199079" y="165594"/>
            <a:ext cx="573158" cy="496368"/>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A5D6DD">
              <a:lumMod val="60000"/>
              <a:lumOff val="40000"/>
            </a:srgbClr>
          </a:solidFill>
          <a:ln w="38100" cap="flat" cmpd="sng" algn="ctr">
            <a:solidFill>
              <a:srgbClr val="A5D6DD">
                <a:lumMod val="20000"/>
                <a:lumOff val="80000"/>
              </a:srgbClr>
            </a:solidFill>
            <a:prstDash val="solid"/>
            <a:miter lim="800000"/>
          </a:ln>
          <a:effectLst/>
        </p:spPr>
        <p:txBody>
          <a:bodyPr wrap="square" lIns="0" tIns="0" rIns="0" bIns="0" rtlCol="0" anchor="ctr">
            <a:noAutofit/>
          </a:bodyPr>
          <a:lstStyle/>
          <a:p>
            <a:pPr lvl="0" algn="ctr">
              <a:defRPr/>
            </a:pPr>
            <a:r>
              <a:rPr lang="en-US" altLang="zh-TW" kern="0" dirty="0">
                <a:latin typeface="Arial" panose="020F0502020204030204"/>
                <a:cs typeface="+mn-ea"/>
                <a:sym typeface="+mn-lt"/>
              </a:rPr>
              <a:t>8</a:t>
            </a:r>
            <a:endParaRPr lang="zh-CN" altLang="en-US" kern="0" dirty="0">
              <a:latin typeface="Arial" panose="020F0502020204030204"/>
              <a:cs typeface="+mn-ea"/>
              <a:sym typeface="+mn-lt"/>
            </a:endParaRPr>
          </a:p>
        </p:txBody>
      </p:sp>
      <p:sp>
        <p:nvSpPr>
          <p:cNvPr id="15" name="矩形 14">
            <a:extLst>
              <a:ext uri="{FF2B5EF4-FFF2-40B4-BE49-F238E27FC236}">
                <a16:creationId xmlns:a16="http://schemas.microsoft.com/office/drawing/2014/main" id="{E7893B85-D080-475E-B716-0675C2B42BEA}"/>
              </a:ext>
            </a:extLst>
          </p:cNvPr>
          <p:cNvSpPr/>
          <p:nvPr/>
        </p:nvSpPr>
        <p:spPr>
          <a:xfrm>
            <a:off x="772236" y="165594"/>
            <a:ext cx="11322558" cy="461665"/>
          </a:xfrm>
          <a:prstGeom prst="rect">
            <a:avLst/>
          </a:prstGeom>
        </p:spPr>
        <p:txBody>
          <a:bodyPr wrap="square">
            <a:spAutoFit/>
          </a:bodyPr>
          <a:lstStyle/>
          <a:p>
            <a:r>
              <a:rPr lang="zh-TW" altLang="en-US" sz="2400" b="1" dirty="0">
                <a:solidFill>
                  <a:schemeClr val="accent6">
                    <a:lumMod val="75000"/>
                  </a:schemeClr>
                </a:solidFill>
                <a:latin typeface="FangSong" panose="02010609060101010101" pitchFamily="49" charset="-122"/>
                <a:ea typeface="FangSong" panose="02010609060101010101" pitchFamily="49" charset="-122"/>
              </a:rPr>
              <a:t>本校</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2011-2020</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年發表於</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Science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Nature</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等國際知名期刊之論文</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a:t>
            </a:r>
            <a:r>
              <a:rPr lang="zh-TW" altLang="en-US" sz="2400" b="1" dirty="0">
                <a:solidFill>
                  <a:schemeClr val="accent6">
                    <a:lumMod val="75000"/>
                  </a:schemeClr>
                </a:solidFill>
                <a:latin typeface="FangSong" panose="02010609060101010101" pitchFamily="49" charset="-122"/>
                <a:ea typeface="FangSong" panose="02010609060101010101" pitchFamily="49" charset="-122"/>
              </a:rPr>
              <a:t>續</a:t>
            </a:r>
            <a:r>
              <a:rPr lang="en-US" altLang="zh-TW" sz="2400" b="1" dirty="0">
                <a:solidFill>
                  <a:schemeClr val="accent6">
                    <a:lumMod val="75000"/>
                  </a:schemeClr>
                </a:solidFill>
                <a:latin typeface="FangSong" panose="02010609060101010101" pitchFamily="49" charset="-122"/>
                <a:ea typeface="FangSong" panose="02010609060101010101" pitchFamily="49" charset="-122"/>
              </a:rPr>
              <a:t>)</a:t>
            </a:r>
          </a:p>
        </p:txBody>
      </p:sp>
      <p:sp>
        <p:nvSpPr>
          <p:cNvPr id="16" name="圆角矩形 8">
            <a:extLst>
              <a:ext uri="{FF2B5EF4-FFF2-40B4-BE49-F238E27FC236}">
                <a16:creationId xmlns:a16="http://schemas.microsoft.com/office/drawing/2014/main" id="{EB08EA8A-7625-4836-9180-DD0AFD0AFC23}"/>
              </a:ext>
            </a:extLst>
          </p:cNvPr>
          <p:cNvSpPr/>
          <p:nvPr/>
        </p:nvSpPr>
        <p:spPr>
          <a:xfrm>
            <a:off x="352034" y="5069101"/>
            <a:ext cx="5948961" cy="1398151"/>
          </a:xfrm>
          <a:prstGeom prst="roundRect">
            <a:avLst>
              <a:gd name="adj" fmla="val 4575"/>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Wei-Chang Huang; Ming-Feng Wu; Chen-Cheng Huang; et al. Dynamics of the lung microbiome in intensive care patients with chronic obstructive pulmonary disease and community-acquired pneumonia. </a:t>
            </a:r>
            <a:r>
              <a:rPr kumimoji="1" lang="en-US" altLang="zh-CN" sz="1400" b="1" i="1" kern="0" dirty="0">
                <a:solidFill>
                  <a:srgbClr val="FF0066"/>
                </a:solidFill>
                <a:latin typeface="Book Antiqua" panose="02040602050305030304" pitchFamily="18" charset="0"/>
              </a:rPr>
              <a:t>Scientific Reports</a:t>
            </a:r>
            <a:r>
              <a:rPr kumimoji="1" lang="en-US" altLang="zh-CN" sz="1400" kern="0" dirty="0">
                <a:solidFill>
                  <a:schemeClr val="tx1">
                    <a:lumMod val="75000"/>
                    <a:lumOff val="25000"/>
                  </a:schemeClr>
                </a:solidFill>
                <a:latin typeface="Book Antiqua" panose="02040602050305030304" pitchFamily="18" charset="0"/>
              </a:rPr>
              <a:t>, 2020 July 06. Vol: 10 Article Number 11046.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興大生命科學系黃介辰</a:t>
            </a:r>
            <a:r>
              <a:rPr kumimoji="1" lang="en-US" altLang="zh-TW" sz="1400" b="1" kern="0" dirty="0">
                <a:solidFill>
                  <a:srgbClr val="A942E2"/>
                </a:solidFill>
                <a:latin typeface="Book Antiqua" panose="02040602050305030304" pitchFamily="18" charset="0"/>
              </a:rPr>
              <a:t>)</a:t>
            </a:r>
          </a:p>
        </p:txBody>
      </p:sp>
      <p:grpSp>
        <p:nvGrpSpPr>
          <p:cNvPr id="17" name="群組 16">
            <a:extLst>
              <a:ext uri="{FF2B5EF4-FFF2-40B4-BE49-F238E27FC236}">
                <a16:creationId xmlns:a16="http://schemas.microsoft.com/office/drawing/2014/main" id="{65E52BB4-58C8-48E8-8758-B3A06E3698C8}"/>
              </a:ext>
            </a:extLst>
          </p:cNvPr>
          <p:cNvGrpSpPr/>
          <p:nvPr/>
        </p:nvGrpSpPr>
        <p:grpSpPr>
          <a:xfrm>
            <a:off x="6746034" y="5073135"/>
            <a:ext cx="5316710" cy="1430484"/>
            <a:chOff x="6867251" y="4673185"/>
            <a:chExt cx="4997851" cy="1430484"/>
          </a:xfrm>
        </p:grpSpPr>
        <p:sp>
          <p:nvSpPr>
            <p:cNvPr id="18" name="圆角矩形 8">
              <a:extLst>
                <a:ext uri="{FF2B5EF4-FFF2-40B4-BE49-F238E27FC236}">
                  <a16:creationId xmlns:a16="http://schemas.microsoft.com/office/drawing/2014/main" id="{B9CD63EC-F87F-4261-87C3-316567480F66}"/>
                </a:ext>
              </a:extLst>
            </p:cNvPr>
            <p:cNvSpPr/>
            <p:nvPr/>
          </p:nvSpPr>
          <p:spPr>
            <a:xfrm>
              <a:off x="6867251" y="4673185"/>
              <a:ext cx="4780412" cy="1377292"/>
            </a:xfrm>
            <a:prstGeom prst="roundRect">
              <a:avLst>
                <a:gd name="adj" fmla="val 4575"/>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3765"/>
              <a:r>
                <a:rPr kumimoji="1" lang="en-US" altLang="zh-CN" sz="1400" kern="0" dirty="0">
                  <a:solidFill>
                    <a:schemeClr val="tx1">
                      <a:lumMod val="75000"/>
                      <a:lumOff val="25000"/>
                    </a:schemeClr>
                  </a:solidFill>
                  <a:latin typeface="Book Antiqua" panose="02040602050305030304" pitchFamily="18" charset="0"/>
                </a:rPr>
                <a:t>Huang, YL; </a:t>
              </a:r>
              <a:r>
                <a:rPr kumimoji="1" lang="en-US" altLang="zh-CN" sz="1400" kern="0" dirty="0" err="1">
                  <a:solidFill>
                    <a:schemeClr val="tx1">
                      <a:lumMod val="75000"/>
                      <a:lumOff val="25000"/>
                    </a:schemeClr>
                  </a:solidFill>
                  <a:latin typeface="Book Antiqua" panose="02040602050305030304" pitchFamily="18" charset="0"/>
                </a:rPr>
                <a:t>Nikonov</a:t>
              </a:r>
              <a:r>
                <a:rPr kumimoji="1" lang="en-US" altLang="zh-CN" sz="1400" kern="0" dirty="0">
                  <a:solidFill>
                    <a:schemeClr val="tx1">
                      <a:lumMod val="75000"/>
                      <a:lumOff val="25000"/>
                    </a:schemeClr>
                  </a:solidFill>
                  <a:latin typeface="Book Antiqua" panose="02040602050305030304" pitchFamily="18" charset="0"/>
                </a:rPr>
                <a:t>, D; </a:t>
              </a:r>
              <a:r>
                <a:rPr kumimoji="1" lang="en-US" altLang="zh-CN" sz="1400" kern="0" dirty="0" err="1">
                  <a:solidFill>
                    <a:schemeClr val="tx1">
                      <a:lumMod val="75000"/>
                      <a:lumOff val="25000"/>
                    </a:schemeClr>
                  </a:solidFill>
                  <a:latin typeface="Book Antiqua" panose="02040602050305030304" pitchFamily="18" charset="0"/>
                </a:rPr>
                <a:t>Addiego</a:t>
              </a:r>
              <a:r>
                <a:rPr kumimoji="1" lang="en-US" altLang="zh-CN" sz="1400" kern="0" dirty="0">
                  <a:solidFill>
                    <a:schemeClr val="tx1">
                      <a:lumMod val="75000"/>
                      <a:lumOff val="25000"/>
                    </a:schemeClr>
                  </a:solidFill>
                  <a:latin typeface="Book Antiqua" panose="02040602050305030304" pitchFamily="18" charset="0"/>
                </a:rPr>
                <a:t>, C; et al. Manipulating magnetoelectric energy landscape in multiferroics. Nature Communications, 2020 Vol:11 Issue: 1. </a:t>
              </a:r>
            </a:p>
            <a:p>
              <a:pPr algn="just" defTabSz="913765"/>
              <a:r>
                <a:rPr kumimoji="1" lang="en-US" altLang="zh-CN" sz="1400" b="1" kern="0" dirty="0">
                  <a:solidFill>
                    <a:srgbClr val="A942E2"/>
                  </a:solidFill>
                  <a:latin typeface="Book Antiqua" panose="02040602050305030304" pitchFamily="18" charset="0"/>
                </a:rPr>
                <a:t>(</a:t>
              </a:r>
              <a:r>
                <a:rPr kumimoji="1" lang="zh-TW" altLang="en-US" sz="1400" b="1" kern="0" dirty="0">
                  <a:solidFill>
                    <a:srgbClr val="A942E2"/>
                  </a:solidFill>
                  <a:latin typeface="Book Antiqua" panose="02040602050305030304" pitchFamily="18" charset="0"/>
                </a:rPr>
                <a:t>興大材料系劉恒睿</a:t>
              </a:r>
              <a:r>
                <a:rPr kumimoji="1" lang="en-US" altLang="zh-TW" sz="1400" b="1" kern="0" dirty="0">
                  <a:solidFill>
                    <a:srgbClr val="A942E2"/>
                  </a:solidFill>
                  <a:latin typeface="Book Antiqua" panose="02040602050305030304" pitchFamily="18" charset="0"/>
                </a:rPr>
                <a:t>)</a:t>
              </a:r>
            </a:p>
          </p:txBody>
        </p:sp>
        <p:sp>
          <p:nvSpPr>
            <p:cNvPr id="19" name="椭圆 3">
              <a:extLst>
                <a:ext uri="{FF2B5EF4-FFF2-40B4-BE49-F238E27FC236}">
                  <a16:creationId xmlns:a16="http://schemas.microsoft.com/office/drawing/2014/main" id="{F85D1638-B199-4906-80E7-7AC2B24FB5EE}"/>
                </a:ext>
              </a:extLst>
            </p:cNvPr>
            <p:cNvSpPr/>
            <p:nvPr/>
          </p:nvSpPr>
          <p:spPr>
            <a:xfrm>
              <a:off x="11253102" y="5491669"/>
              <a:ext cx="612000" cy="612000"/>
            </a:xfrm>
            <a:prstGeom prst="ellipse">
              <a:avLst/>
            </a:prstGeom>
            <a:solidFill>
              <a:schemeClr val="accent1">
                <a:lumMod val="75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28</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grpSp>
      <p:sp>
        <p:nvSpPr>
          <p:cNvPr id="20" name="椭圆 3">
            <a:extLst>
              <a:ext uri="{FF2B5EF4-FFF2-40B4-BE49-F238E27FC236}">
                <a16:creationId xmlns:a16="http://schemas.microsoft.com/office/drawing/2014/main" id="{AA9EC939-C080-4ED1-A04D-A13A3227F1D4}"/>
              </a:ext>
            </a:extLst>
          </p:cNvPr>
          <p:cNvSpPr/>
          <p:nvPr/>
        </p:nvSpPr>
        <p:spPr>
          <a:xfrm>
            <a:off x="3397725" y="2092543"/>
            <a:ext cx="612000" cy="612000"/>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21</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1" name="椭圆 3">
            <a:extLst>
              <a:ext uri="{FF2B5EF4-FFF2-40B4-BE49-F238E27FC236}">
                <a16:creationId xmlns:a16="http://schemas.microsoft.com/office/drawing/2014/main" id="{1CB8D8D2-1670-4C06-8C94-38DF21C971CB}"/>
              </a:ext>
            </a:extLst>
          </p:cNvPr>
          <p:cNvSpPr/>
          <p:nvPr/>
        </p:nvSpPr>
        <p:spPr>
          <a:xfrm>
            <a:off x="3514303" y="4280802"/>
            <a:ext cx="612000" cy="582349"/>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24</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2" name="椭圆 3">
            <a:extLst>
              <a:ext uri="{FF2B5EF4-FFF2-40B4-BE49-F238E27FC236}">
                <a16:creationId xmlns:a16="http://schemas.microsoft.com/office/drawing/2014/main" id="{B33FEB09-CA52-40B4-9725-E73DE2F72056}"/>
              </a:ext>
            </a:extLst>
          </p:cNvPr>
          <p:cNvSpPr/>
          <p:nvPr/>
        </p:nvSpPr>
        <p:spPr>
          <a:xfrm>
            <a:off x="7690947" y="2083436"/>
            <a:ext cx="612000" cy="612000"/>
          </a:xfrm>
          <a:prstGeom prst="ellipse">
            <a:avLst/>
          </a:prstGeom>
          <a:solidFill>
            <a:schemeClr val="accent2"/>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22</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3" name="椭圆 3">
            <a:extLst>
              <a:ext uri="{FF2B5EF4-FFF2-40B4-BE49-F238E27FC236}">
                <a16:creationId xmlns:a16="http://schemas.microsoft.com/office/drawing/2014/main" id="{B869AC16-E916-4659-83FE-6169420D1798}"/>
              </a:ext>
            </a:extLst>
          </p:cNvPr>
          <p:cNvSpPr/>
          <p:nvPr/>
        </p:nvSpPr>
        <p:spPr>
          <a:xfrm>
            <a:off x="7670278" y="4247820"/>
            <a:ext cx="612000" cy="612000"/>
          </a:xfrm>
          <a:prstGeom prst="ellipse">
            <a:avLst/>
          </a:prstGeom>
          <a:solidFill>
            <a:schemeClr val="accent2"/>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25</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
        <p:nvSpPr>
          <p:cNvPr id="24" name="椭圆 3">
            <a:extLst>
              <a:ext uri="{FF2B5EF4-FFF2-40B4-BE49-F238E27FC236}">
                <a16:creationId xmlns:a16="http://schemas.microsoft.com/office/drawing/2014/main" id="{E5A3F5D4-0B5B-4BEA-9076-F2523C2322DB}"/>
              </a:ext>
            </a:extLst>
          </p:cNvPr>
          <p:cNvSpPr/>
          <p:nvPr/>
        </p:nvSpPr>
        <p:spPr>
          <a:xfrm>
            <a:off x="6068020" y="5860542"/>
            <a:ext cx="612000" cy="612000"/>
          </a:xfrm>
          <a:prstGeom prst="ellipse">
            <a:avLst/>
          </a:prstGeom>
          <a:solidFill>
            <a:srgbClr val="AACED2">
              <a:lumMod val="50000"/>
            </a:srgbClr>
          </a:solidFill>
          <a:ln w="12700" cap="flat" cmpd="sng" algn="ctr">
            <a:noFill/>
            <a:prstDash val="solid"/>
            <a:miter lim="800000"/>
          </a:ln>
          <a:effectLst/>
        </p:spPr>
        <p:txBody>
          <a:bodyPr rtlCol="0" anchor="ctr"/>
          <a:lstStyle/>
          <a:p>
            <a:pPr algn="ctr" defTabSz="913765"/>
            <a:r>
              <a:rPr kumimoji="1" lang="en-US" altLang="zh-CN" sz="1400" b="1" kern="0" dirty="0">
                <a:solidFill>
                  <a:srgbClr val="FFFFFF"/>
                </a:solidFill>
                <a:latin typeface="Cambria" panose="02040503050406030204" pitchFamily="18" charset="0"/>
                <a:ea typeface="SimSun" panose="02010600030101010101" pitchFamily="2" charset="-122"/>
              </a:rPr>
              <a:t>27</a:t>
            </a:r>
            <a:endParaRPr kumimoji="1" lang="zh-CN" altLang="en-US" sz="1400" b="1" kern="0" dirty="0">
              <a:solidFill>
                <a:srgbClr val="FFFFFF"/>
              </a:solidFill>
              <a:latin typeface="Cambria" panose="02040503050406030204" pitchFamily="18" charset="0"/>
              <a:ea typeface="SimSun" panose="02010600030101010101" pitchFamily="2" charset="-122"/>
            </a:endParaRPr>
          </a:p>
        </p:txBody>
      </p:sp>
    </p:spTree>
    <p:extLst>
      <p:ext uri="{BB962C8B-B14F-4D97-AF65-F5344CB8AC3E}">
        <p14:creationId xmlns:p14="http://schemas.microsoft.com/office/powerpoint/2010/main" val="1675089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PA_标题 1"/>
          <p:cNvSpPr txBox="1">
            <a:spLocks/>
          </p:cNvSpPr>
          <p:nvPr>
            <p:custDataLst>
              <p:tags r:id="rId1"/>
            </p:custDataLst>
          </p:nvPr>
        </p:nvSpPr>
        <p:spPr>
          <a:xfrm>
            <a:off x="2069311" y="3051821"/>
            <a:ext cx="8197702"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6800" dirty="0">
                <a:solidFill>
                  <a:schemeClr val="tx1">
                    <a:lumMod val="75000"/>
                    <a:lumOff val="25000"/>
                  </a:schemeClr>
                </a:solidFill>
                <a:latin typeface="王漢宗海報體一半天水" panose="02020600000000000000" pitchFamily="18" charset="-120"/>
                <a:ea typeface="王漢宗海報體一半天水" panose="02020600000000000000" pitchFamily="18" charset="-120"/>
              </a:rPr>
              <a:t>簡報結束  謝謝您</a:t>
            </a:r>
            <a:endParaRPr lang="en-US" altLang="zh-TW" sz="6800" dirty="0">
              <a:solidFill>
                <a:schemeClr val="tx1">
                  <a:lumMod val="75000"/>
                  <a:lumOff val="25000"/>
                </a:schemeClr>
              </a:solidFill>
              <a:latin typeface="王漢宗海報體一半天水" panose="02020600000000000000" pitchFamily="18" charset="-120"/>
              <a:ea typeface="王漢宗海報體一半天水" panose="02020600000000000000" pitchFamily="18" charset="-120"/>
            </a:endParaRPr>
          </a:p>
          <a:p>
            <a:endParaRPr lang="zh-CN" altLang="en-US" sz="6800" dirty="0">
              <a:solidFill>
                <a:schemeClr val="accent3"/>
              </a:solidFill>
              <a:latin typeface="王漢宗海報體一半天水" panose="02020600000000000000" pitchFamily="18" charset="-120"/>
              <a:ea typeface="王漢宗海報體一半天水" panose="02020600000000000000" pitchFamily="18" charset="-120"/>
            </a:endParaRPr>
          </a:p>
        </p:txBody>
      </p:sp>
      <p:sp>
        <p:nvSpPr>
          <p:cNvPr id="33" name="文本框 283"/>
          <p:cNvSpPr txBox="1"/>
          <p:nvPr/>
        </p:nvSpPr>
        <p:spPr>
          <a:xfrm>
            <a:off x="4545720" y="857616"/>
            <a:ext cx="3095719" cy="1815882"/>
          </a:xfrm>
          <a:prstGeom prst="rect">
            <a:avLst/>
          </a:prstGeom>
          <a:noFill/>
        </p:spPr>
        <p:txBody>
          <a:bodyPr wrap="none" rtlCol="0">
            <a:spAutoFit/>
          </a:bodyPr>
          <a:lstStyle/>
          <a:p>
            <a:pPr algn="ctr"/>
            <a:r>
              <a:rPr lang="en-US" altLang="zh-CN" sz="11200" dirty="0">
                <a:solidFill>
                  <a:schemeClr val="accent3"/>
                </a:solidFill>
                <a:ea typeface="华文黑体-日" panose="02000000000000000000" pitchFamily="2" charset="-122"/>
              </a:rPr>
              <a:t>2</a:t>
            </a:r>
            <a:r>
              <a:rPr lang="en-US" altLang="zh-CN" sz="11200" dirty="0">
                <a:solidFill>
                  <a:schemeClr val="accent2"/>
                </a:solidFill>
                <a:ea typeface="华文黑体-日" panose="02000000000000000000" pitchFamily="2" charset="-122"/>
              </a:rPr>
              <a:t>0</a:t>
            </a:r>
            <a:r>
              <a:rPr lang="en-US" altLang="zh-CN" sz="11200" dirty="0">
                <a:solidFill>
                  <a:schemeClr val="accent4"/>
                </a:solidFill>
                <a:ea typeface="华文黑体-日" panose="02000000000000000000" pitchFamily="2" charset="-122"/>
              </a:rPr>
              <a:t>2</a:t>
            </a:r>
            <a:r>
              <a:rPr lang="en-US" altLang="zh-TW" sz="11200" dirty="0">
                <a:solidFill>
                  <a:schemeClr val="accent1">
                    <a:lumMod val="75000"/>
                  </a:schemeClr>
                </a:solidFill>
                <a:ea typeface="华文黑体-日" panose="02000000000000000000" pitchFamily="2" charset="-122"/>
              </a:rPr>
              <a:t>0</a:t>
            </a:r>
            <a:endParaRPr lang="zh-CN" altLang="en-US" sz="11200" dirty="0">
              <a:solidFill>
                <a:schemeClr val="accent1">
                  <a:lumMod val="75000"/>
                </a:schemeClr>
              </a:solidFill>
              <a:ea typeface="华文黑体-日" panose="02000000000000000000" pitchFamily="2" charset="-122"/>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085" y="5730212"/>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E\公用資料\106年\名牌設計\3Q\下載 (6).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9556" b="100000" l="3556" r="100000"/>
                    </a14:imgEffect>
                  </a14:imgLayer>
                </a14:imgProps>
              </a:ext>
              <a:ext uri="{28A0092B-C50C-407E-A947-70E740481C1C}">
                <a14:useLocalDpi xmlns:a14="http://schemas.microsoft.com/office/drawing/2010/main" val="0"/>
              </a:ext>
            </a:extLst>
          </a:blip>
          <a:srcRect/>
          <a:stretch>
            <a:fillRect/>
          </a:stretch>
        </p:blipFill>
        <p:spPr bwMode="auto">
          <a:xfrm>
            <a:off x="5791379" y="3277681"/>
            <a:ext cx="1071563" cy="10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2463" y="269857"/>
            <a:ext cx="3039616" cy="66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250"/>
                                        <p:tgtEl>
                                          <p:spTgt spid="33"/>
                                        </p:tgtEl>
                                      </p:cBhvr>
                                    </p:animEffect>
                                    <p:anim calcmode="lin" valueType="num">
                                      <p:cBhvr>
                                        <p:cTn id="13" dur="1250" fill="hold"/>
                                        <p:tgtEl>
                                          <p:spTgt spid="33"/>
                                        </p:tgtEl>
                                        <p:attrNameLst>
                                          <p:attrName>ppt_x</p:attrName>
                                        </p:attrNameLst>
                                      </p:cBhvr>
                                      <p:tavLst>
                                        <p:tav tm="0">
                                          <p:val>
                                            <p:strVal val="#ppt_x"/>
                                          </p:val>
                                        </p:tav>
                                        <p:tav tm="100000">
                                          <p:val>
                                            <p:strVal val="#ppt_x"/>
                                          </p:val>
                                        </p:tav>
                                      </p:tavLst>
                                    </p:anim>
                                    <p:anim calcmode="lin" valueType="num">
                                      <p:cBhvr>
                                        <p:cTn id="14" dur="1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490089730"/>
              </p:ext>
            </p:extLst>
          </p:nvPr>
        </p:nvGraphicFramePr>
        <p:xfrm>
          <a:off x="140254" y="95694"/>
          <a:ext cx="11913079" cy="112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300" y="5775953"/>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E:\E\公用資料\106年\名牌設計\圖庫\花邊\造型\500407358.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750" b="99600" l="1033" r="90000"/>
                    </a14:imgEffect>
                  </a14:imgLayer>
                </a14:imgProps>
              </a:ext>
              <a:ext uri="{28A0092B-C50C-407E-A947-70E740481C1C}">
                <a14:useLocalDpi xmlns:a14="http://schemas.microsoft.com/office/drawing/2010/main" val="0"/>
              </a:ext>
            </a:extLst>
          </a:blip>
          <a:srcRect/>
          <a:stretch>
            <a:fillRect/>
          </a:stretch>
        </p:blipFill>
        <p:spPr bwMode="auto">
          <a:xfrm>
            <a:off x="-1467994" y="4301941"/>
            <a:ext cx="5361468" cy="3574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資料庫圖表 5"/>
          <p:cNvGraphicFramePr/>
          <p:nvPr>
            <p:extLst>
              <p:ext uri="{D42A27DB-BD31-4B8C-83A1-F6EECF244321}">
                <p14:modId xmlns:p14="http://schemas.microsoft.com/office/powerpoint/2010/main" val="797550290"/>
              </p:ext>
            </p:extLst>
          </p:nvPr>
        </p:nvGraphicFramePr>
        <p:xfrm>
          <a:off x="573932" y="1314626"/>
          <a:ext cx="11089531" cy="541691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05898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39195"/>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2"/>
            </a:solidFill>
            <a:ln w="4445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1575"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itchFamily="34" charset="-122"/>
                  <a:ea typeface="微软雅黑" pitchFamily="34" charset="-122"/>
                </a:rPr>
                <a:t>2</a:t>
              </a:r>
              <a:endParaRPr lang="zh-CN" altLang="en-US" sz="8000" b="1" dirty="0">
                <a:solidFill>
                  <a:schemeClr val="bg1"/>
                </a:solidFill>
                <a:effectLst/>
                <a:latin typeface="微软雅黑" pitchFamily="34" charset="-122"/>
                <a:ea typeface="微软雅黑" pitchFamily="34" charset="-122"/>
              </a:endParaRPr>
            </a:p>
          </p:txBody>
        </p:sp>
      </p:grpSp>
      <p:sp>
        <p:nvSpPr>
          <p:cNvPr id="69" name="矩形 69"/>
          <p:cNvSpPr>
            <a:spLocks noChangeArrowheads="1"/>
          </p:cNvSpPr>
          <p:nvPr/>
        </p:nvSpPr>
        <p:spPr bwMode="auto">
          <a:xfrm>
            <a:off x="2148284" y="3967739"/>
            <a:ext cx="76833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4800" b="1" dirty="0">
                <a:solidFill>
                  <a:schemeClr val="accent2"/>
                </a:solidFill>
                <a:latin typeface="微软雅黑" pitchFamily="34" charset="-122"/>
                <a:ea typeface="微软雅黑" pitchFamily="34" charset="-122"/>
              </a:rPr>
              <a:t>與新進教師關係</a:t>
            </a:r>
            <a:r>
              <a:rPr lang="zh-CN" altLang="en-US" sz="4800" b="1" dirty="0">
                <a:solidFill>
                  <a:schemeClr val="accent2"/>
                </a:solidFill>
                <a:latin typeface="微软雅黑" pitchFamily="34" charset="-122"/>
                <a:ea typeface="微软雅黑" pitchFamily="34" charset="-122"/>
              </a:rPr>
              <a:t>密切之業務</a:t>
            </a:r>
          </a:p>
        </p:txBody>
      </p:sp>
      <p:cxnSp>
        <p:nvCxnSpPr>
          <p:cNvPr id="74" name="直接连接符 73"/>
          <p:cNvCxnSpPr/>
          <p:nvPr/>
        </p:nvCxnSpPr>
        <p:spPr>
          <a:xfrm>
            <a:off x="1051663" y="4383237"/>
            <a:ext cx="1456264"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746013" y="4383237"/>
            <a:ext cx="1379619"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583" y="5809786"/>
            <a:ext cx="18049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9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rot="13500000">
            <a:off x="1338014" y="553189"/>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rot="13500000">
            <a:off x="1591471" y="587059"/>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39"/>
          <p:cNvSpPr/>
          <p:nvPr/>
        </p:nvSpPr>
        <p:spPr>
          <a:xfrm>
            <a:off x="1935444" y="344676"/>
            <a:ext cx="9665153" cy="646331"/>
          </a:xfrm>
          <a:prstGeom prst="rect">
            <a:avLst/>
          </a:prstGeom>
        </p:spPr>
        <p:txBody>
          <a:bodyPr wrap="square">
            <a:spAutoFit/>
          </a:bodyPr>
          <a:lstStyle/>
          <a:p>
            <a:r>
              <a:rPr kumimoji="1" lang="zh-TW" altLang="en-US" sz="3600" b="1" kern="0" dirty="0">
                <a:solidFill>
                  <a:srgbClr val="FF9900"/>
                </a:solidFill>
                <a:latin typeface="FangSong" panose="02010609060101010101" pitchFamily="49" charset="-122"/>
                <a:ea typeface="FangSong" panose="02010609060101010101" pitchFamily="49" charset="-122"/>
                <a:cs typeface="+mj-cs"/>
              </a:rPr>
              <a:t>研究發展處與</a:t>
            </a:r>
            <a:r>
              <a:rPr kumimoji="1" lang="zh-TW" altLang="en-US" sz="3600" b="1" kern="0" dirty="0">
                <a:solidFill>
                  <a:schemeClr val="accent3">
                    <a:lumMod val="75000"/>
                  </a:schemeClr>
                </a:solidFill>
                <a:latin typeface="FangSong" panose="02010609060101010101" pitchFamily="49" charset="-122"/>
                <a:ea typeface="FangSong" panose="02010609060101010101" pitchFamily="49" charset="-122"/>
                <a:cs typeface="+mj-cs"/>
              </a:rPr>
              <a:t>新進教師</a:t>
            </a:r>
            <a:r>
              <a:rPr kumimoji="1" lang="zh-TW" altLang="en-US" sz="3600" b="1" kern="0" dirty="0">
                <a:solidFill>
                  <a:srgbClr val="FF9900"/>
                </a:solidFill>
                <a:latin typeface="FangSong" panose="02010609060101010101" pitchFamily="49" charset="-122"/>
                <a:ea typeface="FangSong" panose="02010609060101010101" pitchFamily="49" charset="-122"/>
                <a:cs typeface="+mj-cs"/>
              </a:rPr>
              <a:t>關係密切之業務</a:t>
            </a:r>
            <a:endParaRPr lang="en-US" altLang="zh-CN" sz="20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5"/>
          <p:cNvSpPr>
            <a:spLocks/>
          </p:cNvSpPr>
          <p:nvPr/>
        </p:nvSpPr>
        <p:spPr bwMode="auto">
          <a:xfrm>
            <a:off x="241190" y="984043"/>
            <a:ext cx="2695357"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just"/>
            <a:endParaRPr lang="en-US" altLang="zh-TW" sz="2000"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補助</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新進教師教學及研究經費</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：本校新聘一年內之講師以上專任教師，得申請教學與研究所需之</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儀器設備、圖書與電子資源及業務費</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（學術組蕭月仙小姐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301</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p>
          <a:p>
            <a:pPr algn="ctr"/>
            <a:endParaRPr lang="zh-CN" altLang="en-US" sz="2000" dirty="0">
              <a:solidFill>
                <a:schemeClr val="lt1"/>
              </a:solidFill>
              <a:latin typeface="華康正顏楷體W5" panose="03000509000000000000" pitchFamily="65" charset="-120"/>
              <a:ea typeface="華康正顏楷體W5" panose="03000509000000000000" pitchFamily="65" charset="-120"/>
            </a:endParaRPr>
          </a:p>
        </p:txBody>
      </p:sp>
      <p:sp>
        <p:nvSpPr>
          <p:cNvPr id="42" name="Freeform 11"/>
          <p:cNvSpPr>
            <a:spLocks/>
          </p:cNvSpPr>
          <p:nvPr/>
        </p:nvSpPr>
        <p:spPr bwMode="auto">
          <a:xfrm>
            <a:off x="6041218" y="982800"/>
            <a:ext cx="2696400" cy="5875200"/>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補助</a:t>
            </a:r>
            <a:r>
              <a:rPr lang="zh-TW" altLang="en-US" sz="2400" u="sng" dirty="0">
                <a:solidFill>
                  <a:srgbClr val="7030A0"/>
                </a:solidFill>
                <a:latin typeface="華康正顏楷體W5" panose="03000509000000000000" pitchFamily="65" charset="-120"/>
                <a:ea typeface="華康正顏楷體W5" panose="03000509000000000000" pitchFamily="65" charset="-120"/>
              </a:rPr>
              <a:t>教師個人、團隊出席國際會議</a:t>
            </a:r>
            <a:r>
              <a:rPr lang="zh-TW" altLang="en-US" sz="2400" dirty="0">
                <a:solidFill>
                  <a:schemeClr val="tx1"/>
                </a:solidFill>
                <a:latin typeface="王漢宗顏楷體繁" panose="02000500000000000000" pitchFamily="2" charset="-120"/>
                <a:ea typeface="王漢宗顏楷體繁" panose="02000500000000000000" pitchFamily="2" charset="-120"/>
                <a:cs typeface="Times New Roman" panose="02020603050405020304" pitchFamily="18" charset="0"/>
              </a:rPr>
              <a:t>。</a:t>
            </a:r>
            <a:endParaRPr lang="en-US" altLang="zh-TW" sz="2400" dirty="0">
              <a:solidFill>
                <a:schemeClr val="tx1"/>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u="sng" dirty="0">
              <a:solidFill>
                <a:srgbClr val="7030A0"/>
              </a:solidFill>
              <a:latin typeface="華康正顏楷體W5" panose="03000509000000000000" pitchFamily="65" charset="-120"/>
              <a:ea typeface="華康正顏楷體W5" panose="03000509000000000000" pitchFamily="65" charset="-12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（學術組柯姿伶小姐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304</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 </a:t>
            </a:r>
            <a:endParaRPr lang="zh-TW" altLang="en-US" sz="20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endParaRPr>
          </a:p>
        </p:txBody>
      </p:sp>
      <p:sp>
        <p:nvSpPr>
          <p:cNvPr id="45" name="圆角矩形 14"/>
          <p:cNvSpPr/>
          <p:nvPr/>
        </p:nvSpPr>
        <p:spPr>
          <a:xfrm rot="2700000">
            <a:off x="451479" y="347642"/>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6" name="矩形 45"/>
          <p:cNvSpPr/>
          <p:nvPr/>
        </p:nvSpPr>
        <p:spPr>
          <a:xfrm>
            <a:off x="486854" y="399268"/>
            <a:ext cx="589392"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3200" dirty="0">
              <a:solidFill>
                <a:schemeClr val="accent6">
                  <a:lumMod val="75000"/>
                </a:scheme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35" y="1046559"/>
            <a:ext cx="2314575" cy="19716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162" y="1120302"/>
            <a:ext cx="2618330" cy="20967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reeform 5"/>
          <p:cNvSpPr>
            <a:spLocks/>
          </p:cNvSpPr>
          <p:nvPr/>
        </p:nvSpPr>
        <p:spPr bwMode="auto">
          <a:xfrm>
            <a:off x="3122475" y="949648"/>
            <a:ext cx="2695357"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just"/>
            <a:endParaRPr lang="en-US" altLang="zh-TW" sz="2000"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補助</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儀器、圖書與電子資源配合款</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：以補助向校外單位提出申請而未獲全額補助之經費為優先考量，補助金額至多</a:t>
            </a:r>
            <a:r>
              <a:rPr lang="en-US" altLang="zh-TW"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50</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萬元</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（學術組蕭月仙小姐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301</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p>
          <a:p>
            <a:pPr algn="ctr"/>
            <a:endParaRPr lang="zh-CN" altLang="en-US" sz="2000" dirty="0">
              <a:solidFill>
                <a:schemeClr val="lt1"/>
              </a:solidFill>
              <a:latin typeface="華康正顏楷體W5" panose="03000509000000000000" pitchFamily="65" charset="-120"/>
              <a:ea typeface="華康正顏楷體W5" panose="03000509000000000000" pitchFamily="65" charset="-120"/>
            </a:endParaRPr>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989" y="991937"/>
            <a:ext cx="1949274" cy="216891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5"/>
          <p:cNvSpPr>
            <a:spLocks/>
          </p:cNvSpPr>
          <p:nvPr/>
        </p:nvSpPr>
        <p:spPr bwMode="auto">
          <a:xfrm>
            <a:off x="8923803" y="949647"/>
            <a:ext cx="2695357"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ctr"/>
            <a:endParaRPr lang="en-US" altLang="zh-TW" u="sng" dirty="0">
              <a:solidFill>
                <a:schemeClr val="accent3">
                  <a:lumMod val="75000"/>
                </a:schemeClr>
              </a:solidFill>
              <a:latin typeface="華康正顏楷體W5" panose="03000509000000000000" pitchFamily="65" charset="-120"/>
              <a:ea typeface="華康正顏楷體W5" panose="03000509000000000000" pitchFamily="65" charset="-120"/>
            </a:endParaRPr>
          </a:p>
          <a:p>
            <a:pPr algn="just"/>
            <a:endParaRPr lang="en-US" altLang="zh-TW" sz="2000"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支援學術發展經費</a:t>
            </a:r>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補助</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：主辦國際性學術會議、國外專家學者在本校學術性活動、期刊論文刊登費、出國發表論文</a:t>
            </a:r>
            <a:r>
              <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講學</a:t>
            </a:r>
            <a:r>
              <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學術交流經費等。</a:t>
            </a:r>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（學術組蕭月仙小姐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301</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p>
          <a:p>
            <a:pPr algn="ctr"/>
            <a:endParaRPr lang="zh-CN" altLang="en-US" sz="2000" dirty="0">
              <a:solidFill>
                <a:schemeClr val="lt1"/>
              </a:solidFill>
              <a:latin typeface="華康正顏楷體W5" panose="03000509000000000000" pitchFamily="65" charset="-120"/>
              <a:ea typeface="華康正顏楷體W5" panose="03000509000000000000" pitchFamily="65" charset="-120"/>
            </a:endParaRPr>
          </a:p>
        </p:txBody>
      </p:sp>
      <p:pic>
        <p:nvPicPr>
          <p:cNvPr id="23" name="圖片 22"/>
          <p:cNvPicPr>
            <a:picLocks noChangeAspect="1"/>
          </p:cNvPicPr>
          <p:nvPr/>
        </p:nvPicPr>
        <p:blipFill rotWithShape="1">
          <a:blip r:embed="rId6">
            <a:extLst>
              <a:ext uri="{28A0092B-C50C-407E-A947-70E740481C1C}">
                <a14:useLocalDpi xmlns:a14="http://schemas.microsoft.com/office/drawing/2010/main" val="0"/>
              </a:ext>
            </a:extLst>
          </a:blip>
          <a:srcRect b="3746"/>
          <a:stretch/>
        </p:blipFill>
        <p:spPr>
          <a:xfrm>
            <a:off x="9284513" y="1120302"/>
            <a:ext cx="1921751" cy="1923751"/>
          </a:xfrm>
          <a:prstGeom prst="ellipse">
            <a:avLst/>
          </a:prstGeom>
          <a:ln>
            <a:noFill/>
          </a:ln>
          <a:effectLst>
            <a:softEdge rad="112500"/>
          </a:effectLst>
        </p:spPr>
      </p:pic>
    </p:spTree>
    <p:extLst>
      <p:ext uri="{BB962C8B-B14F-4D97-AF65-F5344CB8AC3E}">
        <p14:creationId xmlns:p14="http://schemas.microsoft.com/office/powerpoint/2010/main" val="413584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35444" y="344676"/>
            <a:ext cx="9665153" cy="646331"/>
          </a:xfrm>
          <a:prstGeom prst="rect">
            <a:avLst/>
          </a:prstGeom>
        </p:spPr>
        <p:txBody>
          <a:bodyPr wrap="square">
            <a:spAutoFit/>
          </a:bodyPr>
          <a:lstStyle/>
          <a:p>
            <a:r>
              <a:rPr kumimoji="1" lang="zh-TW" altLang="en-US" sz="3600" b="1" kern="0" dirty="0">
                <a:solidFill>
                  <a:srgbClr val="FF9900"/>
                </a:solidFill>
                <a:latin typeface="FangSong" panose="02010609060101010101" pitchFamily="49" charset="-122"/>
                <a:ea typeface="FangSong" panose="02010609060101010101" pitchFamily="49" charset="-122"/>
                <a:cs typeface="+mj-cs"/>
              </a:rPr>
              <a:t>研究發展處與</a:t>
            </a:r>
            <a:r>
              <a:rPr kumimoji="1" lang="zh-TW" altLang="en-US" sz="3600" b="1" kern="0" dirty="0">
                <a:solidFill>
                  <a:schemeClr val="accent3">
                    <a:lumMod val="75000"/>
                  </a:schemeClr>
                </a:solidFill>
                <a:latin typeface="FangSong" panose="02010609060101010101" pitchFamily="49" charset="-122"/>
                <a:ea typeface="FangSong" panose="02010609060101010101" pitchFamily="49" charset="-122"/>
                <a:cs typeface="+mj-cs"/>
              </a:rPr>
              <a:t>新進教師</a:t>
            </a:r>
            <a:r>
              <a:rPr kumimoji="1" lang="zh-TW" altLang="en-US" sz="3600" b="1" kern="0" dirty="0">
                <a:solidFill>
                  <a:srgbClr val="FF9900"/>
                </a:solidFill>
                <a:latin typeface="FangSong" panose="02010609060101010101" pitchFamily="49" charset="-122"/>
                <a:ea typeface="FangSong" panose="02010609060101010101" pitchFamily="49" charset="-122"/>
                <a:cs typeface="+mj-cs"/>
              </a:rPr>
              <a:t>關係密切之業務</a:t>
            </a:r>
            <a:endParaRPr lang="en-US" altLang="zh-CN" sz="20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群組 10"/>
          <p:cNvGrpSpPr/>
          <p:nvPr/>
        </p:nvGrpSpPr>
        <p:grpSpPr>
          <a:xfrm>
            <a:off x="451479" y="347642"/>
            <a:ext cx="1363674" cy="702516"/>
            <a:chOff x="451479" y="347642"/>
            <a:chExt cx="1363674" cy="702516"/>
          </a:xfrm>
        </p:grpSpPr>
        <p:sp>
          <p:nvSpPr>
            <p:cNvPr id="2" name="矩形 1"/>
            <p:cNvSpPr/>
            <p:nvPr/>
          </p:nvSpPr>
          <p:spPr>
            <a:xfrm rot="13500000">
              <a:off x="1338014" y="553189"/>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rot="13500000">
              <a:off x="1591471" y="587059"/>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14"/>
            <p:cNvSpPr/>
            <p:nvPr/>
          </p:nvSpPr>
          <p:spPr>
            <a:xfrm rot="2700000">
              <a:off x="451479" y="347642"/>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矩形 5"/>
            <p:cNvSpPr/>
            <p:nvPr/>
          </p:nvSpPr>
          <p:spPr>
            <a:xfrm>
              <a:off x="486854" y="399268"/>
              <a:ext cx="604653" cy="584775"/>
            </a:xfrm>
            <a:prstGeom prst="rect">
              <a:avLst/>
            </a:prstGeom>
          </p:spPr>
          <p:txBody>
            <a:bodyPr wrap="none">
              <a:spAutoFit/>
            </a:bodyPr>
            <a:lstStyle/>
            <a:p>
              <a:r>
                <a:rPr lang="en-US" altLang="zh-C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a:t>
              </a:r>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2</a:t>
              </a:r>
              <a:endParaRPr lang="zh-CN" altLang="en-US" sz="3200" dirty="0">
                <a:solidFill>
                  <a:schemeClr val="accent6">
                    <a:lumMod val="75000"/>
                  </a:schemeClr>
                </a:solidFill>
              </a:endParaRPr>
            </a:p>
          </p:txBody>
        </p:sp>
      </p:grpSp>
      <p:sp>
        <p:nvSpPr>
          <p:cNvPr id="8" name="Freeform 11"/>
          <p:cNvSpPr>
            <a:spLocks/>
          </p:cNvSpPr>
          <p:nvPr/>
        </p:nvSpPr>
        <p:spPr bwMode="auto">
          <a:xfrm>
            <a:off x="6171201" y="984043"/>
            <a:ext cx="2696400" cy="5875200"/>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TW" sz="2400" u="sng" dirty="0">
              <a:solidFill>
                <a:srgbClr val="FF00FF"/>
              </a:solidFill>
              <a:latin typeface="王漢宗顏楷體繁" panose="02000500000000000000" pitchFamily="2" charset="-120"/>
              <a:ea typeface="王漢宗顏楷體繁" panose="02000500000000000000" pitchFamily="2" charset="-12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申請</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貴重精密儀器提供研究使用</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：上網預約使用貴重儀器，並有技術員協助辦理。</a:t>
            </a:r>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（貴儀中心林玫姿小姐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234*160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838" y="1086186"/>
            <a:ext cx="2143125" cy="21431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a:spLocks/>
          </p:cNvSpPr>
          <p:nvPr/>
        </p:nvSpPr>
        <p:spPr bwMode="auto">
          <a:xfrm>
            <a:off x="3209393" y="963793"/>
            <a:ext cx="2696400"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TW" u="sng" dirty="0">
              <a:solidFill>
                <a:srgbClr val="FF00FF"/>
              </a:solidFill>
              <a:latin typeface="王漢宗顏楷體繁" panose="02000500000000000000" pitchFamily="2" charset="-120"/>
              <a:ea typeface="王漢宗顏楷體繁" panose="02000500000000000000" pitchFamily="2" charset="-120"/>
            </a:endParaRPr>
          </a:p>
          <a:p>
            <a:pPr algn="just"/>
            <a:endParaRPr lang="en-US" altLang="zh-TW"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申請</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校外研究計畫</a:t>
            </a:r>
            <a:endParaRPr lang="en-US" altLang="zh-TW"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：申請政府機關、公民營事業、私人廠商等研究計畫。</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（計畫業務組</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205</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701~706</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zh-CN"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p:txBody>
      </p:sp>
      <p:pic>
        <p:nvPicPr>
          <p:cNvPr id="1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029" y="1056375"/>
            <a:ext cx="2143125" cy="215144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Freeform 17"/>
          <p:cNvSpPr>
            <a:spLocks/>
          </p:cNvSpPr>
          <p:nvPr/>
        </p:nvSpPr>
        <p:spPr bwMode="auto">
          <a:xfrm>
            <a:off x="9107539" y="984043"/>
            <a:ext cx="2696400"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endParaRPr lang="en-US" altLang="zh-TW" sz="2400" b="1" dirty="0">
              <a:solidFill>
                <a:schemeClr val="accent3">
                  <a:lumMod val="75000"/>
                </a:schemeClr>
              </a:solidFill>
              <a:latin typeface="王漢宗顏楷體繁" panose="02000500000000000000" pitchFamily="2" charset="-120"/>
              <a:ea typeface="王漢宗顏楷體繁" panose="02000500000000000000" pitchFamily="2" charset="-120"/>
              <a:cs typeface="Times New Roman" panose="02020603050405020304" pitchFamily="18" charset="0"/>
            </a:endParaRPr>
          </a:p>
          <a:p>
            <a:pPr algn="just"/>
            <a:r>
              <a:rPr lang="zh-TW" altLang="en-US" sz="2400" b="1"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臺綜大系統研發工作圈</a:t>
            </a:r>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獎補助</a:t>
            </a:r>
            <a:r>
              <a:rPr lang="zh-TW" altLang="en-US" sz="2400" b="1"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1.</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年輕學者創新研發成果選拔</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研發處邱佳慧小姐</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207</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203)</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2.</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獎勵跨校短期研究</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學術組柯姿伶小姐</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304)</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3.</a:t>
            </a:r>
            <a:r>
              <a:rPr lang="zh-TW" altLang="en-US" sz="2400" dirty="0">
                <a:solidFill>
                  <a:srgbClr val="0000FF"/>
                </a:solidFill>
                <a:latin typeface="華康正顏楷體W5" panose="03000509000000000000" pitchFamily="65" charset="-120"/>
                <a:ea typeface="華康正顏楷體W5" panose="03000509000000000000" pitchFamily="65" charset="-120"/>
                <a:cs typeface="Times New Roman" panose="02020603050405020304" pitchFamily="18" charset="0"/>
              </a:rPr>
              <a:t>優秀年輕學者策勵營</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學術組楊麗螢小姐</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303)</a:t>
            </a:r>
            <a:endParaRPr lang="zh-TW" altLang="en-US"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zh-CN" altLang="en-US" sz="2400" dirty="0">
              <a:solidFill>
                <a:srgbClr val="131E41"/>
              </a:solidFill>
              <a:latin typeface="王漢宗顏楷體繁" panose="02000500000000000000" pitchFamily="2" charset="-120"/>
              <a:ea typeface="王漢宗顏楷體繁" panose="02000500000000000000" pitchFamily="2" charset="-120"/>
              <a:cs typeface="Times New Roman" panose="02020603050405020304" pitchFamily="18" charset="0"/>
            </a:endParaRPr>
          </a:p>
        </p:txBody>
      </p:sp>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0789" y="1076625"/>
            <a:ext cx="2019794" cy="202989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22"/>
          <p:cNvSpPr>
            <a:spLocks/>
          </p:cNvSpPr>
          <p:nvPr/>
        </p:nvSpPr>
        <p:spPr bwMode="auto">
          <a:xfrm>
            <a:off x="247585" y="984043"/>
            <a:ext cx="2696400" cy="5873957"/>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chemeClr val="accent6">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TW" sz="2400" b="1"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en-US" altLang="zh-TW" sz="2400" b="1"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en-US" altLang="zh-TW" sz="2400" b="1"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en-US" altLang="zh-TW" sz="2400" b="1"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endParaRPr lang="en-US" altLang="zh-TW" sz="2400" b="1"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400" b="1"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申請</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優秀年輕學者懷璧獎</a:t>
            </a:r>
            <a:r>
              <a:rPr lang="zh-TW" altLang="en-US" sz="2400" b="1" u="sng" dirty="0">
                <a:solidFill>
                  <a:schemeClr val="accent3">
                    <a:lumMod val="75000"/>
                  </a:schemeClr>
                </a:solidFill>
                <a:latin typeface="華康正顏楷體W5" panose="03000509000000000000" pitchFamily="65" charset="-120"/>
                <a:ea typeface="華康正顏楷體W5" panose="03000509000000000000" pitchFamily="65" charset="-120"/>
                <a:cs typeface="Times New Roman" panose="02020603050405020304" pitchFamily="18" charset="0"/>
              </a:rPr>
              <a:t>獎助</a:t>
            </a:r>
            <a:r>
              <a:rPr lang="zh-TW" altLang="en-US" sz="2400" u="sng" dirty="0">
                <a:solidFill>
                  <a:srgbClr val="7030A0"/>
                </a:solidFill>
                <a:latin typeface="華康正顏楷體W5" panose="03000509000000000000" pitchFamily="65" charset="-120"/>
                <a:ea typeface="華康正顏楷體W5" panose="03000509000000000000" pitchFamily="65" charset="-120"/>
                <a:cs typeface="Times New Roman" panose="02020603050405020304" pitchFamily="18" charset="0"/>
              </a:rPr>
              <a:t>計畫</a:t>
            </a:r>
            <a:r>
              <a:rPr lang="zh-TW" altLang="en-US"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：四十五歲（含）以下專任教師，在研究上具優秀成果或有重大突破之論文發表者。</a:t>
            </a:r>
            <a:endParaRPr lang="en-US" altLang="zh-TW" sz="24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a:p>
            <a:pPr algn="just"/>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（學術組楊麗螢小姐</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550</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r>
              <a:rPr lang="en-US" altLang="zh-TW"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303</a:t>
            </a:r>
            <a:r>
              <a:rPr lang="zh-TW"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zh-CN" altLang="en-US" sz="2000" dirty="0">
              <a:solidFill>
                <a:schemeClr val="tx1"/>
              </a:solidFill>
              <a:latin typeface="華康正顏楷體W5" panose="03000509000000000000" pitchFamily="65" charset="-120"/>
              <a:ea typeface="華康正顏楷體W5" panose="03000509000000000000" pitchFamily="65" charset="-120"/>
              <a:cs typeface="Times New Roman" panose="02020603050405020304" pitchFamily="18" charset="0"/>
            </a:endParaRPr>
          </a:p>
        </p:txBody>
      </p:sp>
      <p:pic>
        <p:nvPicPr>
          <p:cNvPr id="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154" y="1187730"/>
            <a:ext cx="2543175" cy="18002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1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63122" y="1250899"/>
            <a:ext cx="10982528" cy="5292141"/>
          </a:xfrm>
          <a:prstGeom prst="rect">
            <a:avLst/>
          </a:prstGeom>
          <a:ln>
            <a:miter lim="800000"/>
            <a:headEnd/>
            <a:tailEnd/>
          </a:ln>
        </p:spPr>
        <p:txBody>
          <a:bodyPr/>
          <a:lstStyle>
            <a:lvl1pPr marL="342900" indent="-342900" algn="l" rtl="0" eaLnBrk="0" fontAlgn="base" hangingPunct="0">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ü"/>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1.</a:t>
            </a:r>
            <a:r>
              <a:rPr lang="zh-TW" altLang="zh-TW" sz="2800" u="sng" dirty="0">
                <a:latin typeface="華康正顏楷體W5" panose="03000509000000000000" pitchFamily="65" charset="-120"/>
                <a:ea typeface="華康正顏楷體W5" panose="03000509000000000000" pitchFamily="65" charset="-120"/>
              </a:rPr>
              <a:t>國立中興大學</a:t>
            </a:r>
            <a:r>
              <a:rPr lang="zh-TW" altLang="zh-TW" sz="2800" u="sng" dirty="0">
                <a:solidFill>
                  <a:schemeClr val="accent3">
                    <a:lumMod val="50000"/>
                  </a:schemeClr>
                </a:solidFill>
                <a:latin typeface="華康正顏楷體W5" panose="03000509000000000000" pitchFamily="65" charset="-120"/>
                <a:ea typeface="華康正顏楷體W5" panose="03000509000000000000" pitchFamily="65" charset="-120"/>
              </a:rPr>
              <a:t>新進教師</a:t>
            </a:r>
            <a:r>
              <a:rPr lang="zh-TW" altLang="zh-TW" sz="2800" u="sng" dirty="0">
                <a:latin typeface="華康正顏楷體W5" panose="03000509000000000000" pitchFamily="65" charset="-120"/>
                <a:ea typeface="華康正顏楷體W5" panose="03000509000000000000" pitchFamily="65" charset="-120"/>
              </a:rPr>
              <a:t>教學及研究經費</a:t>
            </a:r>
            <a:r>
              <a:rPr lang="zh-TW" altLang="zh-TW" sz="2800" u="sng" dirty="0">
                <a:solidFill>
                  <a:schemeClr val="accent3">
                    <a:lumMod val="50000"/>
                  </a:schemeClr>
                </a:solidFill>
                <a:latin typeface="華康正顏楷體W5" panose="03000509000000000000" pitchFamily="65" charset="-120"/>
                <a:ea typeface="華康正顏楷體W5" panose="03000509000000000000" pitchFamily="65" charset="-120"/>
              </a:rPr>
              <a:t>補助</a:t>
            </a:r>
            <a:r>
              <a:rPr lang="zh-TW" altLang="zh-TW" sz="2800" u="sng" dirty="0">
                <a:latin typeface="華康正顏楷體W5" panose="03000509000000000000" pitchFamily="65" charset="-120"/>
                <a:ea typeface="華康正顏楷體W5" panose="03000509000000000000" pitchFamily="65" charset="-120"/>
              </a:rPr>
              <a:t>辦法</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400" dirty="0">
                <a:solidFill>
                  <a:srgbClr val="0000FF"/>
                </a:solidFill>
                <a:latin typeface="華康正顏楷體W5" panose="03000509000000000000" pitchFamily="65" charset="-120"/>
                <a:ea typeface="華康正顏楷體W5" panose="03000509000000000000" pitchFamily="65" charset="-120"/>
              </a:rPr>
              <a:t>專款提供儀器設備及研究經費補助</a:t>
            </a:r>
            <a:r>
              <a:rPr lang="zh-TW" altLang="en-US" sz="2400" dirty="0">
                <a:latin typeface="華康正顏楷體W5" panose="03000509000000000000" pitchFamily="65" charset="-120"/>
                <a:ea typeface="華康正顏楷體W5" panose="03000509000000000000" pitchFamily="65" charset="-120"/>
              </a:rPr>
              <a:t>，申請老師請比照科技部專題計畫申請書格式提出精簡計畫書，補助金額以</a:t>
            </a:r>
            <a:r>
              <a:rPr lang="zh-TW" altLang="en-US" sz="2400" u="sng" dirty="0">
                <a:solidFill>
                  <a:srgbClr val="FF0066"/>
                </a:solidFill>
                <a:latin typeface="華康正顏楷體W5" panose="03000509000000000000" pitchFamily="65" charset="-120"/>
                <a:ea typeface="華康正顏楷體W5" panose="03000509000000000000" pitchFamily="65" charset="-120"/>
              </a:rPr>
              <a:t>三十萬元為限</a:t>
            </a:r>
            <a:r>
              <a:rPr lang="zh-TW" altLang="en-US" sz="2400" dirty="0">
                <a:latin typeface="華康正顏楷體W5" panose="03000509000000000000" pitchFamily="65" charset="-120"/>
                <a:ea typeface="華康正顏楷體W5" panose="03000509000000000000" pitchFamily="65" charset="-120"/>
              </a:rPr>
              <a:t>，但研究表現優異經審查委員通過者不在此限。本辦法適用於新聘一年以內講師以上之</a:t>
            </a:r>
            <a:r>
              <a:rPr lang="zh-TW" altLang="en-US" sz="2400" dirty="0">
                <a:solidFill>
                  <a:srgbClr val="FF0000"/>
                </a:solidFill>
                <a:latin typeface="華康正顏楷體W5" panose="03000509000000000000" pitchFamily="65" charset="-120"/>
                <a:ea typeface="華康正顏楷體W5" panose="03000509000000000000" pitchFamily="65" charset="-120"/>
              </a:rPr>
              <a:t>專任教師</a:t>
            </a:r>
            <a:r>
              <a:rPr lang="zh-TW" altLang="en-US" sz="2400" dirty="0">
                <a:latin typeface="華康正顏楷體W5" panose="03000509000000000000" pitchFamily="65" charset="-120"/>
                <a:ea typeface="華康正顏楷體W5" panose="03000509000000000000" pitchFamily="65" charset="-120"/>
              </a:rPr>
              <a:t>，申請截止日期為</a:t>
            </a:r>
            <a:r>
              <a:rPr lang="zh-TW" altLang="en-US" sz="2400" dirty="0">
                <a:solidFill>
                  <a:srgbClr val="FF0000"/>
                </a:solidFill>
                <a:latin typeface="華康正顏楷體W5" panose="03000509000000000000" pitchFamily="65" charset="-120"/>
                <a:ea typeface="華康正顏楷體W5" panose="03000509000000000000" pitchFamily="65" charset="-120"/>
              </a:rPr>
              <a:t>每年</a:t>
            </a:r>
            <a:r>
              <a:rPr lang="en-US" altLang="zh-TW" sz="2400" dirty="0">
                <a:solidFill>
                  <a:srgbClr val="FF0000"/>
                </a:solidFill>
                <a:latin typeface="華康正顏楷體W5" panose="03000509000000000000" pitchFamily="65" charset="-120"/>
                <a:ea typeface="華康正顏楷體W5" panose="03000509000000000000" pitchFamily="65" charset="-120"/>
              </a:rPr>
              <a:t>3</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6</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9</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日前，請至本校「學術研發服務網</a:t>
            </a:r>
            <a:r>
              <a:rPr lang="en-US" altLang="zh-TW" sz="2400" dirty="0">
                <a:solidFill>
                  <a:srgbClr val="FF0000"/>
                </a:solidFill>
                <a:latin typeface="華康正顏楷體W5" panose="03000509000000000000" pitchFamily="65" charset="-120"/>
                <a:ea typeface="華康正顏楷體W5" panose="03000509000000000000" pitchFamily="65" charset="-120"/>
              </a:rPr>
              <a:t>｣</a:t>
            </a:r>
            <a:r>
              <a:rPr lang="zh-TW" altLang="en-US" sz="2400" dirty="0">
                <a:solidFill>
                  <a:srgbClr val="FF0000"/>
                </a:solidFill>
                <a:latin typeface="華康正顏楷體W5" panose="03000509000000000000" pitchFamily="65" charset="-120"/>
                <a:ea typeface="華康正顏楷體W5" panose="03000509000000000000" pitchFamily="65" charset="-120"/>
              </a:rPr>
              <a:t>線上申請</a:t>
            </a:r>
            <a:r>
              <a:rPr lang="zh-TW" altLang="en-US" sz="2400" dirty="0">
                <a:latin typeface="華康正顏楷體W5" panose="03000509000000000000" pitchFamily="65" charset="-120"/>
                <a:ea typeface="華康正顏楷體W5" panose="03000509000000000000" pitchFamily="65" charset="-120"/>
              </a:rPr>
              <a:t>。</a:t>
            </a:r>
            <a:endParaRPr lang="en-US" altLang="zh-TW" sz="2400" dirty="0">
              <a:latin typeface="華康正顏楷體W5" panose="03000509000000000000" pitchFamily="65" charset="-120"/>
              <a:ea typeface="華康正顏楷體W5" panose="03000509000000000000" pitchFamily="65" charset="-120"/>
            </a:endParaRPr>
          </a:p>
          <a:p>
            <a:pPr marL="628650" indent="0" algn="just">
              <a:buClr>
                <a:srgbClr val="00B050"/>
              </a:buClr>
              <a:buNone/>
            </a:pPr>
            <a:endParaRPr lang="zh-TW" altLang="en-US" sz="1800" dirty="0">
              <a:latin typeface="華康正顏楷體W5" panose="03000509000000000000" pitchFamily="65" charset="-120"/>
              <a:ea typeface="華康正顏楷體W5" panose="03000509000000000000" pitchFamily="65" charset="-120"/>
            </a:endParaRPr>
          </a:p>
          <a:p>
            <a:pPr marL="371475"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2.</a:t>
            </a:r>
            <a:r>
              <a:rPr lang="zh-TW" altLang="en-US" sz="2800" u="sng" dirty="0">
                <a:latin typeface="華康正顏楷體W5" panose="03000509000000000000" pitchFamily="65" charset="-120"/>
                <a:ea typeface="華康正顏楷體W5" panose="03000509000000000000" pitchFamily="65" charset="-120"/>
              </a:rPr>
              <a:t>國立中興大學</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儀器</a:t>
            </a:r>
            <a:r>
              <a:rPr lang="zh-TW" altLang="en-US" sz="2800" u="sng" dirty="0">
                <a:latin typeface="華康正顏楷體W5" panose="03000509000000000000" pitchFamily="65" charset="-120"/>
                <a:ea typeface="華康正顏楷體W5" panose="03000509000000000000" pitchFamily="65" charset="-120"/>
              </a:rPr>
              <a:t>、</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圖書</a:t>
            </a:r>
            <a:r>
              <a:rPr lang="zh-TW" altLang="en-US" sz="2800" u="sng" dirty="0">
                <a:latin typeface="華康正顏楷體W5" panose="03000509000000000000" pitchFamily="65" charset="-120"/>
                <a:ea typeface="華康正顏楷體W5" panose="03000509000000000000" pitchFamily="65" charset="-120"/>
              </a:rPr>
              <a:t>與</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電子資源配合款</a:t>
            </a:r>
            <a:r>
              <a:rPr lang="zh-TW" altLang="en-US" sz="2800" u="sng" dirty="0">
                <a:latin typeface="華康正顏楷體W5" panose="03000509000000000000" pitchFamily="65" charset="-120"/>
                <a:ea typeface="華康正顏楷體W5" panose="03000509000000000000" pitchFamily="65" charset="-120"/>
              </a:rPr>
              <a:t>經費</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補助</a:t>
            </a:r>
            <a:r>
              <a:rPr lang="zh-TW" altLang="en-US" sz="2800" u="sng" dirty="0">
                <a:latin typeface="華康正顏楷體W5" panose="03000509000000000000" pitchFamily="65" charset="-120"/>
                <a:ea typeface="華康正顏楷體W5" panose="03000509000000000000" pitchFamily="65" charset="-120"/>
              </a:rPr>
              <a:t>辦法</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400" dirty="0">
                <a:latin typeface="華康正顏楷體W5" panose="03000509000000000000" pitchFamily="65" charset="-120"/>
                <a:ea typeface="華康正顏楷體W5" panose="03000509000000000000" pitchFamily="65" charset="-120"/>
              </a:rPr>
              <a:t>本經費補助以整合型計畫為優先考量，個人計畫申請人</a:t>
            </a:r>
            <a:r>
              <a:rPr lang="zh-TW" altLang="en-US" sz="2400" dirty="0">
                <a:solidFill>
                  <a:srgbClr val="0000FF"/>
                </a:solidFill>
                <a:latin typeface="華康正顏楷體W5" panose="03000509000000000000" pitchFamily="65" charset="-120"/>
                <a:ea typeface="華康正顏楷體W5" panose="03000509000000000000" pitchFamily="65" charset="-120"/>
              </a:rPr>
              <a:t>於本校任職前</a:t>
            </a:r>
            <a:r>
              <a:rPr lang="en-US" altLang="zh-TW" sz="2400" dirty="0">
                <a:solidFill>
                  <a:srgbClr val="0000FF"/>
                </a:solidFill>
                <a:latin typeface="華康正顏楷體W5" panose="03000509000000000000" pitchFamily="65" charset="-120"/>
                <a:ea typeface="華康正顏楷體W5" panose="03000509000000000000" pitchFamily="65" charset="-120"/>
              </a:rPr>
              <a:t>10</a:t>
            </a:r>
            <a:r>
              <a:rPr lang="zh-TW" altLang="en-US" sz="2400" dirty="0">
                <a:solidFill>
                  <a:srgbClr val="0000FF"/>
                </a:solidFill>
                <a:latin typeface="華康正顏楷體W5" panose="03000509000000000000" pitchFamily="65" charset="-120"/>
                <a:ea typeface="華康正顏楷體W5" panose="03000509000000000000" pitchFamily="65" charset="-120"/>
              </a:rPr>
              <a:t>年期間內始得補助，補助總次數以</a:t>
            </a:r>
            <a:r>
              <a:rPr lang="en-US" altLang="zh-TW" sz="2400" dirty="0">
                <a:solidFill>
                  <a:srgbClr val="0000FF"/>
                </a:solidFill>
                <a:latin typeface="華康正顏楷體W5" panose="03000509000000000000" pitchFamily="65" charset="-120"/>
                <a:ea typeface="華康正顏楷體W5" panose="03000509000000000000" pitchFamily="65" charset="-120"/>
              </a:rPr>
              <a:t>3</a:t>
            </a:r>
            <a:r>
              <a:rPr lang="zh-TW" altLang="en-US" sz="2400" dirty="0">
                <a:solidFill>
                  <a:srgbClr val="0000FF"/>
                </a:solidFill>
                <a:latin typeface="華康正顏楷體W5" panose="03000509000000000000" pitchFamily="65" charset="-120"/>
                <a:ea typeface="華康正顏楷體W5" panose="03000509000000000000" pitchFamily="65" charset="-120"/>
              </a:rPr>
              <a:t>次為原則</a:t>
            </a:r>
            <a:r>
              <a:rPr lang="zh-TW" altLang="en-US" sz="2400" dirty="0">
                <a:latin typeface="華康正顏楷體W5" panose="03000509000000000000" pitchFamily="65" charset="-120"/>
                <a:ea typeface="華康正顏楷體W5" panose="03000509000000000000" pitchFamily="65" charset="-120"/>
              </a:rPr>
              <a:t>。本經費以補助向校外單位提出申請而未獲全額補助之經費為優先考量，補助金額至多與校外單位補助總額相等並以</a:t>
            </a:r>
            <a:r>
              <a:rPr lang="zh-TW" altLang="en-US" sz="2400" u="sng" dirty="0">
                <a:solidFill>
                  <a:srgbClr val="FF0066"/>
                </a:solidFill>
                <a:latin typeface="華康正顏楷體W5" panose="03000509000000000000" pitchFamily="65" charset="-120"/>
                <a:ea typeface="華康正顏楷體W5" panose="03000509000000000000" pitchFamily="65" charset="-120"/>
              </a:rPr>
              <a:t>五十萬元</a:t>
            </a:r>
            <a:r>
              <a:rPr lang="zh-TW" altLang="en-US" sz="2400" dirty="0">
                <a:latin typeface="華康正顏楷體W5" panose="03000509000000000000" pitchFamily="65" charset="-120"/>
                <a:ea typeface="華康正顏楷體W5" panose="03000509000000000000" pitchFamily="65" charset="-120"/>
              </a:rPr>
              <a:t>為補助上限，申請截止日期分別為</a:t>
            </a:r>
            <a:r>
              <a:rPr lang="zh-TW" altLang="en-US" sz="2400" dirty="0">
                <a:solidFill>
                  <a:srgbClr val="FF0000"/>
                </a:solidFill>
                <a:latin typeface="華康正顏楷體W5" panose="03000509000000000000" pitchFamily="65" charset="-120"/>
                <a:ea typeface="華康正顏楷體W5" panose="03000509000000000000" pitchFamily="65" charset="-120"/>
              </a:rPr>
              <a:t>每年</a:t>
            </a:r>
            <a:r>
              <a:rPr lang="en-US" altLang="zh-TW" sz="2400" dirty="0">
                <a:solidFill>
                  <a:srgbClr val="FF0000"/>
                </a:solidFill>
                <a:latin typeface="華康正顏楷體W5" panose="03000509000000000000" pitchFamily="65" charset="-120"/>
                <a:ea typeface="華康正顏楷體W5" panose="03000509000000000000" pitchFamily="65" charset="-120"/>
              </a:rPr>
              <a:t>3</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6</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9</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a:t>
            </a:r>
            <a:r>
              <a:rPr lang="en-US" altLang="zh-TW" sz="2400" dirty="0">
                <a:solidFill>
                  <a:srgbClr val="FF0000"/>
                </a:solidFill>
                <a:latin typeface="華康正顏楷體W5" panose="03000509000000000000" pitchFamily="65" charset="-120"/>
                <a:ea typeface="華康正顏楷體W5" panose="03000509000000000000" pitchFamily="65" charset="-120"/>
              </a:rPr>
              <a:t>12</a:t>
            </a:r>
            <a:r>
              <a:rPr lang="zh-TW" altLang="en-US" sz="2400" dirty="0">
                <a:solidFill>
                  <a:srgbClr val="FF0000"/>
                </a:solidFill>
                <a:latin typeface="華康正顏楷體W5" panose="03000509000000000000" pitchFamily="65" charset="-120"/>
                <a:ea typeface="華康正顏楷體W5" panose="03000509000000000000" pitchFamily="65" charset="-120"/>
              </a:rPr>
              <a:t>月</a:t>
            </a:r>
            <a:r>
              <a:rPr lang="en-US" altLang="zh-TW" sz="2400" dirty="0">
                <a:solidFill>
                  <a:srgbClr val="FF0000"/>
                </a:solidFill>
                <a:latin typeface="華康正顏楷體W5" panose="03000509000000000000" pitchFamily="65" charset="-120"/>
                <a:ea typeface="華康正顏楷體W5" panose="03000509000000000000" pitchFamily="65" charset="-120"/>
              </a:rPr>
              <a:t>1</a:t>
            </a:r>
            <a:r>
              <a:rPr lang="zh-TW" altLang="en-US" sz="2400" dirty="0">
                <a:solidFill>
                  <a:srgbClr val="FF0000"/>
                </a:solidFill>
                <a:latin typeface="華康正顏楷體W5" panose="03000509000000000000" pitchFamily="65" charset="-120"/>
                <a:ea typeface="華康正顏楷體W5" panose="03000509000000000000" pitchFamily="65" charset="-120"/>
              </a:rPr>
              <a:t>日前，請至本校「學術研發服務網</a:t>
            </a:r>
            <a:r>
              <a:rPr lang="en-US" altLang="zh-TW" sz="2400" dirty="0">
                <a:solidFill>
                  <a:srgbClr val="FF0000"/>
                </a:solidFill>
                <a:latin typeface="華康正顏楷體W5" panose="03000509000000000000" pitchFamily="65" charset="-120"/>
                <a:ea typeface="華康正顏楷體W5" panose="03000509000000000000" pitchFamily="65" charset="-120"/>
              </a:rPr>
              <a:t>｣</a:t>
            </a:r>
            <a:r>
              <a:rPr lang="zh-TW" altLang="en-US" sz="2400" dirty="0">
                <a:solidFill>
                  <a:srgbClr val="FF0000"/>
                </a:solidFill>
                <a:latin typeface="華康正顏楷體W5" panose="03000509000000000000" pitchFamily="65" charset="-120"/>
                <a:ea typeface="華康正顏楷體W5" panose="03000509000000000000" pitchFamily="65" charset="-120"/>
              </a:rPr>
              <a:t>線上申請</a:t>
            </a:r>
            <a:r>
              <a:rPr lang="zh-TW" altLang="en-US" sz="2400" dirty="0">
                <a:latin typeface="華康正顏楷體W5" panose="03000509000000000000" pitchFamily="65" charset="-120"/>
                <a:ea typeface="華康正顏楷體W5" panose="03000509000000000000" pitchFamily="65" charset="-120"/>
              </a:rPr>
              <a:t>。</a:t>
            </a:r>
            <a:endParaRPr lang="en-US" altLang="zh-TW" sz="2400" dirty="0">
              <a:latin typeface="華康正顏楷體W5" panose="03000509000000000000" pitchFamily="65" charset="-120"/>
              <a:ea typeface="華康正顏楷體W5" panose="03000509000000000000" pitchFamily="65" charset="-120"/>
            </a:endParaRPr>
          </a:p>
        </p:txBody>
      </p:sp>
      <p:sp>
        <p:nvSpPr>
          <p:cNvPr id="7" name="矩形 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矩形 9"/>
          <p:cNvSpPr/>
          <p:nvPr/>
        </p:nvSpPr>
        <p:spPr>
          <a:xfrm>
            <a:off x="470966" y="406613"/>
            <a:ext cx="652743" cy="584775"/>
          </a:xfrm>
          <a:prstGeom prst="rect">
            <a:avLst/>
          </a:prstGeom>
        </p:spPr>
        <p:txBody>
          <a:bodyPr wrap="none">
            <a:spAutoFit/>
          </a:bodyPr>
          <a:lstStyle/>
          <a:p>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文字方塊 10"/>
          <p:cNvSpPr txBox="1"/>
          <p:nvPr/>
        </p:nvSpPr>
        <p:spPr>
          <a:xfrm>
            <a:off x="1811965" y="221946"/>
            <a:ext cx="10171608" cy="954107"/>
          </a:xfrm>
          <a:prstGeom prst="rect">
            <a:avLst/>
          </a:prstGeom>
          <a:noFill/>
        </p:spPr>
        <p:txBody>
          <a:bodyPr wrap="square" rtlCol="0">
            <a:spAutoFit/>
          </a:bodyPr>
          <a:lstStyle/>
          <a:p>
            <a:r>
              <a:rPr kumimoji="1" lang="zh-TW" altLang="en-US" sz="2800" b="1" kern="0" dirty="0">
                <a:solidFill>
                  <a:srgbClr val="FF9900"/>
                </a:solidFill>
                <a:latin typeface="FangSong" panose="02010609060101010101" pitchFamily="49" charset="-122"/>
                <a:ea typeface="FangSong" panose="02010609060101010101" pitchFamily="49" charset="-122"/>
                <a:cs typeface="+mj-cs"/>
              </a:rPr>
              <a:t>為協助各位新進教師加速蓄積研發能量，協助新進教師建置研究環境、購買儀器及參與學術活動。訂定下列補助辦法：</a:t>
            </a:r>
          </a:p>
        </p:txBody>
      </p:sp>
    </p:spTree>
    <p:extLst>
      <p:ext uri="{BB962C8B-B14F-4D97-AF65-F5344CB8AC3E}">
        <p14:creationId xmlns:p14="http://schemas.microsoft.com/office/powerpoint/2010/main" val="92424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4487" y="1203000"/>
            <a:ext cx="11021438" cy="5532778"/>
          </a:xfrm>
          <a:prstGeom prst="rect">
            <a:avLst/>
          </a:prstGeom>
          <a:ln>
            <a:miter lim="800000"/>
            <a:headEnd/>
            <a:tailEnd/>
          </a:ln>
        </p:spPr>
        <p:txBody>
          <a:bodyPr/>
          <a:lstStyle>
            <a:lvl1pPr marL="342900" indent="-342900" algn="l" rtl="0" eaLnBrk="0" fontAlgn="base" hangingPunct="0">
              <a:spcBef>
                <a:spcPct val="20000"/>
              </a:spcBef>
              <a:spcAft>
                <a:spcPct val="0"/>
              </a:spcAft>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ü"/>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indent="0" algn="just">
              <a:buClr>
                <a:srgbClr val="00B050"/>
              </a:buClr>
              <a:buNone/>
            </a:pPr>
            <a:r>
              <a:rPr lang="en-US" altLang="zh-TW" sz="2800" u="sng" dirty="0">
                <a:latin typeface="華康正顏楷體W5" panose="03000509000000000000" pitchFamily="65" charset="-120"/>
                <a:ea typeface="華康正顏楷體W5" panose="03000509000000000000" pitchFamily="65" charset="-120"/>
              </a:rPr>
              <a:t>3.</a:t>
            </a:r>
            <a:r>
              <a:rPr lang="zh-TW" altLang="en-US" sz="2800" u="sng" dirty="0">
                <a:latin typeface="華康正顏楷體W5" panose="03000509000000000000" pitchFamily="65" charset="-120"/>
                <a:ea typeface="華康正顏楷體W5" panose="03000509000000000000" pitchFamily="65" charset="-120"/>
              </a:rPr>
              <a:t>國立中興大學執行政府</a:t>
            </a:r>
            <a:r>
              <a:rPr lang="zh-TW" altLang="en-US" sz="2800" u="sng" dirty="0">
                <a:solidFill>
                  <a:schemeClr val="accent3">
                    <a:lumMod val="50000"/>
                  </a:schemeClr>
                </a:solidFill>
                <a:latin typeface="華康正顏楷體W5" panose="03000509000000000000" pitchFamily="65" charset="-120"/>
                <a:ea typeface="華康正顏楷體W5" panose="03000509000000000000" pitchFamily="65" charset="-120"/>
              </a:rPr>
              <a:t>計畫配合款</a:t>
            </a:r>
            <a:r>
              <a:rPr lang="zh-TW" altLang="en-US" sz="2800" u="sng" dirty="0">
                <a:latin typeface="華康正顏楷體W5" panose="03000509000000000000" pitchFamily="65" charset="-120"/>
                <a:ea typeface="華康正顏楷體W5" panose="03000509000000000000" pitchFamily="65" charset="-120"/>
              </a:rPr>
              <a:t>作業要點</a:t>
            </a:r>
            <a:endParaRPr lang="en-US" altLang="zh-TW" sz="28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000" dirty="0">
                <a:latin typeface="華康正顏楷體W5" panose="03000509000000000000" pitchFamily="65" charset="-120"/>
                <a:ea typeface="華康正顏楷體W5" panose="03000509000000000000" pitchFamily="65" charset="-120"/>
              </a:rPr>
              <a:t>本經費以</a:t>
            </a:r>
            <a:r>
              <a:rPr lang="zh-TW" altLang="en-US" sz="2000" dirty="0">
                <a:solidFill>
                  <a:srgbClr val="0000FF"/>
                </a:solidFill>
                <a:latin typeface="華康正顏楷體W5" panose="03000509000000000000" pitchFamily="65" charset="-120"/>
                <a:ea typeface="華康正顏楷體W5" panose="03000509000000000000" pitchFamily="65" charset="-120"/>
              </a:rPr>
              <a:t>補助機關</a:t>
            </a:r>
            <a:r>
              <a:rPr lang="zh-TW" altLang="en-US" sz="2000" dirty="0">
                <a:latin typeface="華康正顏楷體W5" panose="03000509000000000000" pitchFamily="65" charset="-120"/>
                <a:ea typeface="華康正顏楷體W5" panose="03000509000000000000" pitchFamily="65" charset="-120"/>
              </a:rPr>
              <a:t>有明確表示須提撥配合款案件為優先考量，申請人於</a:t>
            </a:r>
            <a:r>
              <a:rPr lang="zh-TW" altLang="en-US" sz="2000" u="sng" dirty="0">
                <a:solidFill>
                  <a:srgbClr val="0000FF"/>
                </a:solidFill>
                <a:latin typeface="華康正顏楷體W5" panose="03000509000000000000" pitchFamily="65" charset="-120"/>
                <a:ea typeface="華康正顏楷體W5" panose="03000509000000000000" pitchFamily="65" charset="-120"/>
              </a:rPr>
              <a:t>計畫研提時須加會研發處以利經費匡列</a:t>
            </a:r>
            <a:r>
              <a:rPr lang="zh-TW" altLang="en-US" sz="2000" dirty="0">
                <a:latin typeface="華康正顏楷體W5" panose="03000509000000000000" pitchFamily="65" charset="-120"/>
                <a:ea typeface="華康正顏楷體W5" panose="03000509000000000000" pitchFamily="65" charset="-120"/>
              </a:rPr>
              <a:t>。並於計畫核定後提送經費申請，申請截止日期分別為</a:t>
            </a:r>
            <a:r>
              <a:rPr lang="zh-TW" altLang="en-US" sz="2000" dirty="0">
                <a:solidFill>
                  <a:srgbClr val="FF0000"/>
                </a:solidFill>
                <a:latin typeface="華康正顏楷體W5" panose="03000509000000000000" pitchFamily="65" charset="-120"/>
                <a:ea typeface="華康正顏楷體W5" panose="03000509000000000000" pitchFamily="65" charset="-120"/>
              </a:rPr>
              <a:t>每年</a:t>
            </a:r>
            <a:r>
              <a:rPr lang="en-US" altLang="zh-TW" sz="2000" dirty="0">
                <a:solidFill>
                  <a:srgbClr val="FF0000"/>
                </a:solidFill>
                <a:latin typeface="華康正顏楷體W5" panose="03000509000000000000" pitchFamily="65" charset="-120"/>
                <a:ea typeface="華康正顏楷體W5" panose="03000509000000000000" pitchFamily="65" charset="-120"/>
              </a:rPr>
              <a:t>3</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en-US"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6</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en-US"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9</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en-US"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12</a:t>
            </a:r>
            <a:r>
              <a:rPr lang="zh-TW" altLang="en-US"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en-US" sz="2000" dirty="0">
                <a:solidFill>
                  <a:srgbClr val="FF0000"/>
                </a:solidFill>
                <a:latin typeface="華康正顏楷體W5" panose="03000509000000000000" pitchFamily="65" charset="-120"/>
                <a:ea typeface="華康正顏楷體W5" panose="03000509000000000000" pitchFamily="65" charset="-120"/>
              </a:rPr>
              <a:t>日前提出，並請至本校「學術研發服務網」線上申請</a:t>
            </a:r>
            <a:r>
              <a:rPr lang="zh-TW" altLang="en-US" sz="2000" dirty="0">
                <a:latin typeface="華康正顏楷體W5" panose="03000509000000000000" pitchFamily="65" charset="-120"/>
                <a:ea typeface="華康正顏楷體W5" panose="03000509000000000000" pitchFamily="65" charset="-120"/>
              </a:rPr>
              <a:t>。</a:t>
            </a:r>
            <a:endParaRPr lang="en-US" altLang="zh-TW" sz="2000" dirty="0">
              <a:latin typeface="華康正顏楷體W5" panose="03000509000000000000" pitchFamily="65" charset="-120"/>
              <a:ea typeface="華康正顏楷體W5" panose="03000509000000000000" pitchFamily="65" charset="-120"/>
            </a:endParaRPr>
          </a:p>
          <a:p>
            <a:pPr marL="628650" indent="0" algn="just">
              <a:buClr>
                <a:srgbClr val="00B050"/>
              </a:buClr>
              <a:buNone/>
            </a:pPr>
            <a:endParaRPr lang="zh-TW" altLang="en-US" sz="2000" dirty="0">
              <a:latin typeface="華康正顏楷體W5" panose="03000509000000000000" pitchFamily="65" charset="-120"/>
              <a:ea typeface="華康正顏楷體W5" panose="03000509000000000000" pitchFamily="65" charset="-120"/>
            </a:endParaRPr>
          </a:p>
          <a:p>
            <a:pPr marL="630238" indent="-258763" algn="just">
              <a:buClr>
                <a:srgbClr val="00B050"/>
              </a:buClr>
              <a:buNone/>
            </a:pPr>
            <a:r>
              <a:rPr lang="en-US" altLang="zh-TW" sz="2400" u="sng" dirty="0">
                <a:latin typeface="華康正顏楷體W5" panose="03000509000000000000" pitchFamily="65" charset="-120"/>
                <a:ea typeface="華康正顏楷體W5" panose="03000509000000000000" pitchFamily="65" charset="-120"/>
              </a:rPr>
              <a:t>4.</a:t>
            </a:r>
            <a:r>
              <a:rPr lang="zh-TW" altLang="en-US" sz="2400" u="sng" dirty="0">
                <a:latin typeface="華康正顏楷體W5" panose="03000509000000000000" pitchFamily="65" charset="-120"/>
                <a:ea typeface="華康正顏楷體W5" panose="03000509000000000000" pitchFamily="65" charset="-120"/>
              </a:rPr>
              <a:t>國立中興大學建教合作計畫行政管理費</a:t>
            </a:r>
            <a:r>
              <a:rPr lang="zh-TW" altLang="en-US" sz="2400" u="sng" dirty="0">
                <a:solidFill>
                  <a:schemeClr val="accent3">
                    <a:lumMod val="50000"/>
                  </a:schemeClr>
                </a:solidFill>
                <a:latin typeface="華康正顏楷體W5" panose="03000509000000000000" pitchFamily="65" charset="-120"/>
                <a:ea typeface="華康正顏楷體W5" panose="03000509000000000000" pitchFamily="65" charset="-120"/>
              </a:rPr>
              <a:t>支援學術發展經費</a:t>
            </a:r>
            <a:r>
              <a:rPr lang="zh-TW" altLang="en-US" sz="2400" u="sng" dirty="0">
                <a:latin typeface="華康正顏楷體W5" panose="03000509000000000000" pitchFamily="65" charset="-120"/>
                <a:ea typeface="華康正顏楷體W5" panose="03000509000000000000" pitchFamily="65" charset="-120"/>
              </a:rPr>
              <a:t>補助注意事項</a:t>
            </a:r>
            <a:endParaRPr lang="en-US" altLang="zh-TW" sz="2400" u="sng"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en-US" sz="2000" dirty="0">
                <a:latin typeface="華康正顏楷體W5" panose="03000509000000000000" pitchFamily="65" charset="-120"/>
                <a:ea typeface="華康正顏楷體W5" panose="03000509000000000000" pitchFamily="65" charset="-120"/>
              </a:rPr>
              <a:t>補助項目如下：</a:t>
            </a:r>
            <a:endParaRPr lang="en-US" altLang="zh-TW" sz="2000"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(1)</a:t>
            </a:r>
            <a:r>
              <a:rPr lang="zh-TW" altLang="en-US" sz="2000" dirty="0">
                <a:latin typeface="華康正顏楷體W5" panose="03000509000000000000" pitchFamily="65" charset="-120"/>
                <a:ea typeface="華康正顏楷體W5" panose="03000509000000000000" pitchFamily="65" charset="-120"/>
              </a:rPr>
              <a:t>校內各單位主辦國際或全國性學術會議經費補助。 </a:t>
            </a: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(2)</a:t>
            </a:r>
            <a:r>
              <a:rPr lang="zh-TW" altLang="en-US" sz="2000" dirty="0">
                <a:latin typeface="華康正顏楷體W5" panose="03000509000000000000" pitchFamily="65" charset="-120"/>
                <a:ea typeface="華康正顏楷體W5" panose="03000509000000000000" pitchFamily="65" charset="-120"/>
              </a:rPr>
              <a:t>參加對象涵蓋全校師生或校外人士之學術性活動經費補助。 </a:t>
            </a: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(3)</a:t>
            </a:r>
            <a:r>
              <a:rPr lang="zh-TW" altLang="en-US" sz="2000" dirty="0">
                <a:latin typeface="華康正顏楷體W5" panose="03000509000000000000" pitchFamily="65" charset="-120"/>
                <a:ea typeface="華康正顏楷體W5" panose="03000509000000000000" pitchFamily="65" charset="-120"/>
              </a:rPr>
              <a:t>國外專家學者在本校從事學術性活動經費補助。 </a:t>
            </a: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(4)</a:t>
            </a:r>
            <a:r>
              <a:rPr lang="zh-TW" altLang="en-US" sz="2000" dirty="0">
                <a:latin typeface="華康正顏楷體W5" panose="03000509000000000000" pitchFamily="65" charset="-120"/>
                <a:ea typeface="華康正顏楷體W5" panose="03000509000000000000" pitchFamily="65" charset="-120"/>
              </a:rPr>
              <a:t>期刊論文刊登費補助。 </a:t>
            </a: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(5)</a:t>
            </a:r>
            <a:r>
              <a:rPr lang="zh-TW" altLang="en-US" sz="2000" dirty="0">
                <a:latin typeface="華康正顏楷體W5" panose="03000509000000000000" pitchFamily="65" charset="-120"/>
                <a:ea typeface="華康正顏楷體W5" panose="03000509000000000000" pitchFamily="65" charset="-120"/>
              </a:rPr>
              <a:t>本校師生出國發表論文、講學、學術交流活動經費補助。</a:t>
            </a:r>
          </a:p>
          <a:p>
            <a:pPr marL="628650" indent="0" algn="just">
              <a:buClr>
                <a:srgbClr val="00B050"/>
              </a:buClr>
              <a:buNone/>
            </a:pPr>
            <a:r>
              <a:rPr lang="en-US" altLang="zh-TW" sz="2000" dirty="0">
                <a:latin typeface="華康正顏楷體W5" panose="03000509000000000000" pitchFamily="65" charset="-120"/>
                <a:ea typeface="華康正顏楷體W5" panose="03000509000000000000" pitchFamily="65" charset="-120"/>
              </a:rPr>
              <a:t>(6)</a:t>
            </a:r>
            <a:r>
              <a:rPr lang="zh-TW" altLang="en-US" sz="2000" dirty="0">
                <a:latin typeface="華康正顏楷體W5" panose="03000509000000000000" pitchFamily="65" charset="-120"/>
                <a:ea typeface="華康正顏楷體W5" panose="03000509000000000000" pitchFamily="65" charset="-120"/>
              </a:rPr>
              <a:t>本校與國外學術機關師生研習活動經費補助。</a:t>
            </a:r>
            <a:endParaRPr lang="en-US" altLang="zh-TW" sz="2000" dirty="0">
              <a:latin typeface="華康正顏楷體W5" panose="03000509000000000000" pitchFamily="65" charset="-120"/>
              <a:ea typeface="華康正顏楷體W5" panose="03000509000000000000" pitchFamily="65" charset="-120"/>
            </a:endParaRPr>
          </a:p>
          <a:p>
            <a:pPr marL="628650" indent="0" algn="just">
              <a:buClr>
                <a:srgbClr val="00B050"/>
              </a:buClr>
              <a:buNone/>
            </a:pPr>
            <a:r>
              <a:rPr lang="zh-TW" altLang="zh-TW" sz="2000" dirty="0">
                <a:latin typeface="華康正顏楷體W5" panose="03000509000000000000" pitchFamily="65" charset="-120"/>
                <a:ea typeface="華康正顏楷體W5" panose="03000509000000000000" pitchFamily="65" charset="-120"/>
              </a:rPr>
              <a:t>申請截止日期分別為</a:t>
            </a:r>
            <a:r>
              <a:rPr lang="zh-TW" altLang="zh-TW" sz="2000" dirty="0">
                <a:solidFill>
                  <a:srgbClr val="FF0000"/>
                </a:solidFill>
                <a:latin typeface="華康正顏楷體W5" panose="03000509000000000000" pitchFamily="65" charset="-120"/>
                <a:ea typeface="華康正顏楷體W5" panose="03000509000000000000" pitchFamily="65" charset="-120"/>
              </a:rPr>
              <a:t>每年</a:t>
            </a:r>
            <a:r>
              <a:rPr lang="en-US" altLang="zh-TW" sz="2000" dirty="0">
                <a:solidFill>
                  <a:srgbClr val="FF0000"/>
                </a:solidFill>
                <a:latin typeface="華康正顏楷體W5" panose="03000509000000000000" pitchFamily="65" charset="-120"/>
                <a:ea typeface="華康正顏楷體W5" panose="03000509000000000000" pitchFamily="65" charset="-120"/>
              </a:rPr>
              <a:t>3</a:t>
            </a:r>
            <a:r>
              <a:rPr lang="zh-TW" altLang="zh-TW"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zh-TW"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6</a:t>
            </a:r>
            <a:r>
              <a:rPr lang="zh-TW" altLang="zh-TW"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zh-TW"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9</a:t>
            </a:r>
            <a:r>
              <a:rPr lang="zh-TW" altLang="zh-TW"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zh-TW" sz="2000" dirty="0">
                <a:solidFill>
                  <a:srgbClr val="FF0000"/>
                </a:solidFill>
                <a:latin typeface="華康正顏楷體W5" panose="03000509000000000000" pitchFamily="65" charset="-120"/>
                <a:ea typeface="華康正顏楷體W5" panose="03000509000000000000" pitchFamily="65" charset="-120"/>
              </a:rPr>
              <a:t>日、</a:t>
            </a:r>
            <a:r>
              <a:rPr lang="en-US" altLang="zh-TW" sz="2000" dirty="0">
                <a:solidFill>
                  <a:srgbClr val="FF0000"/>
                </a:solidFill>
                <a:latin typeface="華康正顏楷體W5" panose="03000509000000000000" pitchFamily="65" charset="-120"/>
                <a:ea typeface="華康正顏楷體W5" panose="03000509000000000000" pitchFamily="65" charset="-120"/>
              </a:rPr>
              <a:t>12</a:t>
            </a:r>
            <a:r>
              <a:rPr lang="zh-TW" altLang="zh-TW" sz="2000" dirty="0">
                <a:solidFill>
                  <a:srgbClr val="FF0000"/>
                </a:solidFill>
                <a:latin typeface="華康正顏楷體W5" panose="03000509000000000000" pitchFamily="65" charset="-120"/>
                <a:ea typeface="華康正顏楷體W5" panose="03000509000000000000" pitchFamily="65" charset="-120"/>
              </a:rPr>
              <a:t>月</a:t>
            </a:r>
            <a:r>
              <a:rPr lang="en-US" altLang="zh-TW" sz="2000" dirty="0">
                <a:solidFill>
                  <a:srgbClr val="FF0000"/>
                </a:solidFill>
                <a:latin typeface="華康正顏楷體W5" panose="03000509000000000000" pitchFamily="65" charset="-120"/>
                <a:ea typeface="華康正顏楷體W5" panose="03000509000000000000" pitchFamily="65" charset="-120"/>
              </a:rPr>
              <a:t>1</a:t>
            </a:r>
            <a:r>
              <a:rPr lang="zh-TW" altLang="zh-TW" sz="2000" dirty="0">
                <a:solidFill>
                  <a:srgbClr val="FF0000"/>
                </a:solidFill>
                <a:latin typeface="華康正顏楷體W5" panose="03000509000000000000" pitchFamily="65" charset="-120"/>
                <a:ea typeface="華康正顏楷體W5" panose="03000509000000000000" pitchFamily="65" charset="-120"/>
              </a:rPr>
              <a:t>日前，並請至</a:t>
            </a:r>
            <a:r>
              <a:rPr lang="zh-TW" altLang="en-US" sz="2000" dirty="0">
                <a:solidFill>
                  <a:srgbClr val="FF0000"/>
                </a:solidFill>
                <a:latin typeface="華康正顏楷體W5" panose="03000509000000000000" pitchFamily="65" charset="-120"/>
                <a:ea typeface="華康正顏楷體W5" panose="03000509000000000000" pitchFamily="65" charset="-120"/>
              </a:rPr>
              <a:t>本校</a:t>
            </a:r>
            <a:r>
              <a:rPr lang="zh-TW" altLang="zh-TW" sz="2000" dirty="0">
                <a:solidFill>
                  <a:srgbClr val="FF0000"/>
                </a:solidFill>
                <a:latin typeface="華康正顏楷體W5" panose="03000509000000000000" pitchFamily="65" charset="-120"/>
                <a:ea typeface="華康正顏楷體W5" panose="03000509000000000000" pitchFamily="65" charset="-120"/>
              </a:rPr>
              <a:t>「學術研發服務網」線上申請。</a:t>
            </a:r>
            <a:endParaRPr lang="en-US" altLang="zh-TW" sz="2000" dirty="0">
              <a:solidFill>
                <a:srgbClr val="FF0000"/>
              </a:solidFill>
              <a:latin typeface="華康正顏楷體W5" panose="03000509000000000000" pitchFamily="65" charset="-120"/>
              <a:ea typeface="華康正顏楷體W5" panose="03000509000000000000" pitchFamily="65" charset="-120"/>
            </a:endParaRPr>
          </a:p>
        </p:txBody>
      </p:sp>
      <p:sp>
        <p:nvSpPr>
          <p:cNvPr id="7" name="矩形 6"/>
          <p:cNvSpPr/>
          <p:nvPr/>
        </p:nvSpPr>
        <p:spPr>
          <a:xfrm rot="13500000">
            <a:off x="1322126" y="560534"/>
            <a:ext cx="291422" cy="291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3500000">
            <a:off x="1575583" y="594404"/>
            <a:ext cx="223681" cy="2236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14"/>
          <p:cNvSpPr/>
          <p:nvPr/>
        </p:nvSpPr>
        <p:spPr>
          <a:xfrm rot="2700000">
            <a:off x="435591" y="354987"/>
            <a:ext cx="702516" cy="702516"/>
          </a:xfrm>
          <a:prstGeom prst="roundRect">
            <a:avLst/>
          </a:prstGeom>
          <a:solidFill>
            <a:schemeClr val="bg1">
              <a:lumMod val="8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0" name="矩形 9"/>
          <p:cNvSpPr/>
          <p:nvPr/>
        </p:nvSpPr>
        <p:spPr>
          <a:xfrm>
            <a:off x="470966" y="406613"/>
            <a:ext cx="652743" cy="584775"/>
          </a:xfrm>
          <a:prstGeom prst="rect">
            <a:avLst/>
          </a:prstGeom>
        </p:spPr>
        <p:txBody>
          <a:bodyPr wrap="none">
            <a:spAutoFit/>
          </a:bodyPr>
          <a:lstStyle/>
          <a:p>
            <a:r>
              <a:rPr lang="en-US" altLang="zh-TW"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文字方塊 10">
            <a:extLst>
              <a:ext uri="{FF2B5EF4-FFF2-40B4-BE49-F238E27FC236}">
                <a16:creationId xmlns:a16="http://schemas.microsoft.com/office/drawing/2014/main" id="{9F3B9F6D-3F16-431D-AFC0-48BF449E6AC4}"/>
              </a:ext>
            </a:extLst>
          </p:cNvPr>
          <p:cNvSpPr txBox="1"/>
          <p:nvPr/>
        </p:nvSpPr>
        <p:spPr>
          <a:xfrm>
            <a:off x="1811965" y="221946"/>
            <a:ext cx="10171608" cy="954107"/>
          </a:xfrm>
          <a:prstGeom prst="rect">
            <a:avLst/>
          </a:prstGeom>
          <a:noFill/>
        </p:spPr>
        <p:txBody>
          <a:bodyPr wrap="square" rtlCol="0">
            <a:spAutoFit/>
          </a:bodyPr>
          <a:lstStyle/>
          <a:p>
            <a:r>
              <a:rPr kumimoji="1" lang="zh-TW" altLang="en-US" sz="2800" b="1" kern="0" dirty="0">
                <a:solidFill>
                  <a:srgbClr val="FF9900"/>
                </a:solidFill>
                <a:latin typeface="FangSong" panose="02010609060101010101" pitchFamily="49" charset="-122"/>
                <a:ea typeface="FangSong" panose="02010609060101010101" pitchFamily="49" charset="-122"/>
                <a:cs typeface="+mj-cs"/>
              </a:rPr>
              <a:t>為協助各位新進教師加速蓄積研發能量，協助新進教師建置研究環境、購買儀器及參與學術活動。訂定下列補助辦法：</a:t>
            </a:r>
          </a:p>
        </p:txBody>
      </p:sp>
    </p:spTree>
    <p:extLst>
      <p:ext uri="{BB962C8B-B14F-4D97-AF65-F5344CB8AC3E}">
        <p14:creationId xmlns:p14="http://schemas.microsoft.com/office/powerpoint/2010/main" val="2414457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622160717"/>
  <p:tag name="MH_LIBRARY" val="CONTENTS"/>
  <p:tag name="MH_TYPE" val="NUMBER"/>
  <p:tag name="ID" val="545813"/>
  <p:tag name="MH_ORDER" val="1"/>
  <p:tag name="PA" val="v3.2.0"/>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5676</Words>
  <Application>Microsoft Office PowerPoint</Application>
  <PresentationFormat>自訂</PresentationFormat>
  <Paragraphs>898</Paragraphs>
  <Slides>39</Slides>
  <Notes>39</Notes>
  <HiddenSlides>0</HiddenSlides>
  <MMClips>0</MMClips>
  <ScaleCrop>false</ScaleCrop>
  <HeadingPairs>
    <vt:vector size="6" baseType="variant">
      <vt:variant>
        <vt:lpstr>使用字型</vt:lpstr>
      </vt:variant>
      <vt:variant>
        <vt:i4>27</vt:i4>
      </vt:variant>
      <vt:variant>
        <vt:lpstr>佈景主題</vt:lpstr>
      </vt:variant>
      <vt:variant>
        <vt:i4>1</vt:i4>
      </vt:variant>
      <vt:variant>
        <vt:lpstr>投影片標題</vt:lpstr>
      </vt:variant>
      <vt:variant>
        <vt:i4>39</vt:i4>
      </vt:variant>
    </vt:vector>
  </HeadingPairs>
  <TitlesOfParts>
    <vt:vector size="67" baseType="lpstr">
      <vt:lpstr>等线</vt:lpstr>
      <vt:lpstr>FangSong</vt:lpstr>
      <vt:lpstr>ITC Avant Garde Std Bk</vt:lpstr>
      <vt:lpstr>Meiryo</vt:lpstr>
      <vt:lpstr>Microsoft YaHei</vt:lpstr>
      <vt:lpstr>Microsoft YaHei</vt:lpstr>
      <vt:lpstr>宋体</vt:lpstr>
      <vt:lpstr>宋体</vt:lpstr>
      <vt:lpstr>幼圆</vt:lpstr>
      <vt:lpstr>王漢宗海報體一半天水</vt:lpstr>
      <vt:lpstr>王漢宗特黑體繁</vt:lpstr>
      <vt:lpstr>王漢宗顏楷體繁</vt:lpstr>
      <vt:lpstr>华文黑体-日</vt:lpstr>
      <vt:lpstr>華康中特圓體(P)</vt:lpstr>
      <vt:lpstr>華康正顏楷體W5</vt:lpstr>
      <vt:lpstr>華康粗明體</vt:lpstr>
      <vt:lpstr>微軟正黑體</vt:lpstr>
      <vt:lpstr>新細明體</vt:lpstr>
      <vt:lpstr>標楷體</vt:lpstr>
      <vt:lpstr>Arial</vt:lpstr>
      <vt:lpstr>Book Antiqua</vt:lpstr>
      <vt:lpstr>Calibri</vt:lpstr>
      <vt:lpstr>Cambria</vt:lpstr>
      <vt:lpstr>Century Gothic</vt:lpstr>
      <vt:lpstr>Open Sans</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dc:description>http://www.ypppt.com/</dc:description>
  <cp:lastModifiedBy>user</cp:lastModifiedBy>
  <cp:revision>1177</cp:revision>
  <dcterms:created xsi:type="dcterms:W3CDTF">2015-12-01T09:06:39Z</dcterms:created>
  <dcterms:modified xsi:type="dcterms:W3CDTF">2020-08-12T02:14:32Z</dcterms:modified>
</cp:coreProperties>
</file>