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8" r:id="rId2"/>
    <p:sldId id="451" r:id="rId3"/>
    <p:sldId id="347" r:id="rId4"/>
    <p:sldId id="348" r:id="rId5"/>
    <p:sldId id="453" r:id="rId6"/>
    <p:sldId id="452" r:id="rId7"/>
    <p:sldId id="422" r:id="rId8"/>
    <p:sldId id="423" r:id="rId9"/>
    <p:sldId id="424" r:id="rId10"/>
    <p:sldId id="425" r:id="rId11"/>
    <p:sldId id="426" r:id="rId12"/>
    <p:sldId id="427" r:id="rId13"/>
    <p:sldId id="456" r:id="rId14"/>
    <p:sldId id="457" r:id="rId15"/>
    <p:sldId id="394" r:id="rId16"/>
    <p:sldId id="383" r:id="rId17"/>
    <p:sldId id="384" r:id="rId18"/>
    <p:sldId id="396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393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8" r:id="rId41"/>
    <p:sldId id="459" r:id="rId42"/>
    <p:sldId id="460" r:id="rId43"/>
    <p:sldId id="395" r:id="rId44"/>
    <p:sldId id="390" r:id="rId45"/>
    <p:sldId id="391" r:id="rId46"/>
    <p:sldId id="329" r:id="rId47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00CC"/>
    <a:srgbClr val="0000FF"/>
    <a:srgbClr val="FFFFFF"/>
    <a:srgbClr val="F4FB7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8" autoAdjust="0"/>
    <p:restoredTop sz="94660"/>
  </p:normalViewPr>
  <p:slideViewPr>
    <p:cSldViewPr>
      <p:cViewPr>
        <p:scale>
          <a:sx n="80" d="100"/>
          <a:sy n="80" d="100"/>
        </p:scale>
        <p:origin x="-1531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40D9D-EEBB-481E-9E3A-F4E2375E9FDD}" type="doc">
      <dgm:prSet loTypeId="urn:microsoft.com/office/officeart/2005/8/layout/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17F1F1B-5A82-4332-AAC5-A2CFCFFCBC5C}">
      <dgm:prSet phldrT="[文字]" custT="1"/>
      <dgm:spPr/>
      <dgm:t>
        <a:bodyPr/>
        <a:lstStyle/>
        <a:p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請購案件核准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影本送營繕組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94ED29EA-1454-452E-B887-E649BB79C7AD}" type="parTrans" cxnId="{49EDEA75-1632-48B2-BE17-5BD8B49DA8CC}">
      <dgm:prSet/>
      <dgm:spPr/>
      <dgm:t>
        <a:bodyPr/>
        <a:lstStyle/>
        <a:p>
          <a:endParaRPr lang="zh-TW" altLang="en-US"/>
        </a:p>
      </dgm:t>
    </dgm:pt>
    <dgm:pt modelId="{BBC30E5B-FBA8-4B3C-9C89-87DF010FB9D5}" type="sibTrans" cxnId="{49EDEA75-1632-48B2-BE17-5BD8B49DA8C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zh-TW" altLang="en-US" b="1" cap="none" spc="0">
            <a:ln w="18000">
              <a:solidFill>
                <a:srgbClr val="FF0000"/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EF764624-1D7C-4A39-9BE0-2B7911976CE4}">
      <dgm:prSet phldrT="[文字]" custT="1"/>
      <dgm:spPr/>
      <dgm:t>
        <a:bodyPr/>
        <a:lstStyle/>
        <a:p>
          <a:pPr algn="just"/>
          <a:r>
            <a:rPr lang="en-US" altLang="zh-TW" sz="1400" b="1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altLang="en-US" sz="1400" b="1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rPr>
            <a:t>使用單位自行簽報</a:t>
          </a:r>
          <a:r>
            <a:rPr lang="en-US" altLang="zh-TW" sz="1400" b="1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rPr>
            <a:t>  </a:t>
          </a:r>
          <a:r>
            <a:rPr lang="zh-TW" altLang="en-US" sz="1400" b="1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rPr>
            <a:t>建築師</a:t>
          </a:r>
          <a:r>
            <a:rPr lang="en-US" altLang="zh-TW" sz="1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(10</a:t>
          </a:r>
          <a:r>
            <a:rPr lang="zh-TW" altLang="en-US" sz="1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萬元以內）</a:t>
          </a:r>
          <a:endParaRPr lang="en-US" altLang="zh-TW" sz="1400" b="1" dirty="0" smtClean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algn="just"/>
          <a:r>
            <a:rPr lang="en-US" altLang="zh-TW" sz="1400" b="1" dirty="0" smtClean="0">
              <a:latin typeface="標楷體" pitchFamily="65" charset="-120"/>
              <a:ea typeface="標楷體" pitchFamily="65" charset="-120"/>
            </a:rPr>
            <a:t>2.</a:t>
          </a:r>
          <a:r>
            <a:rPr lang="zh-TW" altLang="en-US" sz="1400" b="1" dirty="0" smtClean="0">
              <a:latin typeface="標楷體" pitchFamily="65" charset="-120"/>
              <a:ea typeface="標楷體" pitchFamily="65" charset="-120"/>
            </a:rPr>
            <a:t>本校開口契約建築 </a:t>
          </a:r>
          <a:endParaRPr lang="en-US" altLang="zh-TW" sz="1400" b="1" dirty="0" smtClean="0">
            <a:latin typeface="標楷體" pitchFamily="65" charset="-120"/>
            <a:ea typeface="標楷體" pitchFamily="65" charset="-120"/>
          </a:endParaRPr>
        </a:p>
        <a:p>
          <a:pPr algn="just"/>
          <a:r>
            <a:rPr lang="en-US" altLang="zh-TW" sz="1400" b="1" dirty="0" smtClean="0">
              <a:latin typeface="標楷體" pitchFamily="65" charset="-120"/>
              <a:ea typeface="標楷體" pitchFamily="65" charset="-120"/>
            </a:rPr>
            <a:t>  </a:t>
          </a:r>
          <a:r>
            <a:rPr lang="zh-TW" altLang="en-US" sz="1400" b="1" dirty="0" smtClean="0">
              <a:latin typeface="標楷體" pitchFamily="65" charset="-120"/>
              <a:ea typeface="標楷體" pitchFamily="65" charset="-120"/>
            </a:rPr>
            <a:t>師</a:t>
          </a:r>
          <a:endParaRPr lang="zh-TW" altLang="en-US" sz="1400" b="1" dirty="0">
            <a:latin typeface="標楷體" pitchFamily="65" charset="-120"/>
            <a:ea typeface="標楷體" pitchFamily="65" charset="-120"/>
          </a:endParaRPr>
        </a:p>
      </dgm:t>
    </dgm:pt>
    <dgm:pt modelId="{D9A7DF37-BA4B-4FA0-A4E7-4B793A92E998}" type="parTrans" cxnId="{A778D622-1755-41EF-9F23-D9059ED3907B}">
      <dgm:prSet/>
      <dgm:spPr/>
      <dgm:t>
        <a:bodyPr/>
        <a:lstStyle/>
        <a:p>
          <a:endParaRPr lang="zh-TW" altLang="en-US"/>
        </a:p>
      </dgm:t>
    </dgm:pt>
    <dgm:pt modelId="{E2B2001F-E4E0-47A4-B806-150FF3E51CF4}" type="sibTrans" cxnId="{A778D622-1755-41EF-9F23-D9059ED3907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3563653D-035B-4334-9C4D-E4EE98084DAD}">
      <dgm:prSet phldrT="[文字]" custT="1"/>
      <dgm:spPr/>
      <dgm:t>
        <a:bodyPr/>
        <a:lstStyle/>
        <a:p>
          <a:pPr algn="just"/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通知設計監造單位著手進行工程初步設計</a:t>
          </a:r>
          <a:endParaRPr lang="zh-TW" altLang="en-US" sz="1800" b="1" dirty="0"/>
        </a:p>
      </dgm:t>
    </dgm:pt>
    <dgm:pt modelId="{B6A91852-E256-443C-B14F-F3AAA165666B}" type="parTrans" cxnId="{1F7CF51B-80E3-4959-AA1D-5E470BBE45BD}">
      <dgm:prSet/>
      <dgm:spPr/>
      <dgm:t>
        <a:bodyPr/>
        <a:lstStyle/>
        <a:p>
          <a:endParaRPr lang="zh-TW" altLang="en-US"/>
        </a:p>
      </dgm:t>
    </dgm:pt>
    <dgm:pt modelId="{5FE1272F-8F6C-44B6-8777-06C7AC3FA2BB}" type="sibTrans" cxnId="{1F7CF51B-80E3-4959-AA1D-5E470BBE45B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F9A89FD5-946D-4117-BE61-84B7BD6B3A67}">
      <dgm:prSet phldrT="[文字]" custT="1"/>
      <dgm:spPr/>
      <dgm:t>
        <a:bodyPr/>
        <a:lstStyle/>
        <a:p>
          <a:r>
            <a:rPr lang="zh-TW" altLang="en-US" sz="1500" b="1" dirty="0" smtClean="0">
              <a:latin typeface="標楷體" pitchFamily="65" charset="-120"/>
              <a:ea typeface="標楷體" pitchFamily="65" charset="-120"/>
            </a:rPr>
            <a:t>成立</a:t>
          </a:r>
          <a:r>
            <a:rPr lang="zh-TW" altLang="en-US" sz="1500" b="1" u="sng" dirty="0" smtClean="0">
              <a:latin typeface="標楷體" pitchFamily="65" charset="-120"/>
              <a:ea typeface="標楷體" pitchFamily="65" charset="-120"/>
            </a:rPr>
            <a:t>工程</a:t>
          </a:r>
          <a:r>
            <a:rPr lang="zh-TW" altLang="en-US" sz="1500" b="1" u="sng" baseline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初步設計</a:t>
          </a:r>
          <a:r>
            <a:rPr lang="zh-TW" altLang="en-US" sz="1500" b="1" dirty="0" smtClean="0">
              <a:latin typeface="標楷體" pitchFamily="65" charset="-120"/>
              <a:ea typeface="標楷體" pitchFamily="65" charset="-120"/>
            </a:rPr>
            <a:t>送審單簽會使用</a:t>
          </a:r>
          <a:r>
            <a:rPr lang="en-US" altLang="zh-TW" sz="15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500" b="1" dirty="0" smtClean="0">
              <a:latin typeface="標楷體" pitchFamily="65" charset="-120"/>
              <a:ea typeface="標楷體" pitchFamily="65" charset="-120"/>
            </a:rPr>
            <a:t>請購</a:t>
          </a:r>
          <a:r>
            <a:rPr lang="en-US" altLang="zh-TW" sz="1500" b="1" dirty="0" smtClean="0">
              <a:latin typeface="標楷體" pitchFamily="65" charset="-120"/>
              <a:ea typeface="標楷體" pitchFamily="65" charset="-120"/>
            </a:rPr>
            <a:t>)</a:t>
          </a:r>
          <a:r>
            <a:rPr lang="zh-TW" altLang="en-US" sz="1500" b="1" dirty="0" smtClean="0">
              <a:latin typeface="標楷體" pitchFamily="65" charset="-120"/>
              <a:ea typeface="標楷體" pitchFamily="65" charset="-120"/>
            </a:rPr>
            <a:t>單位確認設計內容</a:t>
          </a:r>
          <a:endParaRPr lang="en-US" altLang="zh-TW" sz="1500" b="1" dirty="0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sz="10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000" dirty="0" smtClean="0">
              <a:latin typeface="標楷體" pitchFamily="65" charset="-120"/>
              <a:ea typeface="標楷體" pitchFamily="65" charset="-120"/>
            </a:rPr>
            <a:t>註：須簽奉校長核可</a:t>
          </a:r>
          <a:r>
            <a:rPr lang="en-US" altLang="zh-TW" sz="10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000" b="1" dirty="0">
            <a:latin typeface="標楷體" pitchFamily="65" charset="-120"/>
            <a:ea typeface="標楷體" pitchFamily="65" charset="-120"/>
          </a:endParaRPr>
        </a:p>
      </dgm:t>
    </dgm:pt>
    <dgm:pt modelId="{240A44D1-7E9B-4A15-9479-8BE20DFB12BB}" type="parTrans" cxnId="{BC58E0F1-4DC7-4497-ADB3-8DDE39FEB957}">
      <dgm:prSet/>
      <dgm:spPr/>
      <dgm:t>
        <a:bodyPr/>
        <a:lstStyle/>
        <a:p>
          <a:endParaRPr lang="zh-TW" altLang="en-US"/>
        </a:p>
      </dgm:t>
    </dgm:pt>
    <dgm:pt modelId="{4232DEB6-5014-48E0-93C7-493068494FC3}" type="sibTrans" cxnId="{BC58E0F1-4DC7-4497-ADB3-8DDE39FEB95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2BB01EAD-2855-4CA9-9D25-8AE391E90CF7}">
      <dgm:prSet phldrT="[文字]" custT="1"/>
      <dgm:spPr/>
      <dgm:t>
        <a:bodyPr/>
        <a:lstStyle/>
        <a:p>
          <a:pPr algn="ctr"/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正式預算書成立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en-US" altLang="zh-TW" sz="10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000" dirty="0" smtClean="0">
              <a:latin typeface="標楷體" pitchFamily="65" charset="-120"/>
              <a:ea typeface="標楷體" pitchFamily="65" charset="-120"/>
            </a:rPr>
            <a:t>註：會主計室簽奉校長核可</a:t>
          </a:r>
          <a:r>
            <a:rPr lang="en-US" altLang="zh-TW" sz="10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000" b="1" dirty="0">
            <a:latin typeface="標楷體" pitchFamily="65" charset="-120"/>
            <a:ea typeface="標楷體" pitchFamily="65" charset="-120"/>
          </a:endParaRPr>
        </a:p>
      </dgm:t>
    </dgm:pt>
    <dgm:pt modelId="{B9EE58B9-E7D0-4070-B204-29BD16EA27E6}" type="parTrans" cxnId="{B7164C5E-3776-4D3C-89BE-592A8EC1172D}">
      <dgm:prSet/>
      <dgm:spPr/>
      <dgm:t>
        <a:bodyPr/>
        <a:lstStyle/>
        <a:p>
          <a:endParaRPr lang="zh-TW" altLang="en-US"/>
        </a:p>
      </dgm:t>
    </dgm:pt>
    <dgm:pt modelId="{673B5839-10F5-4C53-A93A-287EC673AC25}" type="sibTrans" cxnId="{B7164C5E-3776-4D3C-89BE-592A8EC1172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41496F3E-8435-4A64-948D-6CC172FDCD9A}">
      <dgm:prSet phldrT="[文字]" custT="1"/>
      <dgm:spPr/>
      <dgm:t>
        <a:bodyPr/>
        <a:lstStyle/>
        <a:p>
          <a:pPr algn="just"/>
          <a:r>
            <a:rPr lang="zh-TW" altLang="en-US" sz="1800" b="1" u="sng" dirty="0" smtClean="0">
              <a:latin typeface="標楷體" pitchFamily="65" charset="-120"/>
              <a:ea typeface="標楷體" pitchFamily="65" charset="-120"/>
            </a:rPr>
            <a:t>簽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奉核准</a:t>
          </a:r>
          <a:r>
            <a:rPr lang="zh-TW" altLang="en-US" sz="1800" b="1" u="sng" dirty="0" smtClean="0">
              <a:latin typeface="標楷體" pitchFamily="65" charset="-120"/>
              <a:ea typeface="標楷體" pitchFamily="65" charset="-120"/>
            </a:rPr>
            <a:t>招標文件</a:t>
          </a:r>
          <a:endParaRPr lang="zh-TW" altLang="en-US" sz="1800" b="1" u="sng" dirty="0">
            <a:latin typeface="標楷體" pitchFamily="65" charset="-120"/>
            <a:ea typeface="標楷體" pitchFamily="65" charset="-120"/>
          </a:endParaRPr>
        </a:p>
      </dgm:t>
    </dgm:pt>
    <dgm:pt modelId="{86BD5539-2A8F-4025-A35A-DEF02D0B3560}" type="parTrans" cxnId="{C7320631-62DA-41A9-B98D-A091EFE46B89}">
      <dgm:prSet/>
      <dgm:spPr/>
      <dgm:t>
        <a:bodyPr/>
        <a:lstStyle/>
        <a:p>
          <a:endParaRPr lang="zh-TW" altLang="en-US"/>
        </a:p>
      </dgm:t>
    </dgm:pt>
    <dgm:pt modelId="{8D895F81-0B50-48A4-9CA0-937ADFF5CA09}" type="sibTrans" cxnId="{C7320631-62DA-41A9-B98D-A091EFE46B8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048616DF-9C9D-4F60-AC49-488D0DF43166}">
      <dgm:prSet phldrT="[文字]" custT="1"/>
      <dgm:spPr/>
      <dgm:t>
        <a:bodyPr/>
        <a:lstStyle/>
        <a:p>
          <a:pPr algn="just"/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招標文件奉核後辦理公開招標程序</a:t>
          </a:r>
          <a:endParaRPr lang="en-US" altLang="zh-TW" sz="1600" dirty="0" smtClean="0">
            <a:latin typeface="標楷體" pitchFamily="65" charset="-120"/>
            <a:ea typeface="標楷體" pitchFamily="65" charset="-120"/>
          </a:endParaRPr>
        </a:p>
        <a:p>
          <a:pPr algn="ctr"/>
          <a:r>
            <a:rPr lang="en-US" altLang="zh-TW" sz="10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000" dirty="0" smtClean="0">
              <a:latin typeface="標楷體" pitchFamily="65" charset="-120"/>
              <a:ea typeface="標楷體" pitchFamily="65" charset="-120"/>
            </a:rPr>
            <a:t>註：依採購法規定工程案件</a:t>
          </a:r>
          <a:endParaRPr lang="en-US" altLang="zh-TW" sz="1000" dirty="0" smtClean="0">
            <a:latin typeface="標楷體" pitchFamily="65" charset="-120"/>
            <a:ea typeface="標楷體" pitchFamily="65" charset="-120"/>
          </a:endParaRPr>
        </a:p>
        <a:p>
          <a:pPr algn="ctr"/>
          <a:r>
            <a:rPr lang="zh-TW" altLang="en-US" sz="1000" dirty="0" smtClean="0">
              <a:latin typeface="標楷體" pitchFamily="65" charset="-120"/>
              <a:ea typeface="標楷體" pitchFamily="65" charset="-120"/>
            </a:rPr>
            <a:t>  採購招標期限</a:t>
          </a:r>
          <a:r>
            <a:rPr lang="en-US" altLang="zh-TW" sz="10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000" b="1" dirty="0">
            <a:latin typeface="標楷體" pitchFamily="65" charset="-120"/>
            <a:ea typeface="標楷體" pitchFamily="65" charset="-120"/>
          </a:endParaRPr>
        </a:p>
      </dgm:t>
    </dgm:pt>
    <dgm:pt modelId="{A5A32EBE-75C8-4ECF-AB64-50151D240EFA}" type="parTrans" cxnId="{49442A31-3EB8-4FE5-8436-1AE2237C4062}">
      <dgm:prSet/>
      <dgm:spPr/>
      <dgm:t>
        <a:bodyPr/>
        <a:lstStyle/>
        <a:p>
          <a:endParaRPr lang="zh-TW" altLang="en-US"/>
        </a:p>
      </dgm:t>
    </dgm:pt>
    <dgm:pt modelId="{7FC13ECD-4AC1-4EF5-A927-C1891C632EA1}" type="sibTrans" cxnId="{49442A31-3EB8-4FE5-8436-1AE2237C406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89922B1C-E5C2-4A4A-916B-80E1FBF109D3}">
      <dgm:prSet phldrT="[文字]" custT="1"/>
      <dgm:spPr/>
      <dgm:t>
        <a:bodyPr/>
        <a:lstStyle/>
        <a:p>
          <a:pPr algn="ctr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開、決標作業</a:t>
          </a:r>
          <a:endParaRPr lang="en-US" altLang="zh-TW" sz="1800" dirty="0" smtClean="0">
            <a:latin typeface="標楷體" pitchFamily="65" charset="-120"/>
            <a:ea typeface="標楷體" pitchFamily="65" charset="-120"/>
          </a:endParaRPr>
        </a:p>
        <a:p>
          <a:pPr algn="ctr"/>
          <a:r>
            <a:rPr lang="en-US" altLang="zh-TW" sz="10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000" dirty="0" smtClean="0">
              <a:latin typeface="標楷體" pitchFamily="65" charset="-120"/>
              <a:ea typeface="標楷體" pitchFamily="65" charset="-120"/>
            </a:rPr>
            <a:t>註：依採購法規定辦理</a:t>
          </a:r>
          <a:r>
            <a:rPr lang="en-US" altLang="zh-TW" sz="10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000" dirty="0">
            <a:latin typeface="標楷體" pitchFamily="65" charset="-120"/>
            <a:ea typeface="標楷體" pitchFamily="65" charset="-120"/>
          </a:endParaRPr>
        </a:p>
      </dgm:t>
    </dgm:pt>
    <dgm:pt modelId="{14EEDA30-7972-494C-9CC6-7CC44FCEF9F6}" type="parTrans" cxnId="{6987A932-8262-4569-8DA7-19B27F5FAE03}">
      <dgm:prSet/>
      <dgm:spPr/>
      <dgm:t>
        <a:bodyPr/>
        <a:lstStyle/>
        <a:p>
          <a:endParaRPr lang="zh-TW" altLang="en-US"/>
        </a:p>
      </dgm:t>
    </dgm:pt>
    <dgm:pt modelId="{9AC9F043-4634-4C79-AB02-C390FAE3AFD9}" type="sibTrans" cxnId="{6987A932-8262-4569-8DA7-19B27F5FAE0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48D9A6E9-9CAD-4661-A49B-BE61E60C4CEC}">
      <dgm:prSet phldrT="[文字]" custT="1"/>
      <dgm:spPr/>
      <dgm:t>
        <a:bodyPr/>
        <a:lstStyle/>
        <a:p>
          <a:pPr algn="l"/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履約管理</a:t>
          </a:r>
          <a:endParaRPr lang="en-US" altLang="zh-TW" sz="1800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2.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驗收核銷</a:t>
          </a:r>
          <a:endParaRPr lang="en-US" altLang="zh-TW" sz="1800" dirty="0" smtClean="0">
            <a:latin typeface="標楷體" pitchFamily="65" charset="-120"/>
            <a:ea typeface="標楷體" pitchFamily="65" charset="-120"/>
          </a:endParaRPr>
        </a:p>
      </dgm:t>
    </dgm:pt>
    <dgm:pt modelId="{26596F71-20B1-4C0D-9216-C0831453F61D}" type="parTrans" cxnId="{78375AC0-6AA4-4E9E-9F13-72EC7616FB9A}">
      <dgm:prSet/>
      <dgm:spPr/>
      <dgm:t>
        <a:bodyPr/>
        <a:lstStyle/>
        <a:p>
          <a:endParaRPr lang="zh-TW" altLang="en-US"/>
        </a:p>
      </dgm:t>
    </dgm:pt>
    <dgm:pt modelId="{6D560EB1-C581-41E2-8286-5C6F8E11C049}" type="sibTrans" cxnId="{78375AC0-6AA4-4E9E-9F13-72EC7616FB9A}">
      <dgm:prSet/>
      <dgm:spPr/>
      <dgm:t>
        <a:bodyPr/>
        <a:lstStyle/>
        <a:p>
          <a:endParaRPr lang="zh-TW" altLang="en-US"/>
        </a:p>
      </dgm:t>
    </dgm:pt>
    <dgm:pt modelId="{7FF2E1C6-5169-40DD-B710-A3A039C95F02}" type="pres">
      <dgm:prSet presAssocID="{92740D9D-EEBB-481E-9E3A-F4E2375E9F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53F492-1773-4B00-8CF0-48FE3EC145C9}" type="pres">
      <dgm:prSet presAssocID="{A17F1F1B-5A82-4332-AAC5-A2CFCFFCBC5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20C84-0F63-4624-ADB1-F6895B98C185}" type="pres">
      <dgm:prSet presAssocID="{BBC30E5B-FBA8-4B3C-9C89-87DF010FB9D5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95DDD7CB-A77D-4E50-8AA3-D324D0D44478}" type="pres">
      <dgm:prSet presAssocID="{BBC30E5B-FBA8-4B3C-9C89-87DF010FB9D5}" presName="connectorText" presStyleLbl="sibTrans2D1" presStyleIdx="0" presStyleCnt="8"/>
      <dgm:spPr/>
      <dgm:t>
        <a:bodyPr/>
        <a:lstStyle/>
        <a:p>
          <a:endParaRPr lang="zh-TW" altLang="en-US"/>
        </a:p>
      </dgm:t>
    </dgm:pt>
    <dgm:pt modelId="{4C712347-6AF8-472B-A413-6A90ED83AA75}" type="pres">
      <dgm:prSet presAssocID="{EF764624-1D7C-4A39-9BE0-2B7911976CE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844657-6B8F-4B6C-9620-DEFB50F32C2D}" type="pres">
      <dgm:prSet presAssocID="{E2B2001F-E4E0-47A4-B806-150FF3E51CF4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98E9A363-6D3E-4F83-8C84-7AD0CCA9893D}" type="pres">
      <dgm:prSet presAssocID="{E2B2001F-E4E0-47A4-B806-150FF3E51CF4}" presName="connectorText" presStyleLbl="sibTrans2D1" presStyleIdx="1" presStyleCnt="8"/>
      <dgm:spPr/>
      <dgm:t>
        <a:bodyPr/>
        <a:lstStyle/>
        <a:p>
          <a:endParaRPr lang="zh-TW" altLang="en-US"/>
        </a:p>
      </dgm:t>
    </dgm:pt>
    <dgm:pt modelId="{8056B8F7-E0EC-4AD0-B83E-0004229E07EB}" type="pres">
      <dgm:prSet presAssocID="{3563653D-035B-4334-9C4D-E4EE98084DA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3FCEDC-5690-45C4-B74E-C889163397A4}" type="pres">
      <dgm:prSet presAssocID="{5FE1272F-8F6C-44B6-8777-06C7AC3FA2BB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D82C9C90-E921-4DF7-AB6B-43D8C6820F23}" type="pres">
      <dgm:prSet presAssocID="{5FE1272F-8F6C-44B6-8777-06C7AC3FA2BB}" presName="connectorText" presStyleLbl="sibTrans2D1" presStyleIdx="2" presStyleCnt="8"/>
      <dgm:spPr/>
      <dgm:t>
        <a:bodyPr/>
        <a:lstStyle/>
        <a:p>
          <a:endParaRPr lang="zh-TW" altLang="en-US"/>
        </a:p>
      </dgm:t>
    </dgm:pt>
    <dgm:pt modelId="{83BE5E24-2DA6-4FEB-BD69-C810458F4013}" type="pres">
      <dgm:prSet presAssocID="{F9A89FD5-946D-4117-BE61-84B7BD6B3A6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CDD656-F446-41D5-8F6F-792B04CE32F9}" type="pres">
      <dgm:prSet presAssocID="{4232DEB6-5014-48E0-93C7-493068494FC3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8FA011F6-8FE7-4EEF-9F1B-36F80D75CC07}" type="pres">
      <dgm:prSet presAssocID="{4232DEB6-5014-48E0-93C7-493068494FC3}" presName="connectorText" presStyleLbl="sibTrans2D1" presStyleIdx="3" presStyleCnt="8"/>
      <dgm:spPr/>
      <dgm:t>
        <a:bodyPr/>
        <a:lstStyle/>
        <a:p>
          <a:endParaRPr lang="zh-TW" altLang="en-US"/>
        </a:p>
      </dgm:t>
    </dgm:pt>
    <dgm:pt modelId="{65632324-D359-4618-8617-2C977DBA90B0}" type="pres">
      <dgm:prSet presAssocID="{2BB01EAD-2855-4CA9-9D25-8AE391E90CF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71606B-D7F8-4F50-8050-6AC740F36307}" type="pres">
      <dgm:prSet presAssocID="{673B5839-10F5-4C53-A93A-287EC673AC25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9DDCF71D-8A4A-4B26-859F-257FEF9583C5}" type="pres">
      <dgm:prSet presAssocID="{673B5839-10F5-4C53-A93A-287EC673AC25}" presName="connectorText" presStyleLbl="sibTrans2D1" presStyleIdx="4" presStyleCnt="8"/>
      <dgm:spPr/>
      <dgm:t>
        <a:bodyPr/>
        <a:lstStyle/>
        <a:p>
          <a:endParaRPr lang="zh-TW" altLang="en-US"/>
        </a:p>
      </dgm:t>
    </dgm:pt>
    <dgm:pt modelId="{9D0FEFCF-2001-48D1-AC39-28DA6AD23371}" type="pres">
      <dgm:prSet presAssocID="{41496F3E-8435-4A64-948D-6CC172FDCD9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328A0-F2C3-4B20-ABE9-843F96CC6E93}" type="pres">
      <dgm:prSet presAssocID="{8D895F81-0B50-48A4-9CA0-937ADFF5CA09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0761932C-0913-4346-9402-076B104F58D5}" type="pres">
      <dgm:prSet presAssocID="{8D895F81-0B50-48A4-9CA0-937ADFF5CA09}" presName="connectorText" presStyleLbl="sibTrans2D1" presStyleIdx="5" presStyleCnt="8"/>
      <dgm:spPr/>
      <dgm:t>
        <a:bodyPr/>
        <a:lstStyle/>
        <a:p>
          <a:endParaRPr lang="zh-TW" altLang="en-US"/>
        </a:p>
      </dgm:t>
    </dgm:pt>
    <dgm:pt modelId="{19AD69CE-10A4-4C97-AD82-C661A5F44590}" type="pres">
      <dgm:prSet presAssocID="{048616DF-9C9D-4F60-AC49-488D0DF4316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DD72D8-DB6C-4684-82B8-44915E006615}" type="pres">
      <dgm:prSet presAssocID="{7FC13ECD-4AC1-4EF5-A927-C1891C632EA1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2D62F57F-B36E-4AB6-91A5-16BEC98C3B67}" type="pres">
      <dgm:prSet presAssocID="{7FC13ECD-4AC1-4EF5-A927-C1891C632EA1}" presName="connectorText" presStyleLbl="sibTrans2D1" presStyleIdx="6" presStyleCnt="8"/>
      <dgm:spPr/>
      <dgm:t>
        <a:bodyPr/>
        <a:lstStyle/>
        <a:p>
          <a:endParaRPr lang="zh-TW" altLang="en-US"/>
        </a:p>
      </dgm:t>
    </dgm:pt>
    <dgm:pt modelId="{5105F18C-89AA-4995-9425-119B421469F8}" type="pres">
      <dgm:prSet presAssocID="{89922B1C-E5C2-4A4A-916B-80E1FBF109D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64DF50-41F6-4731-B432-2EE4C83C5577}" type="pres">
      <dgm:prSet presAssocID="{9AC9F043-4634-4C79-AB02-C390FAE3AFD9}" presName="sibTrans" presStyleLbl="sibTrans2D1" presStyleIdx="7" presStyleCnt="8"/>
      <dgm:spPr/>
      <dgm:t>
        <a:bodyPr/>
        <a:lstStyle/>
        <a:p>
          <a:endParaRPr lang="zh-TW" altLang="en-US"/>
        </a:p>
      </dgm:t>
    </dgm:pt>
    <dgm:pt modelId="{D5ABF11D-483E-4FE1-AF80-4283507897CF}" type="pres">
      <dgm:prSet presAssocID="{9AC9F043-4634-4C79-AB02-C390FAE3AFD9}" presName="connectorText" presStyleLbl="sibTrans2D1" presStyleIdx="7" presStyleCnt="8"/>
      <dgm:spPr/>
      <dgm:t>
        <a:bodyPr/>
        <a:lstStyle/>
        <a:p>
          <a:endParaRPr lang="zh-TW" altLang="en-US"/>
        </a:p>
      </dgm:t>
    </dgm:pt>
    <dgm:pt modelId="{F10D13FC-4A1F-4190-8C51-439E83F53835}" type="pres">
      <dgm:prSet presAssocID="{48D9A6E9-9CAD-4661-A49B-BE61E60C4CE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C09344-3BC5-4F3C-93EE-54E52A0112D5}" type="presOf" srcId="{5FE1272F-8F6C-44B6-8777-06C7AC3FA2BB}" destId="{D82C9C90-E921-4DF7-AB6B-43D8C6820F23}" srcOrd="1" destOrd="0" presId="urn:microsoft.com/office/officeart/2005/8/layout/process5"/>
    <dgm:cxn modelId="{C7320631-62DA-41A9-B98D-A091EFE46B89}" srcId="{92740D9D-EEBB-481E-9E3A-F4E2375E9FDD}" destId="{41496F3E-8435-4A64-948D-6CC172FDCD9A}" srcOrd="5" destOrd="0" parTransId="{86BD5539-2A8F-4025-A35A-DEF02D0B3560}" sibTransId="{8D895F81-0B50-48A4-9CA0-937ADFF5CA09}"/>
    <dgm:cxn modelId="{49EDEA75-1632-48B2-BE17-5BD8B49DA8CC}" srcId="{92740D9D-EEBB-481E-9E3A-F4E2375E9FDD}" destId="{A17F1F1B-5A82-4332-AAC5-A2CFCFFCBC5C}" srcOrd="0" destOrd="0" parTransId="{94ED29EA-1454-452E-B887-E649BB79C7AD}" sibTransId="{BBC30E5B-FBA8-4B3C-9C89-87DF010FB9D5}"/>
    <dgm:cxn modelId="{14E1125B-4ADD-4FA4-BCA1-10C8CF5ED6FA}" type="presOf" srcId="{F9A89FD5-946D-4117-BE61-84B7BD6B3A67}" destId="{83BE5E24-2DA6-4FEB-BD69-C810458F4013}" srcOrd="0" destOrd="0" presId="urn:microsoft.com/office/officeart/2005/8/layout/process5"/>
    <dgm:cxn modelId="{54322233-3B76-4A00-8883-9780440FAD34}" type="presOf" srcId="{3563653D-035B-4334-9C4D-E4EE98084DAD}" destId="{8056B8F7-E0EC-4AD0-B83E-0004229E07EB}" srcOrd="0" destOrd="0" presId="urn:microsoft.com/office/officeart/2005/8/layout/process5"/>
    <dgm:cxn modelId="{7973402D-ADA9-4B8D-9D9A-15FF86D43C83}" type="presOf" srcId="{92740D9D-EEBB-481E-9E3A-F4E2375E9FDD}" destId="{7FF2E1C6-5169-40DD-B710-A3A039C95F02}" srcOrd="0" destOrd="0" presId="urn:microsoft.com/office/officeart/2005/8/layout/process5"/>
    <dgm:cxn modelId="{BC1E3367-4C49-4B52-91EE-8A00358B8800}" type="presOf" srcId="{BBC30E5B-FBA8-4B3C-9C89-87DF010FB9D5}" destId="{95DDD7CB-A77D-4E50-8AA3-D324D0D44478}" srcOrd="1" destOrd="0" presId="urn:microsoft.com/office/officeart/2005/8/layout/process5"/>
    <dgm:cxn modelId="{1830B927-34F7-4314-A8E5-22AC348702F5}" type="presOf" srcId="{2BB01EAD-2855-4CA9-9D25-8AE391E90CF7}" destId="{65632324-D359-4618-8617-2C977DBA90B0}" srcOrd="0" destOrd="0" presId="urn:microsoft.com/office/officeart/2005/8/layout/process5"/>
    <dgm:cxn modelId="{1EF5CFD5-84CE-4E18-BE22-7C5E1D6E406D}" type="presOf" srcId="{BBC30E5B-FBA8-4B3C-9C89-87DF010FB9D5}" destId="{1FF20C84-0F63-4624-ADB1-F6895B98C185}" srcOrd="0" destOrd="0" presId="urn:microsoft.com/office/officeart/2005/8/layout/process5"/>
    <dgm:cxn modelId="{EC7CCBA5-6ED8-42C9-ABEB-B483018E39B0}" type="presOf" srcId="{EF764624-1D7C-4A39-9BE0-2B7911976CE4}" destId="{4C712347-6AF8-472B-A413-6A90ED83AA75}" srcOrd="0" destOrd="0" presId="urn:microsoft.com/office/officeart/2005/8/layout/process5"/>
    <dgm:cxn modelId="{AE3A3647-6830-4449-B9B2-37A9B103678D}" type="presOf" srcId="{A17F1F1B-5A82-4332-AAC5-A2CFCFFCBC5C}" destId="{4653F492-1773-4B00-8CF0-48FE3EC145C9}" srcOrd="0" destOrd="0" presId="urn:microsoft.com/office/officeart/2005/8/layout/process5"/>
    <dgm:cxn modelId="{1F7CF51B-80E3-4959-AA1D-5E470BBE45BD}" srcId="{92740D9D-EEBB-481E-9E3A-F4E2375E9FDD}" destId="{3563653D-035B-4334-9C4D-E4EE98084DAD}" srcOrd="2" destOrd="0" parTransId="{B6A91852-E256-443C-B14F-F3AAA165666B}" sibTransId="{5FE1272F-8F6C-44B6-8777-06C7AC3FA2BB}"/>
    <dgm:cxn modelId="{BC58E0F1-4DC7-4497-ADB3-8DDE39FEB957}" srcId="{92740D9D-EEBB-481E-9E3A-F4E2375E9FDD}" destId="{F9A89FD5-946D-4117-BE61-84B7BD6B3A67}" srcOrd="3" destOrd="0" parTransId="{240A44D1-7E9B-4A15-9479-8BE20DFB12BB}" sibTransId="{4232DEB6-5014-48E0-93C7-493068494FC3}"/>
    <dgm:cxn modelId="{2AA9A80C-BEB1-4A55-A5DB-B5191C7BE924}" type="presOf" srcId="{8D895F81-0B50-48A4-9CA0-937ADFF5CA09}" destId="{0761932C-0913-4346-9402-076B104F58D5}" srcOrd="1" destOrd="0" presId="urn:microsoft.com/office/officeart/2005/8/layout/process5"/>
    <dgm:cxn modelId="{6F856EB3-21CA-4ADD-818C-DA3481BBA96C}" type="presOf" srcId="{7FC13ECD-4AC1-4EF5-A927-C1891C632EA1}" destId="{2D62F57F-B36E-4AB6-91A5-16BEC98C3B67}" srcOrd="1" destOrd="0" presId="urn:microsoft.com/office/officeart/2005/8/layout/process5"/>
    <dgm:cxn modelId="{F5D8A8B2-D521-49FB-86DE-98C3147DECAC}" type="presOf" srcId="{4232DEB6-5014-48E0-93C7-493068494FC3}" destId="{94CDD656-F446-41D5-8F6F-792B04CE32F9}" srcOrd="0" destOrd="0" presId="urn:microsoft.com/office/officeart/2005/8/layout/process5"/>
    <dgm:cxn modelId="{6987A932-8262-4569-8DA7-19B27F5FAE03}" srcId="{92740D9D-EEBB-481E-9E3A-F4E2375E9FDD}" destId="{89922B1C-E5C2-4A4A-916B-80E1FBF109D3}" srcOrd="7" destOrd="0" parTransId="{14EEDA30-7972-494C-9CC6-7CC44FCEF9F6}" sibTransId="{9AC9F043-4634-4C79-AB02-C390FAE3AFD9}"/>
    <dgm:cxn modelId="{78375AC0-6AA4-4E9E-9F13-72EC7616FB9A}" srcId="{92740D9D-EEBB-481E-9E3A-F4E2375E9FDD}" destId="{48D9A6E9-9CAD-4661-A49B-BE61E60C4CEC}" srcOrd="8" destOrd="0" parTransId="{26596F71-20B1-4C0D-9216-C0831453F61D}" sibTransId="{6D560EB1-C581-41E2-8286-5C6F8E11C049}"/>
    <dgm:cxn modelId="{A778D622-1755-41EF-9F23-D9059ED3907B}" srcId="{92740D9D-EEBB-481E-9E3A-F4E2375E9FDD}" destId="{EF764624-1D7C-4A39-9BE0-2B7911976CE4}" srcOrd="1" destOrd="0" parTransId="{D9A7DF37-BA4B-4FA0-A4E7-4B793A92E998}" sibTransId="{E2B2001F-E4E0-47A4-B806-150FF3E51CF4}"/>
    <dgm:cxn modelId="{A11B9914-8A81-4111-8F7D-7960E0586D22}" type="presOf" srcId="{48D9A6E9-9CAD-4661-A49B-BE61E60C4CEC}" destId="{F10D13FC-4A1F-4190-8C51-439E83F53835}" srcOrd="0" destOrd="0" presId="urn:microsoft.com/office/officeart/2005/8/layout/process5"/>
    <dgm:cxn modelId="{972D42AA-0ECB-48E5-917B-3B4B08FD8208}" type="presOf" srcId="{E2B2001F-E4E0-47A4-B806-150FF3E51CF4}" destId="{CB844657-6B8F-4B6C-9620-DEFB50F32C2D}" srcOrd="0" destOrd="0" presId="urn:microsoft.com/office/officeart/2005/8/layout/process5"/>
    <dgm:cxn modelId="{E5AF5340-C842-4078-AD16-77B02D639EE4}" type="presOf" srcId="{673B5839-10F5-4C53-A93A-287EC673AC25}" destId="{9DDCF71D-8A4A-4B26-859F-257FEF9583C5}" srcOrd="1" destOrd="0" presId="urn:microsoft.com/office/officeart/2005/8/layout/process5"/>
    <dgm:cxn modelId="{49442A31-3EB8-4FE5-8436-1AE2237C4062}" srcId="{92740D9D-EEBB-481E-9E3A-F4E2375E9FDD}" destId="{048616DF-9C9D-4F60-AC49-488D0DF43166}" srcOrd="6" destOrd="0" parTransId="{A5A32EBE-75C8-4ECF-AB64-50151D240EFA}" sibTransId="{7FC13ECD-4AC1-4EF5-A927-C1891C632EA1}"/>
    <dgm:cxn modelId="{4849D5C5-6122-490F-948E-2E9B551FD247}" type="presOf" srcId="{4232DEB6-5014-48E0-93C7-493068494FC3}" destId="{8FA011F6-8FE7-4EEF-9F1B-36F80D75CC07}" srcOrd="1" destOrd="0" presId="urn:microsoft.com/office/officeart/2005/8/layout/process5"/>
    <dgm:cxn modelId="{74D5EB75-D09F-4374-9DBD-AD712F419B9A}" type="presOf" srcId="{673B5839-10F5-4C53-A93A-287EC673AC25}" destId="{C171606B-D7F8-4F50-8050-6AC740F36307}" srcOrd="0" destOrd="0" presId="urn:microsoft.com/office/officeart/2005/8/layout/process5"/>
    <dgm:cxn modelId="{93D2B628-1431-4851-8FFB-C47BFD3B613E}" type="presOf" srcId="{8D895F81-0B50-48A4-9CA0-937ADFF5CA09}" destId="{CA7328A0-F2C3-4B20-ABE9-843F96CC6E93}" srcOrd="0" destOrd="0" presId="urn:microsoft.com/office/officeart/2005/8/layout/process5"/>
    <dgm:cxn modelId="{91CD35B5-2654-45E8-AC47-EE2085E5CA1B}" type="presOf" srcId="{9AC9F043-4634-4C79-AB02-C390FAE3AFD9}" destId="{D5ABF11D-483E-4FE1-AF80-4283507897CF}" srcOrd="1" destOrd="0" presId="urn:microsoft.com/office/officeart/2005/8/layout/process5"/>
    <dgm:cxn modelId="{B7164C5E-3776-4D3C-89BE-592A8EC1172D}" srcId="{92740D9D-EEBB-481E-9E3A-F4E2375E9FDD}" destId="{2BB01EAD-2855-4CA9-9D25-8AE391E90CF7}" srcOrd="4" destOrd="0" parTransId="{B9EE58B9-E7D0-4070-B204-29BD16EA27E6}" sibTransId="{673B5839-10F5-4C53-A93A-287EC673AC25}"/>
    <dgm:cxn modelId="{17BB571C-2C7A-4ADD-8532-6741B2389116}" type="presOf" srcId="{89922B1C-E5C2-4A4A-916B-80E1FBF109D3}" destId="{5105F18C-89AA-4995-9425-119B421469F8}" srcOrd="0" destOrd="0" presId="urn:microsoft.com/office/officeart/2005/8/layout/process5"/>
    <dgm:cxn modelId="{20898C4F-598A-40B7-996F-AA6D8AFACBD1}" type="presOf" srcId="{41496F3E-8435-4A64-948D-6CC172FDCD9A}" destId="{9D0FEFCF-2001-48D1-AC39-28DA6AD23371}" srcOrd="0" destOrd="0" presId="urn:microsoft.com/office/officeart/2005/8/layout/process5"/>
    <dgm:cxn modelId="{1FB6BFDF-2108-41F6-BF0B-9D13340E94A7}" type="presOf" srcId="{9AC9F043-4634-4C79-AB02-C390FAE3AFD9}" destId="{0164DF50-41F6-4731-B432-2EE4C83C5577}" srcOrd="0" destOrd="0" presId="urn:microsoft.com/office/officeart/2005/8/layout/process5"/>
    <dgm:cxn modelId="{C5F917F6-CA00-482D-84F8-3E3177B78164}" type="presOf" srcId="{048616DF-9C9D-4F60-AC49-488D0DF43166}" destId="{19AD69CE-10A4-4C97-AD82-C661A5F44590}" srcOrd="0" destOrd="0" presId="urn:microsoft.com/office/officeart/2005/8/layout/process5"/>
    <dgm:cxn modelId="{9CE1206E-3B78-4C2D-893C-6A2CBF9F7C17}" type="presOf" srcId="{E2B2001F-E4E0-47A4-B806-150FF3E51CF4}" destId="{98E9A363-6D3E-4F83-8C84-7AD0CCA9893D}" srcOrd="1" destOrd="0" presId="urn:microsoft.com/office/officeart/2005/8/layout/process5"/>
    <dgm:cxn modelId="{A9E1FD4F-4EED-468B-AAE2-EEAE8E091506}" type="presOf" srcId="{7FC13ECD-4AC1-4EF5-A927-C1891C632EA1}" destId="{3FDD72D8-DB6C-4684-82B8-44915E006615}" srcOrd="0" destOrd="0" presId="urn:microsoft.com/office/officeart/2005/8/layout/process5"/>
    <dgm:cxn modelId="{E38EC790-9AC8-450F-9A78-8452702200C8}" type="presOf" srcId="{5FE1272F-8F6C-44B6-8777-06C7AC3FA2BB}" destId="{A13FCEDC-5690-45C4-B74E-C889163397A4}" srcOrd="0" destOrd="0" presId="urn:microsoft.com/office/officeart/2005/8/layout/process5"/>
    <dgm:cxn modelId="{5BA3ABC9-4A94-4B12-9D70-9B5CB4598992}" type="presParOf" srcId="{7FF2E1C6-5169-40DD-B710-A3A039C95F02}" destId="{4653F492-1773-4B00-8CF0-48FE3EC145C9}" srcOrd="0" destOrd="0" presId="urn:microsoft.com/office/officeart/2005/8/layout/process5"/>
    <dgm:cxn modelId="{314DA614-BDD4-4BF3-9517-D9C4D9AFB8B9}" type="presParOf" srcId="{7FF2E1C6-5169-40DD-B710-A3A039C95F02}" destId="{1FF20C84-0F63-4624-ADB1-F6895B98C185}" srcOrd="1" destOrd="0" presId="urn:microsoft.com/office/officeart/2005/8/layout/process5"/>
    <dgm:cxn modelId="{2D470862-31CF-4E7F-8D39-9FD345E255F4}" type="presParOf" srcId="{1FF20C84-0F63-4624-ADB1-F6895B98C185}" destId="{95DDD7CB-A77D-4E50-8AA3-D324D0D44478}" srcOrd="0" destOrd="0" presId="urn:microsoft.com/office/officeart/2005/8/layout/process5"/>
    <dgm:cxn modelId="{183CD057-E676-4C7F-A585-3AAC06F2FE7D}" type="presParOf" srcId="{7FF2E1C6-5169-40DD-B710-A3A039C95F02}" destId="{4C712347-6AF8-472B-A413-6A90ED83AA75}" srcOrd="2" destOrd="0" presId="urn:microsoft.com/office/officeart/2005/8/layout/process5"/>
    <dgm:cxn modelId="{1715611F-8FBF-4DE9-B11B-957F8029A914}" type="presParOf" srcId="{7FF2E1C6-5169-40DD-B710-A3A039C95F02}" destId="{CB844657-6B8F-4B6C-9620-DEFB50F32C2D}" srcOrd="3" destOrd="0" presId="urn:microsoft.com/office/officeart/2005/8/layout/process5"/>
    <dgm:cxn modelId="{6AD0D86A-2A90-491D-BCF0-8A2EBBCD7534}" type="presParOf" srcId="{CB844657-6B8F-4B6C-9620-DEFB50F32C2D}" destId="{98E9A363-6D3E-4F83-8C84-7AD0CCA9893D}" srcOrd="0" destOrd="0" presId="urn:microsoft.com/office/officeart/2005/8/layout/process5"/>
    <dgm:cxn modelId="{52A1862F-DC92-4949-801C-3439C10176C2}" type="presParOf" srcId="{7FF2E1C6-5169-40DD-B710-A3A039C95F02}" destId="{8056B8F7-E0EC-4AD0-B83E-0004229E07EB}" srcOrd="4" destOrd="0" presId="urn:microsoft.com/office/officeart/2005/8/layout/process5"/>
    <dgm:cxn modelId="{E89F53CE-34DD-4401-B369-F0A66FE7E468}" type="presParOf" srcId="{7FF2E1C6-5169-40DD-B710-A3A039C95F02}" destId="{A13FCEDC-5690-45C4-B74E-C889163397A4}" srcOrd="5" destOrd="0" presId="urn:microsoft.com/office/officeart/2005/8/layout/process5"/>
    <dgm:cxn modelId="{DF9A7C4B-1ED5-4EED-A39A-8F11EBCCBCE4}" type="presParOf" srcId="{A13FCEDC-5690-45C4-B74E-C889163397A4}" destId="{D82C9C90-E921-4DF7-AB6B-43D8C6820F23}" srcOrd="0" destOrd="0" presId="urn:microsoft.com/office/officeart/2005/8/layout/process5"/>
    <dgm:cxn modelId="{B0CB51DE-E9D9-4B8A-BB6C-DFD4CEF1BFDC}" type="presParOf" srcId="{7FF2E1C6-5169-40DD-B710-A3A039C95F02}" destId="{83BE5E24-2DA6-4FEB-BD69-C810458F4013}" srcOrd="6" destOrd="0" presId="urn:microsoft.com/office/officeart/2005/8/layout/process5"/>
    <dgm:cxn modelId="{9B30155F-7771-43B8-BB06-74BF15BE8F60}" type="presParOf" srcId="{7FF2E1C6-5169-40DD-B710-A3A039C95F02}" destId="{94CDD656-F446-41D5-8F6F-792B04CE32F9}" srcOrd="7" destOrd="0" presId="urn:microsoft.com/office/officeart/2005/8/layout/process5"/>
    <dgm:cxn modelId="{B87A68C9-A6B5-4327-B477-65A27681FAEF}" type="presParOf" srcId="{94CDD656-F446-41D5-8F6F-792B04CE32F9}" destId="{8FA011F6-8FE7-4EEF-9F1B-36F80D75CC07}" srcOrd="0" destOrd="0" presId="urn:microsoft.com/office/officeart/2005/8/layout/process5"/>
    <dgm:cxn modelId="{84EC9A7B-72AB-4678-8CD0-D755AFF6CBAC}" type="presParOf" srcId="{7FF2E1C6-5169-40DD-B710-A3A039C95F02}" destId="{65632324-D359-4618-8617-2C977DBA90B0}" srcOrd="8" destOrd="0" presId="urn:microsoft.com/office/officeart/2005/8/layout/process5"/>
    <dgm:cxn modelId="{F599005B-CAE2-4E9B-96E7-04E21D87D397}" type="presParOf" srcId="{7FF2E1C6-5169-40DD-B710-A3A039C95F02}" destId="{C171606B-D7F8-4F50-8050-6AC740F36307}" srcOrd="9" destOrd="0" presId="urn:microsoft.com/office/officeart/2005/8/layout/process5"/>
    <dgm:cxn modelId="{73744BEF-99BB-4608-BB9F-2849EA38C5DF}" type="presParOf" srcId="{C171606B-D7F8-4F50-8050-6AC740F36307}" destId="{9DDCF71D-8A4A-4B26-859F-257FEF9583C5}" srcOrd="0" destOrd="0" presId="urn:microsoft.com/office/officeart/2005/8/layout/process5"/>
    <dgm:cxn modelId="{D66A8E4F-9CD9-44B5-90B3-925E43D39F92}" type="presParOf" srcId="{7FF2E1C6-5169-40DD-B710-A3A039C95F02}" destId="{9D0FEFCF-2001-48D1-AC39-28DA6AD23371}" srcOrd="10" destOrd="0" presId="urn:microsoft.com/office/officeart/2005/8/layout/process5"/>
    <dgm:cxn modelId="{8E424D66-5FB5-4EDD-847E-ECA2635CFD11}" type="presParOf" srcId="{7FF2E1C6-5169-40DD-B710-A3A039C95F02}" destId="{CA7328A0-F2C3-4B20-ABE9-843F96CC6E93}" srcOrd="11" destOrd="0" presId="urn:microsoft.com/office/officeart/2005/8/layout/process5"/>
    <dgm:cxn modelId="{FC592ACA-7D25-450D-B7EB-73F6E9FFF0E2}" type="presParOf" srcId="{CA7328A0-F2C3-4B20-ABE9-843F96CC6E93}" destId="{0761932C-0913-4346-9402-076B104F58D5}" srcOrd="0" destOrd="0" presId="urn:microsoft.com/office/officeart/2005/8/layout/process5"/>
    <dgm:cxn modelId="{A7E1AC57-2483-4ECF-BDFD-6985CBE3A200}" type="presParOf" srcId="{7FF2E1C6-5169-40DD-B710-A3A039C95F02}" destId="{19AD69CE-10A4-4C97-AD82-C661A5F44590}" srcOrd="12" destOrd="0" presId="urn:microsoft.com/office/officeart/2005/8/layout/process5"/>
    <dgm:cxn modelId="{05DBDA7C-BC66-4293-ADC8-2FCF53D84C5C}" type="presParOf" srcId="{7FF2E1C6-5169-40DD-B710-A3A039C95F02}" destId="{3FDD72D8-DB6C-4684-82B8-44915E006615}" srcOrd="13" destOrd="0" presId="urn:microsoft.com/office/officeart/2005/8/layout/process5"/>
    <dgm:cxn modelId="{441EE083-B365-4A1C-B5B2-567668A91002}" type="presParOf" srcId="{3FDD72D8-DB6C-4684-82B8-44915E006615}" destId="{2D62F57F-B36E-4AB6-91A5-16BEC98C3B67}" srcOrd="0" destOrd="0" presId="urn:microsoft.com/office/officeart/2005/8/layout/process5"/>
    <dgm:cxn modelId="{B3E98873-B257-4A3C-A7C4-D8013DD06EEA}" type="presParOf" srcId="{7FF2E1C6-5169-40DD-B710-A3A039C95F02}" destId="{5105F18C-89AA-4995-9425-119B421469F8}" srcOrd="14" destOrd="0" presId="urn:microsoft.com/office/officeart/2005/8/layout/process5"/>
    <dgm:cxn modelId="{A3E0CBD0-AC1A-4CA8-9B08-3E06D6C31B83}" type="presParOf" srcId="{7FF2E1C6-5169-40DD-B710-A3A039C95F02}" destId="{0164DF50-41F6-4731-B432-2EE4C83C5577}" srcOrd="15" destOrd="0" presId="urn:microsoft.com/office/officeart/2005/8/layout/process5"/>
    <dgm:cxn modelId="{0B43DB5E-9D28-4D80-9ED4-549F278B93EC}" type="presParOf" srcId="{0164DF50-41F6-4731-B432-2EE4C83C5577}" destId="{D5ABF11D-483E-4FE1-AF80-4283507897CF}" srcOrd="0" destOrd="0" presId="urn:microsoft.com/office/officeart/2005/8/layout/process5"/>
    <dgm:cxn modelId="{16F602F7-20EE-4D3C-96BC-3D2D8EF855B8}" type="presParOf" srcId="{7FF2E1C6-5169-40DD-B710-A3A039C95F02}" destId="{F10D13FC-4A1F-4190-8C51-439E83F53835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2B556-D0AE-4C10-8464-2C964CE69904}" type="doc">
      <dgm:prSet loTypeId="urn:microsoft.com/office/officeart/2005/8/layout/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62FD4CB-FD45-451A-BC25-1F5D16F6AFE1}">
      <dgm:prSet phldrT="[文字]" custT="1"/>
      <dgm:spPr/>
      <dgm:t>
        <a:bodyPr/>
        <a:lstStyle/>
        <a:p>
          <a:r>
            <a:rPr kumimoji="0" lang="zh-TW" altLang="en-US" sz="16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增置財產</a:t>
          </a:r>
          <a:endParaRPr lang="zh-TW" altLang="en-US" sz="16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4D8760-6A15-4394-8131-840B9D2933CC}" type="parTrans" cxnId="{4189CBE2-A17E-429E-B846-B8929EE54266}">
      <dgm:prSet/>
      <dgm:spPr/>
      <dgm:t>
        <a:bodyPr/>
        <a:lstStyle/>
        <a:p>
          <a:endParaRPr lang="zh-TW" altLang="en-US" sz="1600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D1538C-4B53-449C-8117-37BEC8CAF37E}" type="sibTrans" cxnId="{4189CBE2-A17E-429E-B846-B8929EE54266}">
      <dgm:prSet custT="1"/>
      <dgm:spPr/>
      <dgm:t>
        <a:bodyPr/>
        <a:lstStyle/>
        <a:p>
          <a:endParaRPr lang="zh-TW" altLang="en-US" sz="1600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5E512B-6898-426B-B58F-2F80DF0CE3CA}">
      <dgm:prSet phldrT="[文字]" custT="1"/>
      <dgm:spPr/>
      <dgm:t>
        <a:bodyPr/>
        <a:lstStyle/>
        <a:p>
          <a:pPr algn="l"/>
          <a:r>
            <a:rPr kumimoji="0" lang="zh-TW" altLang="en-US" sz="16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財產增置單位根據發票、單據圖說、等文件及保管組編填之財產編號。</a:t>
          </a:r>
          <a:endParaRPr lang="zh-TW" altLang="en-US" sz="16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198BE1C-C7C9-4D53-A6F1-ECE2C7036E21}" type="parTrans" cxnId="{9939266A-2CC1-4BC4-AB84-F1A665CA4073}">
      <dgm:prSet/>
      <dgm:spPr/>
      <dgm:t>
        <a:bodyPr/>
        <a:lstStyle/>
        <a:p>
          <a:endParaRPr lang="zh-TW" altLang="en-US" sz="1600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26B6BA0-E35F-4211-8954-04F91E7E70E6}" type="sibTrans" cxnId="{9939266A-2CC1-4BC4-AB84-F1A665CA4073}">
      <dgm:prSet custT="1"/>
      <dgm:spPr/>
      <dgm:t>
        <a:bodyPr/>
        <a:lstStyle/>
        <a:p>
          <a:endParaRPr lang="zh-TW" altLang="en-US" sz="1600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F7D9C6-41C9-4AC1-BE3E-57C3AFE6D17D}">
      <dgm:prSet phldrT="[文字]" custT="1"/>
      <dgm:spPr/>
      <dgm:t>
        <a:bodyPr/>
        <a:lstStyle/>
        <a:p>
          <a:r>
            <a:rPr kumimoji="0" lang="zh-TW" altLang="en-US" sz="16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總務處保管組依主計室覆核之財產增加單審核入帳</a:t>
          </a:r>
          <a:endParaRPr lang="zh-TW" altLang="en-US" sz="16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BE283B5-1628-4347-938A-6404D71C3C02}" type="parTrans" cxnId="{25EC7BC0-AA7B-4A87-BA86-D371FE089D8E}">
      <dgm:prSet/>
      <dgm:spPr/>
      <dgm:t>
        <a:bodyPr/>
        <a:lstStyle/>
        <a:p>
          <a:endParaRPr lang="zh-TW" altLang="en-US" sz="1600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CD4B32-B546-4DA0-8416-33993E594394}" type="sibTrans" cxnId="{25EC7BC0-AA7B-4A87-BA86-D371FE089D8E}">
      <dgm:prSet custT="1"/>
      <dgm:spPr/>
      <dgm:t>
        <a:bodyPr/>
        <a:lstStyle/>
        <a:p>
          <a:endParaRPr lang="zh-TW" altLang="en-US" sz="1600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F214F0-1CE0-4811-A529-257FE6244FC2}">
      <dgm:prSet custT="1"/>
      <dgm:spPr/>
      <dgm:t>
        <a:bodyPr/>
        <a:lstStyle/>
        <a:p>
          <a:r>
            <a:rPr kumimoji="0" lang="zh-TW" altLang="en-US" sz="16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結 束</a:t>
          </a:r>
          <a:endParaRPr kumimoji="0" lang="zh-TW" altLang="en-US" sz="16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541B85-B945-48ED-908C-74A6FF942BE6}" type="parTrans" cxnId="{1328455A-2789-4DC6-99F7-D98AE426CE55}">
      <dgm:prSet/>
      <dgm:spPr/>
      <dgm:t>
        <a:bodyPr/>
        <a:lstStyle/>
        <a:p>
          <a:endParaRPr lang="zh-TW" altLang="en-US" sz="1600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8348F1-47E9-4F55-8370-76ECF61F5974}" type="sibTrans" cxnId="{1328455A-2789-4DC6-99F7-D98AE426CE55}">
      <dgm:prSet custT="1"/>
      <dgm:spPr/>
      <dgm:t>
        <a:bodyPr/>
        <a:lstStyle/>
        <a:p>
          <a:endParaRPr lang="zh-TW" altLang="en-US" sz="1600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F66BCE-5B5C-4AD3-976E-3EA40A89E303}">
      <dgm:prSet custT="1"/>
      <dgm:spPr/>
      <dgm:t>
        <a:bodyPr/>
        <a:lstStyle/>
        <a:p>
          <a:r>
            <a:rPr kumimoji="0" lang="zh-TW" altLang="en-US" sz="16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財產增加單第一聯由保管組留存</a:t>
          </a:r>
          <a:r>
            <a:rPr kumimoji="0" lang="en-US" altLang="en-US" sz="16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kumimoji="0" lang="zh-TW" altLang="en-US" sz="16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第二聯併財產標籤送使用單位保存、黏貼</a:t>
          </a:r>
          <a:endParaRPr kumimoji="0" lang="zh-TW" altLang="en-US" sz="16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0C671C-ADD4-4B75-AB68-92AA33DF9FCD}" type="parTrans" cxnId="{AB028AF9-C0F2-4154-B8B6-661235148FA7}">
      <dgm:prSet/>
      <dgm:spPr/>
      <dgm:t>
        <a:bodyPr/>
        <a:lstStyle/>
        <a:p>
          <a:endParaRPr lang="zh-TW" altLang="en-US" sz="1600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6779ED1-45EC-4E0B-96DF-9CACC37F2310}" type="sibTrans" cxnId="{AB028AF9-C0F2-4154-B8B6-661235148FA7}">
      <dgm:prSet custT="1"/>
      <dgm:spPr/>
      <dgm:t>
        <a:bodyPr/>
        <a:lstStyle/>
        <a:p>
          <a:endParaRPr lang="zh-TW" altLang="en-US" sz="1600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329384-83E6-4AA9-912D-546A71B0E93F}">
      <dgm:prSet phldrT="[文字]" custT="1"/>
      <dgm:spPr/>
      <dgm:t>
        <a:bodyPr/>
        <a:lstStyle/>
        <a:p>
          <a:pPr algn="ctr"/>
          <a:r>
            <a:rPr lang="zh-TW" altLang="en-US" sz="16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主計單位審核並於增加單填具會計科目、簽製傳票及傳票編號後抽存增加單第三聯</a:t>
          </a:r>
          <a:endParaRPr lang="zh-TW" altLang="en-US" sz="16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041B3F7-88BA-47F3-8AF2-A0353DF383F2}" type="parTrans" cxnId="{82C44CCF-C728-4DE8-B0D0-89EAA8DD36A3}">
      <dgm:prSet/>
      <dgm:spPr/>
      <dgm:t>
        <a:bodyPr/>
        <a:lstStyle/>
        <a:p>
          <a:endParaRPr lang="zh-TW" altLang="en-US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DF4950-8454-4DB1-9D8A-36470FCA211F}" type="sibTrans" cxnId="{82C44CCF-C728-4DE8-B0D0-89EAA8DD36A3}">
      <dgm:prSet/>
      <dgm:spPr/>
      <dgm:t>
        <a:bodyPr/>
        <a:lstStyle/>
        <a:p>
          <a:endParaRPr lang="zh-TW" altLang="en-US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F4959DB-495F-42E6-BC9D-7ED7BC867EF9}">
      <dgm:prSet phldrT="[文字]" custT="1"/>
      <dgm:spPr/>
      <dgm:t>
        <a:bodyPr/>
        <a:lstStyle/>
        <a:p>
          <a:pPr algn="ctr"/>
          <a:r>
            <a:rPr kumimoji="0" lang="zh-TW" altLang="en-US" sz="16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總務處保管組審核核銷文件及增加單內容</a:t>
          </a:r>
          <a:endParaRPr lang="zh-TW" altLang="en-US" sz="16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B2C721-D994-499E-A55F-E9045385FBDB}" type="parTrans" cxnId="{A6A4181D-BF7E-40AC-BBEA-3C11CBA52C64}">
      <dgm:prSet/>
      <dgm:spPr/>
      <dgm:t>
        <a:bodyPr/>
        <a:lstStyle/>
        <a:p>
          <a:endParaRPr lang="zh-TW" altLang="en-US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8A6169-9357-459B-85DD-3ACC1EF0692B}" type="sibTrans" cxnId="{A6A4181D-BF7E-40AC-BBEA-3C11CBA52C64}">
      <dgm:prSet/>
      <dgm:spPr/>
      <dgm:t>
        <a:bodyPr/>
        <a:lstStyle/>
        <a:p>
          <a:endParaRPr lang="zh-TW" altLang="en-US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29E1F5-6CF8-47AD-B7ED-1757C031FE53}">
      <dgm:prSet phldrT="[文字]" custT="1"/>
      <dgm:spPr/>
      <dgm:t>
        <a:bodyPr/>
        <a:lstStyle/>
        <a:p>
          <a:pPr algn="l"/>
          <a:r>
            <a:rPr kumimoji="0" lang="zh-TW" altLang="en-US" sz="16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填造增加單一式三聯，並含保管人員及存置地點等項目。會辦經辦單位。</a:t>
          </a:r>
          <a:endParaRPr lang="zh-TW" altLang="en-US" sz="16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6C878E-EEC7-4DCA-9D04-EAC4500AC496}" type="sibTrans" cxnId="{7FB7661B-D574-47D2-9923-CEF61F17D750}">
      <dgm:prSet/>
      <dgm:spPr/>
      <dgm:t>
        <a:bodyPr/>
        <a:lstStyle/>
        <a:p>
          <a:endParaRPr lang="zh-TW" altLang="en-US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31B1C1-70E2-453F-B2A4-3BC65F5E498D}" type="parTrans" cxnId="{7FB7661B-D574-47D2-9923-CEF61F17D750}">
      <dgm:prSet/>
      <dgm:spPr/>
      <dgm:t>
        <a:bodyPr/>
        <a:lstStyle/>
        <a:p>
          <a:endParaRPr lang="zh-TW" altLang="en-US" b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7DDF76-43B9-4DE7-AAA1-607B54738049}" type="pres">
      <dgm:prSet presAssocID="{3162B556-D0AE-4C10-8464-2C964CE699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897B2CE-E556-406E-A123-B8E2B10D0D97}" type="pres">
      <dgm:prSet presAssocID="{262FD4CB-FD45-451A-BC25-1F5D16F6AFE1}" presName="node" presStyleLbl="node1" presStyleIdx="0" presStyleCnt="8" custLinFactNeighborX="-2589" custLinFactNeighborY="83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B0C81E-BFE5-414E-A27E-F0EA32B25799}" type="pres">
      <dgm:prSet presAssocID="{1CD1538C-4B53-449C-8117-37BEC8CAF37E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C31EF204-2426-4368-A746-0DB0AA9EAAA0}" type="pres">
      <dgm:prSet presAssocID="{1CD1538C-4B53-449C-8117-37BEC8CAF37E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7FC02627-0EBC-4984-A8CE-9B922E6DFACC}" type="pres">
      <dgm:prSet presAssocID="{125E512B-6898-426B-B58F-2F80DF0CE3CA}" presName="node" presStyleLbl="node1" presStyleIdx="1" presStyleCnt="8" custLinFactNeighborY="83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D466EA-5328-428C-8E64-DD3C9D29DB6B}" type="pres">
      <dgm:prSet presAssocID="{826B6BA0-E35F-4211-8954-04F91E7E70E6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A4C4497A-EB45-462D-BB77-254DC62D4C2C}" type="pres">
      <dgm:prSet presAssocID="{826B6BA0-E35F-4211-8954-04F91E7E70E6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A03FFD25-02CD-4945-ABB6-16C4BDD05E7D}" type="pres">
      <dgm:prSet presAssocID="{7629E1F5-6CF8-47AD-B7ED-1757C031FE53}" presName="node" presStyleLbl="node1" presStyleIdx="2" presStyleCnt="8" custLinFactNeighborY="83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CB01F4-AE9D-4877-8BB9-36C2B19804F3}" type="pres">
      <dgm:prSet presAssocID="{866C878E-EEC7-4DCA-9D04-EAC4500AC496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0FB1BBA2-E225-4725-B859-16A9AE02CFEF}" type="pres">
      <dgm:prSet presAssocID="{866C878E-EEC7-4DCA-9D04-EAC4500AC496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AB3BB59A-A444-48BE-8DD9-1B184E080FED}" type="pres">
      <dgm:prSet presAssocID="{8F4959DB-495F-42E6-BC9D-7ED7BC867EF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ABBCF8-127F-48C5-A427-1E06BC711DF0}" type="pres">
      <dgm:prSet presAssocID="{308A6169-9357-459B-85DD-3ACC1EF0692B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CCA31282-6067-4430-81FA-BE5CA1F964DD}" type="pres">
      <dgm:prSet presAssocID="{308A6169-9357-459B-85DD-3ACC1EF0692B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AD47D527-54CE-466A-8FA4-B55506C65673}" type="pres">
      <dgm:prSet presAssocID="{00329384-83E6-4AA9-912D-546A71B0E93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7BF055-52A0-4861-8DD4-E25AB10B7180}" type="pres">
      <dgm:prSet presAssocID="{C6DF4950-8454-4DB1-9D8A-36470FCA211F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BEC36AA7-E19F-400A-B723-A370B3A9A50A}" type="pres">
      <dgm:prSet presAssocID="{C6DF4950-8454-4DB1-9D8A-36470FCA211F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13C1C74B-1E38-43BE-9610-A84FA987B3BB}" type="pres">
      <dgm:prSet presAssocID="{14F7D9C6-41C9-4AC1-BE3E-57C3AFE6D17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CBE9EF-E0D9-430F-A171-36A4F31190BF}" type="pres">
      <dgm:prSet presAssocID="{BCCD4B32-B546-4DA0-8416-33993E594394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510CFBDF-DD85-408D-9F33-DE0D018A3F63}" type="pres">
      <dgm:prSet presAssocID="{BCCD4B32-B546-4DA0-8416-33993E594394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51D83391-286B-47A9-9AAC-DAECD5A84205}" type="pres">
      <dgm:prSet presAssocID="{38F66BCE-5B5C-4AD3-976E-3EA40A89E303}" presName="node" presStyleLbl="node1" presStyleIdx="6" presStyleCnt="8" custLinFactNeighborY="-227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F0AEA0-C9CE-4E8A-9E10-B7802803001D}" type="pres">
      <dgm:prSet presAssocID="{06779ED1-45EC-4E0B-96DF-9CACC37F2310}" presName="sibTrans" presStyleLbl="sibTrans2D1" presStyleIdx="6" presStyleCnt="7"/>
      <dgm:spPr/>
      <dgm:t>
        <a:bodyPr/>
        <a:lstStyle/>
        <a:p>
          <a:endParaRPr lang="zh-TW" altLang="en-US"/>
        </a:p>
      </dgm:t>
    </dgm:pt>
    <dgm:pt modelId="{587C90FB-3C63-4C4A-9D8A-78B0387EDE87}" type="pres">
      <dgm:prSet presAssocID="{06779ED1-45EC-4E0B-96DF-9CACC37F2310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0BE51EAB-0CDD-4ED6-A253-2273659890B3}" type="pres">
      <dgm:prSet presAssocID="{0DF214F0-1CE0-4811-A529-257FE6244FC2}" presName="node" presStyleLbl="node1" presStyleIdx="7" presStyleCnt="8" custScaleY="112231" custLinFactNeighborY="-225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89CBE2-A17E-429E-B846-B8929EE54266}" srcId="{3162B556-D0AE-4C10-8464-2C964CE69904}" destId="{262FD4CB-FD45-451A-BC25-1F5D16F6AFE1}" srcOrd="0" destOrd="0" parTransId="{264D8760-6A15-4394-8131-840B9D2933CC}" sibTransId="{1CD1538C-4B53-449C-8117-37BEC8CAF37E}"/>
    <dgm:cxn modelId="{CD9B60CC-39A1-475A-BF32-68D14B5DFB7E}" type="presOf" srcId="{3162B556-D0AE-4C10-8464-2C964CE69904}" destId="{2E7DDF76-43B9-4DE7-AAA1-607B54738049}" srcOrd="0" destOrd="0" presId="urn:microsoft.com/office/officeart/2005/8/layout/process5"/>
    <dgm:cxn modelId="{17B35AE8-A184-43B2-89C9-E05C39C10F13}" type="presOf" srcId="{826B6BA0-E35F-4211-8954-04F91E7E70E6}" destId="{A4C4497A-EB45-462D-BB77-254DC62D4C2C}" srcOrd="1" destOrd="0" presId="urn:microsoft.com/office/officeart/2005/8/layout/process5"/>
    <dgm:cxn modelId="{7695110C-9B81-45AB-B664-E252A45A078F}" type="presOf" srcId="{866C878E-EEC7-4DCA-9D04-EAC4500AC496}" destId="{78CB01F4-AE9D-4877-8BB9-36C2B19804F3}" srcOrd="0" destOrd="0" presId="urn:microsoft.com/office/officeart/2005/8/layout/process5"/>
    <dgm:cxn modelId="{F991F7D7-4E64-445F-9941-450A9479DF2D}" type="presOf" srcId="{125E512B-6898-426B-B58F-2F80DF0CE3CA}" destId="{7FC02627-0EBC-4984-A8CE-9B922E6DFACC}" srcOrd="0" destOrd="0" presId="urn:microsoft.com/office/officeart/2005/8/layout/process5"/>
    <dgm:cxn modelId="{9D19BA59-B161-4C0E-9481-9B804F2BCAC3}" type="presOf" srcId="{C6DF4950-8454-4DB1-9D8A-36470FCA211F}" destId="{BEC36AA7-E19F-400A-B723-A370B3A9A50A}" srcOrd="1" destOrd="0" presId="urn:microsoft.com/office/officeart/2005/8/layout/process5"/>
    <dgm:cxn modelId="{1328455A-2789-4DC6-99F7-D98AE426CE55}" srcId="{3162B556-D0AE-4C10-8464-2C964CE69904}" destId="{0DF214F0-1CE0-4811-A529-257FE6244FC2}" srcOrd="7" destOrd="0" parTransId="{22541B85-B945-48ED-908C-74A6FF942BE6}" sibTransId="{A18348F1-47E9-4F55-8370-76ECF61F5974}"/>
    <dgm:cxn modelId="{B0A39370-DFAE-4800-A267-6B770F7A5B36}" type="presOf" srcId="{1CD1538C-4B53-449C-8117-37BEC8CAF37E}" destId="{52B0C81E-BFE5-414E-A27E-F0EA32B25799}" srcOrd="0" destOrd="0" presId="urn:microsoft.com/office/officeart/2005/8/layout/process5"/>
    <dgm:cxn modelId="{F240E700-68A8-4988-9AC0-E6FE587723E7}" type="presOf" srcId="{308A6169-9357-459B-85DD-3ACC1EF0692B}" destId="{CCA31282-6067-4430-81FA-BE5CA1F964DD}" srcOrd="1" destOrd="0" presId="urn:microsoft.com/office/officeart/2005/8/layout/process5"/>
    <dgm:cxn modelId="{B6114BF9-642B-452C-8BE1-1D272F23BB38}" type="presOf" srcId="{866C878E-EEC7-4DCA-9D04-EAC4500AC496}" destId="{0FB1BBA2-E225-4725-B859-16A9AE02CFEF}" srcOrd="1" destOrd="0" presId="urn:microsoft.com/office/officeart/2005/8/layout/process5"/>
    <dgm:cxn modelId="{FCADBFF9-75F0-4C44-81E7-755E6FCEAF14}" type="presOf" srcId="{BCCD4B32-B546-4DA0-8416-33993E594394}" destId="{510CFBDF-DD85-408D-9F33-DE0D018A3F63}" srcOrd="1" destOrd="0" presId="urn:microsoft.com/office/officeart/2005/8/layout/process5"/>
    <dgm:cxn modelId="{7CC5A41E-D6A8-4E16-9A14-67FAAF9B8B67}" type="presOf" srcId="{8F4959DB-495F-42E6-BC9D-7ED7BC867EF9}" destId="{AB3BB59A-A444-48BE-8DD9-1B184E080FED}" srcOrd="0" destOrd="0" presId="urn:microsoft.com/office/officeart/2005/8/layout/process5"/>
    <dgm:cxn modelId="{25EC7BC0-AA7B-4A87-BA86-D371FE089D8E}" srcId="{3162B556-D0AE-4C10-8464-2C964CE69904}" destId="{14F7D9C6-41C9-4AC1-BE3E-57C3AFE6D17D}" srcOrd="5" destOrd="0" parTransId="{0BE283B5-1628-4347-938A-6404D71C3C02}" sibTransId="{BCCD4B32-B546-4DA0-8416-33993E594394}"/>
    <dgm:cxn modelId="{82C44CCF-C728-4DE8-B0D0-89EAA8DD36A3}" srcId="{3162B556-D0AE-4C10-8464-2C964CE69904}" destId="{00329384-83E6-4AA9-912D-546A71B0E93F}" srcOrd="4" destOrd="0" parTransId="{B041B3F7-88BA-47F3-8AF2-A0353DF383F2}" sibTransId="{C6DF4950-8454-4DB1-9D8A-36470FCA211F}"/>
    <dgm:cxn modelId="{F3BBAD11-362F-4D78-8745-00ED49F9E09D}" type="presOf" srcId="{14F7D9C6-41C9-4AC1-BE3E-57C3AFE6D17D}" destId="{13C1C74B-1E38-43BE-9610-A84FA987B3BB}" srcOrd="0" destOrd="0" presId="urn:microsoft.com/office/officeart/2005/8/layout/process5"/>
    <dgm:cxn modelId="{9DFD674F-7DA0-4E6C-86CA-2A9788B2FBAC}" type="presOf" srcId="{38F66BCE-5B5C-4AD3-976E-3EA40A89E303}" destId="{51D83391-286B-47A9-9AAC-DAECD5A84205}" srcOrd="0" destOrd="0" presId="urn:microsoft.com/office/officeart/2005/8/layout/process5"/>
    <dgm:cxn modelId="{A6A4181D-BF7E-40AC-BBEA-3C11CBA52C64}" srcId="{3162B556-D0AE-4C10-8464-2C964CE69904}" destId="{8F4959DB-495F-42E6-BC9D-7ED7BC867EF9}" srcOrd="3" destOrd="0" parTransId="{28B2C721-D994-499E-A55F-E9045385FBDB}" sibTransId="{308A6169-9357-459B-85DD-3ACC1EF0692B}"/>
    <dgm:cxn modelId="{0AB5881A-A05B-43F7-98D0-87D9E10EE1E2}" type="presOf" srcId="{BCCD4B32-B546-4DA0-8416-33993E594394}" destId="{26CBE9EF-E0D9-430F-A171-36A4F31190BF}" srcOrd="0" destOrd="0" presId="urn:microsoft.com/office/officeart/2005/8/layout/process5"/>
    <dgm:cxn modelId="{3A989027-5266-4D4C-A5AE-782EAE7E6A6F}" type="presOf" srcId="{06779ED1-45EC-4E0B-96DF-9CACC37F2310}" destId="{587C90FB-3C63-4C4A-9D8A-78B0387EDE87}" srcOrd="1" destOrd="0" presId="urn:microsoft.com/office/officeart/2005/8/layout/process5"/>
    <dgm:cxn modelId="{5B855F4F-0FBC-4067-90B7-A036CD5F3A58}" type="presOf" srcId="{308A6169-9357-459B-85DD-3ACC1EF0692B}" destId="{A8ABBCF8-127F-48C5-A427-1E06BC711DF0}" srcOrd="0" destOrd="0" presId="urn:microsoft.com/office/officeart/2005/8/layout/process5"/>
    <dgm:cxn modelId="{7FB7661B-D574-47D2-9923-CEF61F17D750}" srcId="{3162B556-D0AE-4C10-8464-2C964CE69904}" destId="{7629E1F5-6CF8-47AD-B7ED-1757C031FE53}" srcOrd="2" destOrd="0" parTransId="{E531B1C1-70E2-453F-B2A4-3BC65F5E498D}" sibTransId="{866C878E-EEC7-4DCA-9D04-EAC4500AC496}"/>
    <dgm:cxn modelId="{A9C8CF7D-D669-4D3D-818D-AC89389EFF82}" type="presOf" srcId="{1CD1538C-4B53-449C-8117-37BEC8CAF37E}" destId="{C31EF204-2426-4368-A746-0DB0AA9EAAA0}" srcOrd="1" destOrd="0" presId="urn:microsoft.com/office/officeart/2005/8/layout/process5"/>
    <dgm:cxn modelId="{111C7342-5172-4AD8-A441-F57AE410E5D1}" type="presOf" srcId="{00329384-83E6-4AA9-912D-546A71B0E93F}" destId="{AD47D527-54CE-466A-8FA4-B55506C65673}" srcOrd="0" destOrd="0" presId="urn:microsoft.com/office/officeart/2005/8/layout/process5"/>
    <dgm:cxn modelId="{A452F1E9-FD9B-4B1B-A0C5-3C6C1B7096B1}" type="presOf" srcId="{7629E1F5-6CF8-47AD-B7ED-1757C031FE53}" destId="{A03FFD25-02CD-4945-ABB6-16C4BDD05E7D}" srcOrd="0" destOrd="0" presId="urn:microsoft.com/office/officeart/2005/8/layout/process5"/>
    <dgm:cxn modelId="{CE8616F5-924F-4749-9133-6299C5BFBC9B}" type="presOf" srcId="{262FD4CB-FD45-451A-BC25-1F5D16F6AFE1}" destId="{2897B2CE-E556-406E-A123-B8E2B10D0D97}" srcOrd="0" destOrd="0" presId="urn:microsoft.com/office/officeart/2005/8/layout/process5"/>
    <dgm:cxn modelId="{AB028AF9-C0F2-4154-B8B6-661235148FA7}" srcId="{3162B556-D0AE-4C10-8464-2C964CE69904}" destId="{38F66BCE-5B5C-4AD3-976E-3EA40A89E303}" srcOrd="6" destOrd="0" parTransId="{7D0C671C-ADD4-4B75-AB68-92AA33DF9FCD}" sibTransId="{06779ED1-45EC-4E0B-96DF-9CACC37F2310}"/>
    <dgm:cxn modelId="{414C9C96-5D8D-495E-BC57-9198CAB4335A}" type="presOf" srcId="{826B6BA0-E35F-4211-8954-04F91E7E70E6}" destId="{CED466EA-5328-428C-8E64-DD3C9D29DB6B}" srcOrd="0" destOrd="0" presId="urn:microsoft.com/office/officeart/2005/8/layout/process5"/>
    <dgm:cxn modelId="{9939266A-2CC1-4BC4-AB84-F1A665CA4073}" srcId="{3162B556-D0AE-4C10-8464-2C964CE69904}" destId="{125E512B-6898-426B-B58F-2F80DF0CE3CA}" srcOrd="1" destOrd="0" parTransId="{B198BE1C-C7C9-4D53-A6F1-ECE2C7036E21}" sibTransId="{826B6BA0-E35F-4211-8954-04F91E7E70E6}"/>
    <dgm:cxn modelId="{1C139C36-6233-4A9F-AF98-B34C541844DF}" type="presOf" srcId="{06779ED1-45EC-4E0B-96DF-9CACC37F2310}" destId="{29F0AEA0-C9CE-4E8A-9E10-B7802803001D}" srcOrd="0" destOrd="0" presId="urn:microsoft.com/office/officeart/2005/8/layout/process5"/>
    <dgm:cxn modelId="{CDBDB921-9D26-47DA-8B99-98C5246549AE}" type="presOf" srcId="{C6DF4950-8454-4DB1-9D8A-36470FCA211F}" destId="{1F7BF055-52A0-4861-8DD4-E25AB10B7180}" srcOrd="0" destOrd="0" presId="urn:microsoft.com/office/officeart/2005/8/layout/process5"/>
    <dgm:cxn modelId="{9E62C1CD-8758-4EAD-B5D9-E2D905E31674}" type="presOf" srcId="{0DF214F0-1CE0-4811-A529-257FE6244FC2}" destId="{0BE51EAB-0CDD-4ED6-A253-2273659890B3}" srcOrd="0" destOrd="0" presId="urn:microsoft.com/office/officeart/2005/8/layout/process5"/>
    <dgm:cxn modelId="{1636D945-B95E-4C59-ABD2-CE5B0A47BA99}" type="presParOf" srcId="{2E7DDF76-43B9-4DE7-AAA1-607B54738049}" destId="{2897B2CE-E556-406E-A123-B8E2B10D0D97}" srcOrd="0" destOrd="0" presId="urn:microsoft.com/office/officeart/2005/8/layout/process5"/>
    <dgm:cxn modelId="{21043EDC-20A0-4954-8CD6-808363D1675B}" type="presParOf" srcId="{2E7DDF76-43B9-4DE7-AAA1-607B54738049}" destId="{52B0C81E-BFE5-414E-A27E-F0EA32B25799}" srcOrd="1" destOrd="0" presId="urn:microsoft.com/office/officeart/2005/8/layout/process5"/>
    <dgm:cxn modelId="{49F284AB-C864-49AC-9D81-B9A58275F372}" type="presParOf" srcId="{52B0C81E-BFE5-414E-A27E-F0EA32B25799}" destId="{C31EF204-2426-4368-A746-0DB0AA9EAAA0}" srcOrd="0" destOrd="0" presId="urn:microsoft.com/office/officeart/2005/8/layout/process5"/>
    <dgm:cxn modelId="{9F511D8C-F895-4822-9E74-1C42FC8C17ED}" type="presParOf" srcId="{2E7DDF76-43B9-4DE7-AAA1-607B54738049}" destId="{7FC02627-0EBC-4984-A8CE-9B922E6DFACC}" srcOrd="2" destOrd="0" presId="urn:microsoft.com/office/officeart/2005/8/layout/process5"/>
    <dgm:cxn modelId="{762842DB-7DBA-4B8A-93D2-2C03B1B75276}" type="presParOf" srcId="{2E7DDF76-43B9-4DE7-AAA1-607B54738049}" destId="{CED466EA-5328-428C-8E64-DD3C9D29DB6B}" srcOrd="3" destOrd="0" presId="urn:microsoft.com/office/officeart/2005/8/layout/process5"/>
    <dgm:cxn modelId="{723FB52D-E785-463B-836F-FC9514D1F73C}" type="presParOf" srcId="{CED466EA-5328-428C-8E64-DD3C9D29DB6B}" destId="{A4C4497A-EB45-462D-BB77-254DC62D4C2C}" srcOrd="0" destOrd="0" presId="urn:microsoft.com/office/officeart/2005/8/layout/process5"/>
    <dgm:cxn modelId="{903F2A29-0765-4697-BB31-3F6DD01DA1A2}" type="presParOf" srcId="{2E7DDF76-43B9-4DE7-AAA1-607B54738049}" destId="{A03FFD25-02CD-4945-ABB6-16C4BDD05E7D}" srcOrd="4" destOrd="0" presId="urn:microsoft.com/office/officeart/2005/8/layout/process5"/>
    <dgm:cxn modelId="{EC8DD099-C291-405E-9101-FCA63AD54265}" type="presParOf" srcId="{2E7DDF76-43B9-4DE7-AAA1-607B54738049}" destId="{78CB01F4-AE9D-4877-8BB9-36C2B19804F3}" srcOrd="5" destOrd="0" presId="urn:microsoft.com/office/officeart/2005/8/layout/process5"/>
    <dgm:cxn modelId="{01A40202-A93A-45D9-AEDD-75DEFC6ED126}" type="presParOf" srcId="{78CB01F4-AE9D-4877-8BB9-36C2B19804F3}" destId="{0FB1BBA2-E225-4725-B859-16A9AE02CFEF}" srcOrd="0" destOrd="0" presId="urn:microsoft.com/office/officeart/2005/8/layout/process5"/>
    <dgm:cxn modelId="{92A9DF47-FFDC-4412-8365-511FF37B9771}" type="presParOf" srcId="{2E7DDF76-43B9-4DE7-AAA1-607B54738049}" destId="{AB3BB59A-A444-48BE-8DD9-1B184E080FED}" srcOrd="6" destOrd="0" presId="urn:microsoft.com/office/officeart/2005/8/layout/process5"/>
    <dgm:cxn modelId="{C5CE7F69-324B-4DB3-BCBC-02AE7E601C16}" type="presParOf" srcId="{2E7DDF76-43B9-4DE7-AAA1-607B54738049}" destId="{A8ABBCF8-127F-48C5-A427-1E06BC711DF0}" srcOrd="7" destOrd="0" presId="urn:microsoft.com/office/officeart/2005/8/layout/process5"/>
    <dgm:cxn modelId="{289AD763-329C-4C69-8FD5-70CE2AD00720}" type="presParOf" srcId="{A8ABBCF8-127F-48C5-A427-1E06BC711DF0}" destId="{CCA31282-6067-4430-81FA-BE5CA1F964DD}" srcOrd="0" destOrd="0" presId="urn:microsoft.com/office/officeart/2005/8/layout/process5"/>
    <dgm:cxn modelId="{016A4B86-C243-4E99-82AC-890ED7D548F0}" type="presParOf" srcId="{2E7DDF76-43B9-4DE7-AAA1-607B54738049}" destId="{AD47D527-54CE-466A-8FA4-B55506C65673}" srcOrd="8" destOrd="0" presId="urn:microsoft.com/office/officeart/2005/8/layout/process5"/>
    <dgm:cxn modelId="{125767E6-9929-42F5-B445-619EC301C8BD}" type="presParOf" srcId="{2E7DDF76-43B9-4DE7-AAA1-607B54738049}" destId="{1F7BF055-52A0-4861-8DD4-E25AB10B7180}" srcOrd="9" destOrd="0" presId="urn:microsoft.com/office/officeart/2005/8/layout/process5"/>
    <dgm:cxn modelId="{7FA78339-31B8-4368-9D57-DB12A0C0F0A6}" type="presParOf" srcId="{1F7BF055-52A0-4861-8DD4-E25AB10B7180}" destId="{BEC36AA7-E19F-400A-B723-A370B3A9A50A}" srcOrd="0" destOrd="0" presId="urn:microsoft.com/office/officeart/2005/8/layout/process5"/>
    <dgm:cxn modelId="{6724B3A1-6288-4665-A677-2D6F5DFA2995}" type="presParOf" srcId="{2E7DDF76-43B9-4DE7-AAA1-607B54738049}" destId="{13C1C74B-1E38-43BE-9610-A84FA987B3BB}" srcOrd="10" destOrd="0" presId="urn:microsoft.com/office/officeart/2005/8/layout/process5"/>
    <dgm:cxn modelId="{F1A33E36-C8E6-43CE-840E-C7133F57822F}" type="presParOf" srcId="{2E7DDF76-43B9-4DE7-AAA1-607B54738049}" destId="{26CBE9EF-E0D9-430F-A171-36A4F31190BF}" srcOrd="11" destOrd="0" presId="urn:microsoft.com/office/officeart/2005/8/layout/process5"/>
    <dgm:cxn modelId="{163B9210-3FE2-4766-BCE6-1C79044FCB02}" type="presParOf" srcId="{26CBE9EF-E0D9-430F-A171-36A4F31190BF}" destId="{510CFBDF-DD85-408D-9F33-DE0D018A3F63}" srcOrd="0" destOrd="0" presId="urn:microsoft.com/office/officeart/2005/8/layout/process5"/>
    <dgm:cxn modelId="{34770172-9832-4592-B6FB-08928C4E59C0}" type="presParOf" srcId="{2E7DDF76-43B9-4DE7-AAA1-607B54738049}" destId="{51D83391-286B-47A9-9AAC-DAECD5A84205}" srcOrd="12" destOrd="0" presId="urn:microsoft.com/office/officeart/2005/8/layout/process5"/>
    <dgm:cxn modelId="{794AF5A6-0942-47A4-971A-6C3EE19AC6DF}" type="presParOf" srcId="{2E7DDF76-43B9-4DE7-AAA1-607B54738049}" destId="{29F0AEA0-C9CE-4E8A-9E10-B7802803001D}" srcOrd="13" destOrd="0" presId="urn:microsoft.com/office/officeart/2005/8/layout/process5"/>
    <dgm:cxn modelId="{060CAD7A-B88E-41F1-B549-7F0503CB59E1}" type="presParOf" srcId="{29F0AEA0-C9CE-4E8A-9E10-B7802803001D}" destId="{587C90FB-3C63-4C4A-9D8A-78B0387EDE87}" srcOrd="0" destOrd="0" presId="urn:microsoft.com/office/officeart/2005/8/layout/process5"/>
    <dgm:cxn modelId="{0D24E218-CDCD-4BFA-B48A-C4A2529736E8}" type="presParOf" srcId="{2E7DDF76-43B9-4DE7-AAA1-607B54738049}" destId="{0BE51EAB-0CDD-4ED6-A253-2273659890B3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11624-303A-4EC5-A5F7-86DA58FC6343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AE109BDC-CAAF-4B6C-B11A-B841C6DBA101}">
      <dgm:prSet phldrT="[文字]" custT="1"/>
      <dgm:spPr/>
      <dgm:t>
        <a:bodyPr/>
        <a:lstStyle/>
        <a:p>
          <a:r>
            <a:rPr lang="zh-TW" altLang="en-US" sz="2800" dirty="0" smtClean="0"/>
            <a:t>賠償</a:t>
          </a:r>
          <a:endParaRPr lang="zh-TW" altLang="en-US" sz="2800" dirty="0"/>
        </a:p>
      </dgm:t>
    </dgm:pt>
    <dgm:pt modelId="{8EE37DB9-03D3-4915-BC98-D64D9465B6E3}" type="parTrans" cxnId="{2ED6FDC4-CEA4-45C2-82D5-C26F9D1E902F}">
      <dgm:prSet/>
      <dgm:spPr/>
      <dgm:t>
        <a:bodyPr/>
        <a:lstStyle/>
        <a:p>
          <a:endParaRPr lang="zh-TW" altLang="en-US"/>
        </a:p>
      </dgm:t>
    </dgm:pt>
    <dgm:pt modelId="{7BA6323A-9512-45D8-8397-7D004A0D8675}" type="sibTrans" cxnId="{2ED6FDC4-CEA4-45C2-82D5-C26F9D1E902F}">
      <dgm:prSet/>
      <dgm:spPr/>
      <dgm:t>
        <a:bodyPr/>
        <a:lstStyle/>
        <a:p>
          <a:endParaRPr lang="zh-TW" altLang="en-US"/>
        </a:p>
      </dgm:t>
    </dgm:pt>
    <dgm:pt modelId="{366AB7DE-02BD-4E57-9FCC-784726786E64}">
      <dgm:prSet phldrT="[文字]" custT="1"/>
      <dgm:spPr/>
      <dgm:t>
        <a:bodyPr/>
        <a:lstStyle/>
        <a:p>
          <a:r>
            <a:rPr lang="zh-TW" altLang="en-US" sz="2800" dirty="0" smtClean="0"/>
            <a:t>報審計部</a:t>
          </a:r>
          <a:endParaRPr lang="zh-TW" altLang="en-US" sz="2800" dirty="0"/>
        </a:p>
      </dgm:t>
    </dgm:pt>
    <dgm:pt modelId="{B2280D6A-3AC6-433B-AC8B-EEE78BFA7206}" type="parTrans" cxnId="{184F81B8-AD2F-4EFC-8D6E-B5E1713343E6}">
      <dgm:prSet/>
      <dgm:spPr/>
      <dgm:t>
        <a:bodyPr/>
        <a:lstStyle/>
        <a:p>
          <a:endParaRPr lang="zh-TW" altLang="en-US"/>
        </a:p>
      </dgm:t>
    </dgm:pt>
    <dgm:pt modelId="{DB0FF6C6-627D-4411-95B3-EDD611314123}" type="sibTrans" cxnId="{184F81B8-AD2F-4EFC-8D6E-B5E1713343E6}">
      <dgm:prSet/>
      <dgm:spPr/>
      <dgm:t>
        <a:bodyPr/>
        <a:lstStyle/>
        <a:p>
          <a:endParaRPr lang="zh-TW" altLang="en-US"/>
        </a:p>
      </dgm:t>
    </dgm:pt>
    <dgm:pt modelId="{7C01E729-A24C-47C4-B5CD-FF82FD0A2771}">
      <dgm:prSet phldrT="[文字]" custT="1"/>
      <dgm:spPr/>
      <dgm:t>
        <a:bodyPr/>
        <a:lstStyle/>
        <a:p>
          <a:r>
            <a:rPr lang="zh-TW" altLang="en-US" sz="2800" dirty="0" smtClean="0"/>
            <a:t>註銷產籍</a:t>
          </a:r>
          <a:endParaRPr lang="zh-TW" altLang="en-US" sz="2800" dirty="0"/>
        </a:p>
      </dgm:t>
    </dgm:pt>
    <dgm:pt modelId="{EAAC9741-1E60-49A4-9FB1-4CFC505209EE}" type="parTrans" cxnId="{6F07D74D-C7EA-4B4A-80A6-97ECF26140CB}">
      <dgm:prSet/>
      <dgm:spPr/>
      <dgm:t>
        <a:bodyPr/>
        <a:lstStyle/>
        <a:p>
          <a:endParaRPr lang="zh-TW" altLang="en-US"/>
        </a:p>
      </dgm:t>
    </dgm:pt>
    <dgm:pt modelId="{99B41675-997E-499C-968B-09BF220D096D}" type="sibTrans" cxnId="{6F07D74D-C7EA-4B4A-80A6-97ECF26140CB}">
      <dgm:prSet/>
      <dgm:spPr/>
      <dgm:t>
        <a:bodyPr/>
        <a:lstStyle/>
        <a:p>
          <a:endParaRPr lang="zh-TW" altLang="en-US"/>
        </a:p>
      </dgm:t>
    </dgm:pt>
    <dgm:pt modelId="{1C1173F9-3D02-4E37-84E7-9A8F65FB6E8D}" type="pres">
      <dgm:prSet presAssocID="{CD011624-303A-4EC5-A5F7-86DA58FC6343}" presName="Name0" presStyleCnt="0">
        <dgm:presLayoutVars>
          <dgm:dir/>
          <dgm:animLvl val="lvl"/>
          <dgm:resizeHandles val="exact"/>
        </dgm:presLayoutVars>
      </dgm:prSet>
      <dgm:spPr/>
    </dgm:pt>
    <dgm:pt modelId="{474BBD77-FB92-4DBE-9640-0050357DE75B}" type="pres">
      <dgm:prSet presAssocID="{AE109BDC-CAAF-4B6C-B11A-B841C6DBA10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DCC039-75A1-41C7-BE62-383FFCEB6571}" type="pres">
      <dgm:prSet presAssocID="{7BA6323A-9512-45D8-8397-7D004A0D8675}" presName="parTxOnlySpace" presStyleCnt="0"/>
      <dgm:spPr/>
    </dgm:pt>
    <dgm:pt modelId="{83E0F206-94BC-4F2A-871D-5CEFEA355C40}" type="pres">
      <dgm:prSet presAssocID="{366AB7DE-02BD-4E57-9FCC-784726786E6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662938-E773-4339-815E-FA000FC60D6D}" type="pres">
      <dgm:prSet presAssocID="{DB0FF6C6-627D-4411-95B3-EDD611314123}" presName="parTxOnlySpace" presStyleCnt="0"/>
      <dgm:spPr/>
    </dgm:pt>
    <dgm:pt modelId="{88BAF33A-5BCB-435F-A9E4-34BCD24E7EB4}" type="pres">
      <dgm:prSet presAssocID="{7C01E729-A24C-47C4-B5CD-FF82FD0A277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490F4CB-FBC6-4333-A1E8-C9EF0E8881D3}" type="presOf" srcId="{AE109BDC-CAAF-4B6C-B11A-B841C6DBA101}" destId="{474BBD77-FB92-4DBE-9640-0050357DE75B}" srcOrd="0" destOrd="0" presId="urn:microsoft.com/office/officeart/2005/8/layout/chevron1"/>
    <dgm:cxn modelId="{6F07D74D-C7EA-4B4A-80A6-97ECF26140CB}" srcId="{CD011624-303A-4EC5-A5F7-86DA58FC6343}" destId="{7C01E729-A24C-47C4-B5CD-FF82FD0A2771}" srcOrd="2" destOrd="0" parTransId="{EAAC9741-1E60-49A4-9FB1-4CFC505209EE}" sibTransId="{99B41675-997E-499C-968B-09BF220D096D}"/>
    <dgm:cxn modelId="{2ED6FDC4-CEA4-45C2-82D5-C26F9D1E902F}" srcId="{CD011624-303A-4EC5-A5F7-86DA58FC6343}" destId="{AE109BDC-CAAF-4B6C-B11A-B841C6DBA101}" srcOrd="0" destOrd="0" parTransId="{8EE37DB9-03D3-4915-BC98-D64D9465B6E3}" sibTransId="{7BA6323A-9512-45D8-8397-7D004A0D8675}"/>
    <dgm:cxn modelId="{7154FFF1-55FF-4428-AF44-BEDAB7DC82AE}" type="presOf" srcId="{366AB7DE-02BD-4E57-9FCC-784726786E64}" destId="{83E0F206-94BC-4F2A-871D-5CEFEA355C40}" srcOrd="0" destOrd="0" presId="urn:microsoft.com/office/officeart/2005/8/layout/chevron1"/>
    <dgm:cxn modelId="{184F81B8-AD2F-4EFC-8D6E-B5E1713343E6}" srcId="{CD011624-303A-4EC5-A5F7-86DA58FC6343}" destId="{366AB7DE-02BD-4E57-9FCC-784726786E64}" srcOrd="1" destOrd="0" parTransId="{B2280D6A-3AC6-433B-AC8B-EEE78BFA7206}" sibTransId="{DB0FF6C6-627D-4411-95B3-EDD611314123}"/>
    <dgm:cxn modelId="{665E7F7D-4527-4DF6-9584-74C13FA86DCB}" type="presOf" srcId="{7C01E729-A24C-47C4-B5CD-FF82FD0A2771}" destId="{88BAF33A-5BCB-435F-A9E4-34BCD24E7EB4}" srcOrd="0" destOrd="0" presId="urn:microsoft.com/office/officeart/2005/8/layout/chevron1"/>
    <dgm:cxn modelId="{DACC09D4-1A64-44F5-8159-8345C54D5FCE}" type="presOf" srcId="{CD011624-303A-4EC5-A5F7-86DA58FC6343}" destId="{1C1173F9-3D02-4E37-84E7-9A8F65FB6E8D}" srcOrd="0" destOrd="0" presId="urn:microsoft.com/office/officeart/2005/8/layout/chevron1"/>
    <dgm:cxn modelId="{E6624ADA-A161-4F0A-A44F-5B5CB6CC679C}" type="presParOf" srcId="{1C1173F9-3D02-4E37-84E7-9A8F65FB6E8D}" destId="{474BBD77-FB92-4DBE-9640-0050357DE75B}" srcOrd="0" destOrd="0" presId="urn:microsoft.com/office/officeart/2005/8/layout/chevron1"/>
    <dgm:cxn modelId="{28E1D4DC-11EE-4239-95AA-3CD46AA6B074}" type="presParOf" srcId="{1C1173F9-3D02-4E37-84E7-9A8F65FB6E8D}" destId="{31DCC039-75A1-41C7-BE62-383FFCEB6571}" srcOrd="1" destOrd="0" presId="urn:microsoft.com/office/officeart/2005/8/layout/chevron1"/>
    <dgm:cxn modelId="{9444D822-E016-406F-9B97-4657000A33B2}" type="presParOf" srcId="{1C1173F9-3D02-4E37-84E7-9A8F65FB6E8D}" destId="{83E0F206-94BC-4F2A-871D-5CEFEA355C40}" srcOrd="2" destOrd="0" presId="urn:microsoft.com/office/officeart/2005/8/layout/chevron1"/>
    <dgm:cxn modelId="{0D9F4E28-099C-4B46-B56E-BA0FE9308A67}" type="presParOf" srcId="{1C1173F9-3D02-4E37-84E7-9A8F65FB6E8D}" destId="{29662938-E773-4339-815E-FA000FC60D6D}" srcOrd="3" destOrd="0" presId="urn:microsoft.com/office/officeart/2005/8/layout/chevron1"/>
    <dgm:cxn modelId="{D90AACA5-DF24-4059-8A49-E4133B4C93B3}" type="presParOf" srcId="{1C1173F9-3D02-4E37-84E7-9A8F65FB6E8D}" destId="{88BAF33A-5BCB-435F-A9E4-34BCD24E7E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18830" cy="493475"/>
          </a:xfrm>
          <a:prstGeom prst="rect">
            <a:avLst/>
          </a:prstGeom>
        </p:spPr>
        <p:txBody>
          <a:bodyPr vert="horz" lIns="90750" tIns="45379" rIns="90750" bIns="453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5" y="3"/>
            <a:ext cx="2918830" cy="493475"/>
          </a:xfrm>
          <a:prstGeom prst="rect">
            <a:avLst/>
          </a:prstGeom>
        </p:spPr>
        <p:txBody>
          <a:bodyPr vert="horz" lIns="90750" tIns="45379" rIns="90750" bIns="45379" rtlCol="0"/>
          <a:lstStyle>
            <a:lvl1pPr algn="r">
              <a:defRPr sz="1200"/>
            </a:lvl1pPr>
          </a:lstStyle>
          <a:p>
            <a:fld id="{7E01A21A-DAEB-4D63-AE99-79B64FB58820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374304"/>
            <a:ext cx="2918830" cy="493475"/>
          </a:xfrm>
          <a:prstGeom prst="rect">
            <a:avLst/>
          </a:prstGeom>
        </p:spPr>
        <p:txBody>
          <a:bodyPr vert="horz" lIns="90750" tIns="45379" rIns="90750" bIns="453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5" y="9374304"/>
            <a:ext cx="2918830" cy="493475"/>
          </a:xfrm>
          <a:prstGeom prst="rect">
            <a:avLst/>
          </a:prstGeom>
        </p:spPr>
        <p:txBody>
          <a:bodyPr vert="horz" lIns="90750" tIns="45379" rIns="90750" bIns="45379" rtlCol="0" anchor="b"/>
          <a:lstStyle>
            <a:lvl1pPr algn="r">
              <a:defRPr sz="1200"/>
            </a:lvl1pPr>
          </a:lstStyle>
          <a:p>
            <a:fld id="{1E77255D-3DDC-4BD2-9D43-0AD34803A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56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18830" cy="493475"/>
          </a:xfrm>
          <a:prstGeom prst="rect">
            <a:avLst/>
          </a:prstGeom>
        </p:spPr>
        <p:txBody>
          <a:bodyPr vert="horz" lIns="90750" tIns="45379" rIns="90750" bIns="453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5" y="3"/>
            <a:ext cx="2918830" cy="493475"/>
          </a:xfrm>
          <a:prstGeom prst="rect">
            <a:avLst/>
          </a:prstGeom>
        </p:spPr>
        <p:txBody>
          <a:bodyPr vert="horz" lIns="90750" tIns="45379" rIns="90750" bIns="45379" rtlCol="0"/>
          <a:lstStyle>
            <a:lvl1pPr algn="r">
              <a:defRPr sz="1200"/>
            </a:lvl1pPr>
          </a:lstStyle>
          <a:p>
            <a:fld id="{F4435399-C155-4370-89AB-3595DFE23D6B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0" tIns="45379" rIns="90750" bIns="4537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8011"/>
            <a:ext cx="5388610" cy="4441269"/>
          </a:xfrm>
          <a:prstGeom prst="rect">
            <a:avLst/>
          </a:prstGeom>
        </p:spPr>
        <p:txBody>
          <a:bodyPr vert="horz" lIns="90750" tIns="45379" rIns="90750" bIns="4537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374304"/>
            <a:ext cx="2918830" cy="493475"/>
          </a:xfrm>
          <a:prstGeom prst="rect">
            <a:avLst/>
          </a:prstGeom>
        </p:spPr>
        <p:txBody>
          <a:bodyPr vert="horz" lIns="90750" tIns="45379" rIns="90750" bIns="453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5" y="9374304"/>
            <a:ext cx="2918830" cy="493475"/>
          </a:xfrm>
          <a:prstGeom prst="rect">
            <a:avLst/>
          </a:prstGeom>
        </p:spPr>
        <p:txBody>
          <a:bodyPr vert="horz" lIns="90750" tIns="45379" rIns="90750" bIns="45379" rtlCol="0" anchor="b"/>
          <a:lstStyle>
            <a:lvl1pPr algn="r">
              <a:defRPr sz="1200"/>
            </a:lvl1pPr>
          </a:lstStyle>
          <a:p>
            <a:fld id="{695B49E5-41AD-4E9C-9041-C7BD4EBF2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090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49E5-41AD-4E9C-9041-C7BD4EBF201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52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49E5-41AD-4E9C-9041-C7BD4EBF201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20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05630-F942-4132-BF00-46EEA88C78C5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86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352928" cy="216024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anose="03000509000000000000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30888" y="6165304"/>
            <a:ext cx="2133600" cy="365125"/>
          </a:xfrm>
        </p:spPr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8"/>
            <a:ext cx="9180512" cy="67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5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97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9928" y="1052736"/>
            <a:ext cx="1954560" cy="5073427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04664"/>
            <a:ext cx="6131024" cy="57214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14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zh-CN" altLang="en-US" sz="135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13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080120"/>
          </a:xfrm>
        </p:spPr>
        <p:txBody>
          <a:bodyPr>
            <a:normAutofit/>
          </a:bodyPr>
          <a:lstStyle>
            <a:lvl1pPr algn="l">
              <a:defRPr sz="36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 typeface="Wingdings" panose="05000000000000000000" pitchFamily="2" charset="2"/>
              <a:buChar char="n"/>
              <a:defRPr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b="1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55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51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36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49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54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81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8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27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" y="72008"/>
            <a:ext cx="9135667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3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0342/My%20Documents/&#35611;&#32681;(&#20840;)/&#21129;&#33464;&#30495;/&#26519;&#21209;&#23616;&#25945;&#32946;&#35347;&#32244;/&#27584;&#25613;&#22577;&#24290;&#21934;&#26696;&#20363;.doc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352928" cy="2160240"/>
          </a:xfrm>
        </p:spPr>
        <p:txBody>
          <a:bodyPr>
            <a:normAutofit/>
          </a:bodyPr>
          <a:lstStyle/>
          <a:p>
            <a:r>
              <a:rPr lang="en-US" altLang="zh-TW" sz="5200" dirty="0" smtClean="0"/>
              <a:t>106</a:t>
            </a:r>
            <a:r>
              <a:rPr lang="zh-TW" altLang="en-US" sz="5200" dirty="0" smtClean="0"/>
              <a:t>年新進教師簡報</a:t>
            </a:r>
            <a:r>
              <a:rPr lang="en-US" altLang="zh-TW" sz="5200" dirty="0" smtClean="0"/>
              <a:t/>
            </a:r>
            <a:br>
              <a:rPr lang="en-US" altLang="zh-TW" sz="5200" dirty="0" smtClean="0"/>
            </a:br>
            <a:r>
              <a:rPr lang="zh-TW" altLang="en-US" sz="5200" dirty="0" smtClean="0"/>
              <a:t>總務處</a:t>
            </a:r>
            <a:endParaRPr lang="zh-TW" altLang="en-US" sz="5200" dirty="0"/>
          </a:p>
        </p:txBody>
      </p:sp>
      <p:sp>
        <p:nvSpPr>
          <p:cNvPr id="10" name="副標題 9"/>
          <p:cNvSpPr>
            <a:spLocks noGrp="1"/>
          </p:cNvSpPr>
          <p:nvPr>
            <p:ph type="subTitle" idx="1"/>
          </p:nvPr>
        </p:nvSpPr>
        <p:spPr>
          <a:xfrm>
            <a:off x="2339752" y="4869160"/>
            <a:ext cx="6400800" cy="1008112"/>
          </a:xfrm>
        </p:spPr>
        <p:txBody>
          <a:bodyPr/>
          <a:lstStyle/>
          <a:p>
            <a:r>
              <a:rPr lang="zh-TW" altLang="en-US" sz="3600" dirty="0" smtClean="0"/>
              <a:t>主講人：林建宇總務長</a:t>
            </a:r>
            <a:endParaRPr lang="en-US" altLang="zh-TW" sz="3600" dirty="0" smtClean="0"/>
          </a:p>
          <a:p>
            <a:pPr algn="r"/>
            <a:r>
              <a:rPr lang="en-US" altLang="zh-TW" sz="2000" dirty="0" smtClean="0"/>
              <a:t>106.09.06</a:t>
            </a:r>
            <a:endParaRPr lang="zh-TW" altLang="en-US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42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採購上網等標期間</a:t>
            </a:r>
          </a:p>
        </p:txBody>
      </p:sp>
      <p:sp>
        <p:nvSpPr>
          <p:cNvPr id="32563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勞務採購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等標期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萬元以上未達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萬元，等標期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天。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超過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萬元未達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萬元，等標期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天。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超過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萬元未達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萬元，等標期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天。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超過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萬元，等標期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天。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i="1" u="sng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WTO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政府採購協定（</a:t>
            </a:r>
            <a:r>
              <a:rPr lang="en-US" altLang="zh-TW" i="1" u="sng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GPA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dirty="0" smtClean="0">
                <a:solidFill>
                  <a:srgbClr val="000099"/>
                </a:solidFill>
              </a:rPr>
              <a:t>1824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</a:t>
            </a:r>
            <a:r>
              <a:rPr lang="zh-TW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等標期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天。</a:t>
            </a:r>
          </a:p>
          <a:p>
            <a:pPr>
              <a:buFont typeface="Arial" panose="020B0604020202020204" pitchFamily="34" charset="0"/>
              <a:buChar char="•"/>
            </a:pPr>
            <a:endParaRPr lang="zh-TW" altLang="en-US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800" b="1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4800" b="1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萬元以上採購案件收受時程</a:t>
            </a:r>
          </a:p>
        </p:txBody>
      </p:sp>
      <p:sp>
        <p:nvSpPr>
          <p:cNvPr id="32665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國外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請購案件須於當年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日前</a:t>
            </a:r>
            <a:r>
              <a:rPr lang="en-US" altLang="zh-TW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或計畫結束前</a:t>
            </a:r>
            <a:r>
              <a:rPr lang="en-US" altLang="zh-TW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個月</a:t>
            </a:r>
            <a:r>
              <a:rPr lang="en-US" altLang="zh-TW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辦妥請購手續。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國內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請購案件須於當年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日前</a:t>
            </a:r>
            <a:r>
              <a:rPr lang="en-US" altLang="zh-TW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或計畫結束前</a:t>
            </a:r>
            <a:r>
              <a:rPr lang="en-US" altLang="zh-TW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個月</a:t>
            </a:r>
            <a:r>
              <a:rPr lang="en-US" altLang="zh-TW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辦妥請購手續。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次年度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繼續性採購案件</a:t>
            </a:r>
            <a:r>
              <a:rPr lang="en-US" altLang="zh-TW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(10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萬元以上</a:t>
            </a:r>
            <a:r>
              <a:rPr lang="en-US" altLang="zh-TW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，請於當年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日前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辦妥請購手續。</a:t>
            </a:r>
          </a:p>
          <a:p>
            <a:pPr>
              <a:buFont typeface="Arial" panose="020B0604020202020204" pitchFamily="34" charset="0"/>
              <a:buChar char="•"/>
            </a:pP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26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科研採購名詞定義</a:t>
            </a:r>
          </a:p>
        </p:txBody>
      </p:sp>
      <p:sp>
        <p:nvSpPr>
          <p:cNvPr id="3461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3600" b="1" dirty="0" smtClean="0">
                <a:solidFill>
                  <a:srgbClr val="0C279C"/>
                </a:solidFill>
                <a:ea typeface="標楷體" pitchFamily="65" charset="-120"/>
              </a:rPr>
              <a:t>   科研採購：指依科學技術基本法第六條第四項規定，接受政府機關之補助、委託執行科技研發計畫所需辦理工程、財物或勞務之採購。</a:t>
            </a:r>
            <a:r>
              <a:rPr lang="zh-TW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14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科研採購辦理方式</a:t>
            </a:r>
          </a:p>
        </p:txBody>
      </p:sp>
      <p:sp>
        <p:nvSpPr>
          <p:cNvPr id="347139" name="Rectangle 3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112568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600" b="1" dirty="0" smtClean="0">
                <a:solidFill>
                  <a:srgbClr val="000099"/>
                </a:solidFill>
              </a:rPr>
              <a:t>先會研發單位確認為適用科研採購案件，並經校長或其授權人員核定後，始得辦理。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600" b="1" dirty="0" smtClean="0">
                <a:solidFill>
                  <a:srgbClr val="000099"/>
                </a:solidFill>
              </a:rPr>
              <a:t>採購金額未達</a:t>
            </a:r>
            <a:r>
              <a:rPr lang="en-US" altLang="zh-TW" sz="2600" b="1" dirty="0" smtClean="0">
                <a:solidFill>
                  <a:srgbClr val="000099"/>
                </a:solidFill>
              </a:rPr>
              <a:t>100</a:t>
            </a:r>
            <a:r>
              <a:rPr lang="zh-TW" altLang="en-US" sz="2600" b="1" dirty="0" smtClean="0">
                <a:solidFill>
                  <a:srgbClr val="000099"/>
                </a:solidFill>
              </a:rPr>
              <a:t>萬元者，由請購單位取得至少一家以上之書面報價或企劃書，逕洽廠商採購，亦準用公告審查方式辦理。金額逾</a:t>
            </a:r>
            <a:r>
              <a:rPr lang="en-US" altLang="zh-TW" sz="2600" b="1" dirty="0" smtClean="0">
                <a:solidFill>
                  <a:srgbClr val="000099"/>
                </a:solidFill>
              </a:rPr>
              <a:t>10</a:t>
            </a:r>
            <a:r>
              <a:rPr lang="zh-TW" altLang="en-US" sz="2600" b="1" dirty="0" smtClean="0">
                <a:solidFill>
                  <a:srgbClr val="000099"/>
                </a:solidFill>
              </a:rPr>
              <a:t>萬元者，應作成書面採購紀錄。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600" b="1" dirty="0" smtClean="0">
                <a:solidFill>
                  <a:srgbClr val="000099"/>
                </a:solidFill>
              </a:rPr>
              <a:t>採購金額 </a:t>
            </a:r>
            <a:r>
              <a:rPr lang="en-US" altLang="zh-TW" sz="2600" b="1" dirty="0" smtClean="0">
                <a:solidFill>
                  <a:srgbClr val="000099"/>
                </a:solidFill>
              </a:rPr>
              <a:t>100</a:t>
            </a:r>
            <a:r>
              <a:rPr lang="zh-TW" altLang="en-US" sz="2600" b="1" dirty="0" smtClean="0">
                <a:solidFill>
                  <a:srgbClr val="000099"/>
                </a:solidFill>
              </a:rPr>
              <a:t>萬元以上者，辦理公告審查。由請購單位成立</a:t>
            </a:r>
            <a:r>
              <a:rPr lang="en-US" altLang="zh-TW" sz="2600" b="1" dirty="0" smtClean="0">
                <a:solidFill>
                  <a:srgbClr val="000099"/>
                </a:solidFill>
              </a:rPr>
              <a:t>5</a:t>
            </a:r>
            <a:r>
              <a:rPr lang="zh-TW" altLang="en-US" sz="2600" b="1" dirty="0" smtClean="0">
                <a:solidFill>
                  <a:srgbClr val="000099"/>
                </a:solidFill>
              </a:rPr>
              <a:t>人以上之審查小組，視採購案件特性及實際需要，就符合資格廠商之技術、管理、商業條款、過去履約績效 </a:t>
            </a:r>
            <a:r>
              <a:rPr lang="en-US" altLang="zh-TW" sz="2600" b="1" dirty="0" smtClean="0">
                <a:solidFill>
                  <a:srgbClr val="000099"/>
                </a:solidFill>
              </a:rPr>
              <a:t>…</a:t>
            </a:r>
            <a:r>
              <a:rPr lang="zh-TW" altLang="en-US" sz="2600" b="1" dirty="0" smtClean="0">
                <a:solidFill>
                  <a:srgbClr val="000099"/>
                </a:solidFill>
              </a:rPr>
              <a:t>等項目（評定項目及配分由請購人選定），以總評分法或序位法進行審查並作成書面紀錄，選出優勝廠商，再依序辦理議價。 </a:t>
            </a:r>
          </a:p>
          <a:p>
            <a:pPr>
              <a:buFont typeface="Arial" panose="020B0604020202020204" pitchFamily="34" charset="0"/>
              <a:buChar char="•"/>
            </a:pPr>
            <a:endParaRPr lang="zh-TW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05611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共同供應契約採購</a:t>
            </a:r>
          </a:p>
        </p:txBody>
      </p:sp>
      <p:sp>
        <p:nvSpPr>
          <p:cNvPr id="327683" name="Rectangle 3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24536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屬共同供應契約之物品，優先適用共同供應契約。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若有價格偏高、品質不佳、規格不符要求</a:t>
            </a:r>
            <a:r>
              <a:rPr lang="en-US" altLang="zh-TW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等因素者，可不利用共同供應契約。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可依政府採購法及本校相關規定辦理。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惟須留意政府採購法第</a:t>
            </a:r>
            <a:r>
              <a:rPr lang="en-US" altLang="zh-TW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條（分批採購）、第</a:t>
            </a:r>
            <a:r>
              <a:rPr lang="en-US" altLang="zh-TW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條（公開招標原則）、第</a:t>
            </a:r>
            <a:r>
              <a:rPr lang="en-US" altLang="zh-TW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條（規格訂定原則）第</a:t>
            </a:r>
            <a:r>
              <a:rPr lang="en-US" altLang="zh-TW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37</a:t>
            </a:r>
            <a:r>
              <a:rPr lang="zh-TW" altLang="en-US" sz="35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條（投標廠商資格）等規定。</a:t>
            </a:r>
          </a:p>
          <a:p>
            <a:pPr>
              <a:buFont typeface="Arial" panose="020B0604020202020204" pitchFamily="34" charset="0"/>
              <a:buChar char="•"/>
            </a:pPr>
            <a:endParaRPr lang="zh-TW" altLang="en-US" sz="35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 smtClean="0"/>
              <a:t>出納組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0331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主要業務</a:t>
            </a:r>
          </a:p>
        </p:txBody>
      </p:sp>
      <p:sp>
        <p:nvSpPr>
          <p:cNvPr id="306179" name="Rectangle 3"/>
          <p:cNvSpPr>
            <a:spLocks noGrp="1"/>
          </p:cNvSpPr>
          <p:nvPr>
            <p:ph idx="1"/>
          </p:nvPr>
        </p:nvSpPr>
        <p:spPr>
          <a:xfrm>
            <a:off x="899592" y="1340768"/>
            <a:ext cx="7416824" cy="4525963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ea typeface="標楷體" pitchFamily="65" charset="-120"/>
              </a:rPr>
              <a:t>公款現金支付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ea typeface="標楷體" pitchFamily="65" charset="-120"/>
              </a:rPr>
              <a:t>薪資發放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ea typeface="標楷體" pitchFamily="65" charset="-120"/>
              </a:rPr>
              <a:t>帳表編制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ea typeface="標楷體" pitchFamily="65" charset="-120"/>
              </a:rPr>
              <a:t>稅務申報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ea typeface="標楷體" pitchFamily="65" charset="-120"/>
              </a:rPr>
              <a:t>資金調節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ea typeface="標楷體" pitchFamily="65" charset="-120"/>
              </a:rPr>
              <a:t>學雜費收付</a:t>
            </a:r>
          </a:p>
          <a:p>
            <a:pPr>
              <a:spcAft>
                <a:spcPts val="600"/>
              </a:spcAft>
              <a:buClr>
                <a:srgbClr val="0000FF"/>
              </a:buClr>
              <a:buSzPct val="105000"/>
              <a:buFont typeface="Arial" panose="020B0604020202020204" pitchFamily="34" charset="0"/>
              <a:buChar char="•"/>
            </a:pPr>
            <a:endParaRPr lang="zh-TW" altLang="en-US" sz="36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新進教師需提供之資料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55576" y="1423317"/>
            <a:ext cx="7272808" cy="4597971"/>
          </a:xfrm>
        </p:spPr>
        <p:txBody>
          <a:bodyPr/>
          <a:lstStyle/>
          <a:p>
            <a:r>
              <a:rPr lang="zh-TW" altLang="en-US" dirty="0" smtClean="0"/>
              <a:t>為辦理薪資、鐘點費及教育補助費入帳繳交「扶養親屬表」</a:t>
            </a:r>
          </a:p>
          <a:p>
            <a:endParaRPr lang="zh-TW" altLang="en-US" dirty="0" smtClean="0"/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93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 smtClean="0"/>
              <a:t>營繕組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0331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主要業務</a:t>
            </a:r>
            <a:endParaRPr kumimoji="1" lang="zh-TW" altLang="en-US" sz="4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1779" name="Rectangle 3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72FA1"/>
                </a:solidFill>
                <a:latin typeface="標楷體" pitchFamily="65" charset="-120"/>
                <a:ea typeface="標楷體" pitchFamily="65" charset="-120"/>
              </a:rPr>
              <a:t>辦理全校工程新建、整建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72FA1"/>
                </a:solidFill>
                <a:latin typeface="標楷體" pitchFamily="65" charset="-120"/>
                <a:ea typeface="標楷體" pitchFamily="65" charset="-120"/>
              </a:rPr>
              <a:t>空調及水電設施修繕、電梯故障維修之連絡及督導、高壓變電設備之裝設維護及節電節能電力監控、消防設備及高壓變電設備維護等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72FA1"/>
                </a:solidFill>
                <a:latin typeface="標楷體" pitchFamily="65" charset="-120"/>
                <a:ea typeface="標楷體" pitchFamily="65" charset="-120"/>
              </a:rPr>
              <a:t>全校電話總機之維護、電信申裝機等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72FA1"/>
                </a:solidFill>
                <a:latin typeface="標楷體" pitchFamily="65" charset="-120"/>
                <a:ea typeface="標楷體" pitchFamily="65" charset="-120"/>
              </a:rPr>
              <a:t>土木、水電零星修繕</a:t>
            </a:r>
          </a:p>
          <a:p>
            <a:pPr eaLnBrk="1" hangingPunct="1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endParaRPr kumimoji="1"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72FA1"/>
              </a:buClr>
              <a:buSzPct val="105000"/>
              <a:buFont typeface="Arial" panose="020B0604020202020204" pitchFamily="34" charset="0"/>
              <a:buChar char="•"/>
            </a:pPr>
            <a:endParaRPr kumimoji="1"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72FA1"/>
              </a:buClr>
              <a:buSzPct val="105000"/>
              <a:buFont typeface="Arial" panose="020B0604020202020204" pitchFamily="34" charset="0"/>
              <a:buChar char="•"/>
            </a:pPr>
            <a:endParaRPr kumimoji="1"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endParaRPr kumimoji="1"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79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總務處組織架構及所在位置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567752" y="3952180"/>
            <a:ext cx="4248" cy="18000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 sz="240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7808112" y="3952180"/>
            <a:ext cx="4248" cy="18000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 sz="240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92497" y="1124832"/>
            <a:ext cx="2592000" cy="7920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總務長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林建宇</a:t>
            </a:r>
            <a:endParaRPr lang="zh-TW" altLang="en-US" sz="2400" b="1" dirty="0">
              <a:solidFill>
                <a:schemeClr val="bg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192497" y="2060936"/>
            <a:ext cx="2592000" cy="7920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副總務長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smtClean="0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黃憲鐘、紀信義</a:t>
            </a:r>
            <a:endParaRPr lang="zh-TW" altLang="en-US" sz="2400" b="1" dirty="0">
              <a:solidFill>
                <a:schemeClr val="bg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181336" y="2997040"/>
            <a:ext cx="2592000" cy="7920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專門</a:t>
            </a:r>
            <a:r>
              <a:rPr lang="zh-TW" altLang="en-US" sz="2400" b="1" dirty="0" smtClean="0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委員</a:t>
            </a:r>
            <a:endParaRPr lang="en-US" altLang="zh-TW" sz="2400" b="1" dirty="0" smtClean="0">
              <a:solidFill>
                <a:schemeClr val="bg1"/>
              </a:solidFill>
              <a:latin typeface="Arial" charset="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張人文</a:t>
            </a:r>
            <a:endParaRPr lang="zh-TW" altLang="en-US" sz="2400" b="1" dirty="0">
              <a:solidFill>
                <a:schemeClr val="bg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072157" y="3951287"/>
            <a:ext cx="6747657" cy="2405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 sz="24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523012" y="4149080"/>
            <a:ext cx="1425252" cy="823912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資產組</a:t>
            </a:r>
            <a:endParaRPr lang="zh-TW" altLang="en-US" sz="24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黃憲鐘</a:t>
            </a:r>
            <a:endParaRPr lang="zh-TW" altLang="en-US" sz="24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915816" y="3953692"/>
            <a:ext cx="0" cy="18000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 sz="240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60670" y="3959807"/>
            <a:ext cx="4248" cy="18000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 sz="240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208519" y="4149080"/>
            <a:ext cx="1427377" cy="80803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採購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組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賴明達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866828" y="4149080"/>
            <a:ext cx="1425252" cy="811212"/>
          </a:xfrm>
          <a:prstGeom prst="flowChartAlternateProcess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出納組</a:t>
            </a:r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張文榮</a:t>
            </a:r>
            <a:endParaRPr lang="zh-TW" altLang="en-US" sz="24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395536" y="4149080"/>
            <a:ext cx="1425253" cy="835025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營繕組</a:t>
            </a:r>
            <a:endParaRPr lang="zh-TW" altLang="en-US" sz="24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賴堆興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代理</a:t>
            </a:r>
            <a:endParaRPr lang="zh-TW" altLang="en-US" sz="1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7164288" y="4149080"/>
            <a:ext cx="1368152" cy="820737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1003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事務組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廖炳雄</a:t>
            </a:r>
            <a:endParaRPr lang="zh-TW" altLang="en-US" sz="24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228184" y="3951287"/>
            <a:ext cx="6372" cy="18000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 sz="2400"/>
          </a:p>
        </p:txBody>
      </p:sp>
      <p:sp>
        <p:nvSpPr>
          <p:cNvPr id="18" name="矩形 17"/>
          <p:cNvSpPr/>
          <p:nvPr/>
        </p:nvSpPr>
        <p:spPr>
          <a:xfrm>
            <a:off x="395536" y="5098008"/>
            <a:ext cx="1425253" cy="72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行政大樓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二樓東側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03189" y="5098008"/>
            <a:ext cx="1425253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行政大樓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一樓中間</a:t>
            </a:r>
          </a:p>
        </p:txBody>
      </p:sp>
      <p:sp>
        <p:nvSpPr>
          <p:cNvPr id="20" name="矩形 19"/>
          <p:cNvSpPr/>
          <p:nvPr/>
        </p:nvSpPr>
        <p:spPr>
          <a:xfrm>
            <a:off x="3866828" y="5098008"/>
            <a:ext cx="1425253" cy="720000"/>
          </a:xfrm>
          <a:prstGeom prst="rect">
            <a:avLst/>
          </a:prstGeom>
          <a:solidFill>
            <a:srgbClr val="F4FB71">
              <a:alpha val="34902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行政大樓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二樓中間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3012" y="5098008"/>
            <a:ext cx="1425253" cy="72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行政大樓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一樓西側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64288" y="5098008"/>
            <a:ext cx="1425253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行政大樓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一樓中側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7880120" y="5853914"/>
            <a:ext cx="4248" cy="18000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 sz="2400"/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7164288" y="6021288"/>
            <a:ext cx="1425252" cy="43204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駐警隊</a:t>
            </a:r>
            <a:endParaRPr lang="zh-TW" altLang="en-US" sz="24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62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整建及修繕工程辦理程序</a:t>
            </a:r>
            <a:endParaRPr kumimoji="1" lang="zh-TW" altLang="en-US" sz="44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2803" name="Rectangle 3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96544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anose="05000000000000000000" pitchFamily="2" charset="2"/>
              <a:buChar char=""/>
            </a:pPr>
            <a:r>
              <a:rPr lang="zh-TW" altLang="en-US" sz="2500" b="1" dirty="0" smtClean="0">
                <a:solidFill>
                  <a:srgbClr val="072FA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營繕報修申請作業：</a:t>
            </a:r>
            <a:r>
              <a:rPr lang="zh-TW" altLang="en-US" sz="2500" dirty="0" smtClean="0">
                <a:solidFill>
                  <a:srgbClr val="072FA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TW" altLang="en-US" sz="2500" dirty="0">
                <a:solidFill>
                  <a:srgbClr val="072FA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申請</a:t>
            </a:r>
            <a:r>
              <a:rPr lang="zh-TW" altLang="en-US" sz="2500" b="1" dirty="0" smtClean="0">
                <a:solidFill>
                  <a:srgbClr val="072FA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單位（申請人）透過</a:t>
            </a:r>
            <a:r>
              <a:rPr lang="en-US" altLang="zh-TW" sz="2500" b="1" dirty="0" smtClean="0">
                <a:solidFill>
                  <a:srgbClr val="072FA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500" b="1" dirty="0" smtClean="0">
                <a:solidFill>
                  <a:srgbClr val="072FA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興大入口</a:t>
            </a:r>
            <a:r>
              <a:rPr lang="en-US" altLang="zh-TW" sz="2500" dirty="0" smtClean="0">
                <a:solidFill>
                  <a:srgbClr val="072FA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en-US" altLang="zh-TW" sz="2500" dirty="0">
                <a:solidFill>
                  <a:srgbClr val="072FA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(https://portal.nchu.edu.tw/portal/)</a:t>
            </a:r>
            <a:r>
              <a:rPr lang="zh-TW" altLang="en-US" sz="2500" b="1" dirty="0" smtClean="0">
                <a:solidFill>
                  <a:srgbClr val="072FA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提出報修申請，本組將依權責分工分派人員前往勘查、修繕作業，</a:t>
            </a:r>
            <a:r>
              <a:rPr lang="zh-TW" altLang="en-US" sz="25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或協助估價辦理請購作業。若遇緊急搶修事件，提供技術諮詢服務。</a:t>
            </a:r>
          </a:p>
          <a:p>
            <a:pPr algn="just">
              <a:buFont typeface="Wingdings" panose="05000000000000000000" pitchFamily="2" charset="2"/>
              <a:buChar char=""/>
            </a:pPr>
            <a:r>
              <a:rPr lang="en-US" altLang="zh-TW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萬元以上未達</a:t>
            </a:r>
            <a:r>
              <a:rPr lang="en-US" altLang="zh-TW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萬元工程，由使用</a:t>
            </a:r>
            <a:r>
              <a:rPr lang="en-US" altLang="zh-TW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請購</a:t>
            </a:r>
            <a:r>
              <a:rPr lang="en-US" altLang="zh-TW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單位取一家以上廠商估價單辦理</a:t>
            </a:r>
            <a:r>
              <a:rPr lang="zh-TW" altLang="en-US" sz="2500" b="1" dirty="0" smtClean="0">
                <a:solidFill>
                  <a:srgbClr val="0C27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請購。</a:t>
            </a:r>
          </a:p>
          <a:p>
            <a:pPr>
              <a:buFont typeface="Wingdings" panose="05000000000000000000" pitchFamily="2" charset="2"/>
              <a:buChar char=""/>
            </a:pPr>
            <a:r>
              <a:rPr lang="en-US" altLang="zh-TW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萬元以上工程，申請使用</a:t>
            </a:r>
            <a:r>
              <a:rPr lang="en-US" altLang="zh-TW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請購</a:t>
            </a:r>
            <a:r>
              <a:rPr lang="en-US" altLang="zh-TW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單位提出申請後，經簽報核可，依採購法等相關規定程序，辦理後續採購發包施工。</a:t>
            </a:r>
          </a:p>
          <a:p>
            <a:pPr algn="just">
              <a:buFont typeface="Wingdings" panose="05000000000000000000" pitchFamily="2" charset="2"/>
              <a:buChar char=""/>
            </a:pPr>
            <a:r>
              <a:rPr lang="zh-TW" altLang="en-US" sz="2500" b="1" dirty="0" smtClean="0">
                <a:solidFill>
                  <a:srgbClr val="072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大型新建工程之預算經費經核定後，使用單位提規劃構想書。</a:t>
            </a:r>
          </a:p>
          <a:p>
            <a:pPr>
              <a:buClr>
                <a:srgbClr val="072FA1"/>
              </a:buClr>
              <a:buSzPct val="105000"/>
              <a:buFont typeface="Wingdings" panose="05000000000000000000" pitchFamily="2" charset="2"/>
              <a:buChar char=""/>
            </a:pPr>
            <a:endParaRPr lang="zh-TW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工程採購上網等標期間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9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54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採購金額認定</a:t>
            </a:r>
            <a:endParaRPr lang="zh-TW" altLang="en-US" sz="50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48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"/>
            </a:pPr>
            <a:r>
              <a:rPr lang="zh-TW" altLang="en-US" b="1" dirty="0" smtClean="0">
                <a:solidFill>
                  <a:srgbClr val="072FA1"/>
                </a:solidFill>
                <a:ea typeface="標楷體" pitchFamily="65" charset="-120"/>
              </a:rPr>
              <a:t>查核金額：</a:t>
            </a: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工程及財物採購為新臺幣五千萬元，勞務採購為新臺幣一千萬元。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72FA1"/>
                </a:solidFill>
                <a:ea typeface="標楷體" pitchFamily="65" charset="-120"/>
              </a:rPr>
              <a:t>公告金額：</a:t>
            </a: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工程、財物及勞務採購為新臺幣一百萬元以上。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72FA1"/>
                </a:solidFill>
                <a:ea typeface="標楷體" pitchFamily="65" charset="-120"/>
              </a:rPr>
              <a:t>中央機關小額採購：</a:t>
            </a: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為未達新臺幣十萬元之採購。</a:t>
            </a:r>
          </a:p>
          <a:p>
            <a:pPr>
              <a:buClr>
                <a:srgbClr val="072FA1"/>
              </a:buClr>
              <a:buSzPct val="105000"/>
            </a:pPr>
            <a:endParaRPr lang="zh-TW" altLang="en-US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66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54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工程採購招標期限標準</a:t>
            </a:r>
            <a:endParaRPr lang="zh-TW" altLang="en-US" sz="50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587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"/>
            </a:pPr>
            <a:r>
              <a:rPr lang="zh-TW" altLang="en-US" b="1" dirty="0" smtClean="0">
                <a:solidFill>
                  <a:srgbClr val="072FA1"/>
                </a:solidFill>
                <a:latin typeface="標楷體" pitchFamily="65" charset="-120"/>
                <a:ea typeface="標楷體" pitchFamily="65" charset="-120"/>
              </a:rPr>
              <a:t>法定等標期限不得少於下列期限：</a:t>
            </a: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未達公告金額之採購：七日</a:t>
            </a: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公告金額以上未達查核金額之採購：十四日</a:t>
            </a: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查核金額以上未達巨額之採購：二十一日</a:t>
            </a: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巨額之採購：二十八日</a:t>
            </a: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適用條約協定（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WTO/GAP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採購，等標期</a:t>
            </a:r>
            <a:r>
              <a:rPr lang="zh-TW" altLang="en-US" b="1" dirty="0">
                <a:solidFill>
                  <a:srgbClr val="FF0000"/>
                </a:solidFill>
              </a:rPr>
              <a:t>三十五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</a:p>
        </p:txBody>
      </p:sp>
    </p:spTree>
    <p:extLst>
      <p:ext uri="{BB962C8B-B14F-4D97-AF65-F5344CB8AC3E}">
        <p14:creationId xmlns:p14="http://schemas.microsoft.com/office/powerpoint/2010/main" val="23614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萬元以上工程採購案件收受時程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1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工程採購案件收理時程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(1/2)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pPr/>
              <a:t>25</a:t>
            </a:fld>
            <a:endParaRPr lang="zh-TW" altLang="en-US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42659700"/>
              </p:ext>
            </p:extLst>
          </p:nvPr>
        </p:nvGraphicFramePr>
        <p:xfrm>
          <a:off x="468313" y="1280100"/>
          <a:ext cx="8351837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15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工程採購案件收理時程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(2/2)</a:t>
            </a:r>
            <a:endParaRPr lang="zh-TW" altLang="en-US" sz="4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"/>
            </a:pPr>
            <a:r>
              <a:rPr lang="zh-TW" altLang="en-US" sz="3000" dirty="0">
                <a:solidFill>
                  <a:srgbClr val="0000CC"/>
                </a:solidFill>
              </a:rPr>
              <a:t>工程採購因涉及採購法限制，</a:t>
            </a:r>
            <a:r>
              <a:rPr lang="zh-TW" altLang="en-US" sz="3000" dirty="0">
                <a:solidFill>
                  <a:srgbClr val="FF0000"/>
                </a:solidFill>
              </a:rPr>
              <a:t>工程設計</a:t>
            </a:r>
            <a:r>
              <a:rPr lang="zh-TW" altLang="en-US" sz="3000" dirty="0">
                <a:solidFill>
                  <a:srgbClr val="0000CC"/>
                </a:solidFill>
              </a:rPr>
              <a:t>、</a:t>
            </a:r>
            <a:r>
              <a:rPr lang="zh-TW" altLang="en-US" sz="3000" dirty="0">
                <a:solidFill>
                  <a:srgbClr val="FF0000"/>
                </a:solidFill>
              </a:rPr>
              <a:t>採購招標</a:t>
            </a:r>
            <a:r>
              <a:rPr lang="en-US" altLang="zh-TW" sz="3000" u="sng" dirty="0">
                <a:solidFill>
                  <a:srgbClr val="FF0000"/>
                </a:solidFill>
              </a:rPr>
              <a:t>(</a:t>
            </a:r>
            <a:r>
              <a:rPr lang="zh-TW" altLang="en-US" sz="3000" u="sng" dirty="0">
                <a:solidFill>
                  <a:srgbClr val="FF0000"/>
                </a:solidFill>
              </a:rPr>
              <a:t>依採購法規定工程案件金額大小不一</a:t>
            </a:r>
            <a:r>
              <a:rPr lang="en-US" altLang="zh-TW" sz="3000" u="sng" dirty="0">
                <a:solidFill>
                  <a:srgbClr val="FF0000"/>
                </a:solidFill>
              </a:rPr>
              <a:t>)</a:t>
            </a:r>
            <a:r>
              <a:rPr lang="zh-TW" altLang="en-US" sz="3000" dirty="0">
                <a:solidFill>
                  <a:srgbClr val="0000CC"/>
                </a:solidFill>
              </a:rPr>
              <a:t>、</a:t>
            </a:r>
            <a:r>
              <a:rPr lang="zh-TW" altLang="en-US" sz="3000" dirty="0">
                <a:solidFill>
                  <a:srgbClr val="FF0000"/>
                </a:solidFill>
              </a:rPr>
              <a:t>工程履約</a:t>
            </a:r>
            <a:r>
              <a:rPr lang="zh-TW" altLang="en-US" sz="3000" dirty="0">
                <a:solidFill>
                  <a:srgbClr val="0000CC"/>
                </a:solidFill>
              </a:rPr>
              <a:t>及</a:t>
            </a:r>
            <a:r>
              <a:rPr lang="zh-TW" altLang="en-US" sz="3000" dirty="0">
                <a:solidFill>
                  <a:srgbClr val="FF0000"/>
                </a:solidFill>
              </a:rPr>
              <a:t>驗收付款</a:t>
            </a:r>
            <a:r>
              <a:rPr lang="zh-TW" altLang="en-US" sz="3000" dirty="0">
                <a:solidFill>
                  <a:srgbClr val="0000CC"/>
                </a:solidFill>
              </a:rPr>
              <a:t>等行政程序，辦理日數冗長，請提早規劃，預留辦理時間。</a:t>
            </a:r>
            <a:endParaRPr lang="en-US" altLang="zh-TW" sz="3000" dirty="0">
              <a:solidFill>
                <a:srgbClr val="0000CC"/>
              </a:solidFill>
            </a:endParaRPr>
          </a:p>
          <a:p>
            <a:pPr algn="just">
              <a:buFont typeface="Wingdings" panose="05000000000000000000" pitchFamily="2" charset="2"/>
              <a:buChar char=""/>
            </a:pPr>
            <a:r>
              <a:rPr lang="zh-TW" altLang="en-US" sz="3000" dirty="0">
                <a:solidFill>
                  <a:srgbClr val="FF0000"/>
                </a:solidFill>
              </a:rPr>
              <a:t>請購案件應於</a:t>
            </a:r>
            <a:r>
              <a:rPr lang="zh-TW" altLang="en-US" sz="3000" u="sng" dirty="0">
                <a:solidFill>
                  <a:srgbClr val="FF0000"/>
                </a:solidFill>
              </a:rPr>
              <a:t>當年度</a:t>
            </a:r>
            <a:r>
              <a:rPr lang="en-US" altLang="zh-TW" sz="3000" u="sng" dirty="0">
                <a:solidFill>
                  <a:srgbClr val="FF0000"/>
                </a:solidFill>
              </a:rPr>
              <a:t>9</a:t>
            </a:r>
            <a:r>
              <a:rPr lang="zh-TW" altLang="en-US" sz="3000" u="sng" dirty="0">
                <a:solidFill>
                  <a:srgbClr val="FF0000"/>
                </a:solidFill>
              </a:rPr>
              <a:t>月</a:t>
            </a:r>
            <a:r>
              <a:rPr lang="en-US" altLang="zh-TW" sz="3000" u="sng" dirty="0">
                <a:solidFill>
                  <a:srgbClr val="FF0000"/>
                </a:solidFill>
              </a:rPr>
              <a:t>30</a:t>
            </a:r>
            <a:r>
              <a:rPr lang="zh-TW" altLang="en-US" sz="3000" u="sng" dirty="0">
                <a:solidFill>
                  <a:srgbClr val="FF0000"/>
                </a:solidFill>
              </a:rPr>
              <a:t>日</a:t>
            </a:r>
            <a:r>
              <a:rPr lang="zh-TW" altLang="en-US" sz="3000" dirty="0">
                <a:solidFill>
                  <a:srgbClr val="FF0000"/>
                </a:solidFill>
              </a:rPr>
              <a:t>前辦妥請購手續，若涉「經常門經費」無法保留跨年度執行者，經費應於</a:t>
            </a:r>
            <a:r>
              <a:rPr lang="en-US" altLang="zh-TW" sz="3000" dirty="0">
                <a:solidFill>
                  <a:srgbClr val="FF0000"/>
                </a:solidFill>
              </a:rPr>
              <a:t>12</a:t>
            </a:r>
            <a:r>
              <a:rPr lang="zh-TW" altLang="en-US" sz="3000" dirty="0">
                <a:solidFill>
                  <a:srgbClr val="FF0000"/>
                </a:solidFill>
              </a:rPr>
              <a:t>月底完成核銷。</a:t>
            </a:r>
          </a:p>
          <a:p>
            <a:pPr algn="just">
              <a:buFont typeface="Wingdings" panose="05000000000000000000" pitchFamily="2" charset="2"/>
              <a:buChar char=""/>
            </a:pPr>
            <a:r>
              <a:rPr lang="zh-TW" altLang="en-US" sz="3000" dirty="0">
                <a:solidFill>
                  <a:srgbClr val="072FA1"/>
                </a:solidFill>
              </a:rPr>
              <a:t>如有特殊緊急採購案件，請使用單位簽准奉核後，營繕組方收件辦理，</a:t>
            </a:r>
            <a:r>
              <a:rPr lang="zh-TW" altLang="en-US" sz="3000" dirty="0">
                <a:solidFill>
                  <a:srgbClr val="FF0000"/>
                </a:solidFill>
              </a:rPr>
              <a:t>惟涉「經常門」應</a:t>
            </a:r>
            <a:r>
              <a:rPr lang="zh-TW" altLang="en-US" sz="3000" dirty="0">
                <a:solidFill>
                  <a:srgbClr val="072FA1"/>
                </a:solidFill>
              </a:rPr>
              <a:t>作跨年度執行預算分配。</a:t>
            </a:r>
          </a:p>
          <a:p>
            <a:pPr>
              <a:buFont typeface="Wingdings" panose="05000000000000000000" pitchFamily="2" charset="2"/>
              <a:buChar char=""/>
            </a:pP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878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涉及需求變更之工程程序</a:t>
            </a:r>
            <a:endParaRPr lang="zh-TW" altLang="en-US" sz="48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"/>
            </a:pPr>
            <a:r>
              <a:rPr lang="zh-TW" altLang="en-US" dirty="0">
                <a:solidFill>
                  <a:srgbClr val="072FA1"/>
                </a:solidFill>
              </a:rPr>
              <a:t>工程發包後，倘因故有變更計畫或工程內容時，須提前聯繫本組，辦理變更設計程序，以避免驗收爭議。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"/>
            </a:pPr>
            <a:r>
              <a:rPr lang="zh-TW" altLang="en-US" dirty="0">
                <a:solidFill>
                  <a:srgbClr val="FF0000"/>
                </a:solidFill>
              </a:rPr>
              <a:t>提報</a:t>
            </a:r>
            <a:r>
              <a:rPr lang="zh-TW" altLang="en-US" dirty="0">
                <a:solidFill>
                  <a:srgbClr val="072FA1"/>
                </a:solidFill>
              </a:rPr>
              <a:t>變更設計程序，應簽會</a:t>
            </a:r>
            <a:r>
              <a:rPr lang="zh-TW" altLang="en-US" dirty="0">
                <a:solidFill>
                  <a:srgbClr val="FF0000"/>
                </a:solidFill>
              </a:rPr>
              <a:t>主計室及報請校長或授權人員</a:t>
            </a:r>
            <a:r>
              <a:rPr lang="zh-TW" altLang="en-US" dirty="0">
                <a:solidFill>
                  <a:srgbClr val="072FA1"/>
                </a:solidFill>
              </a:rPr>
              <a:t>核可後，</a:t>
            </a:r>
            <a:r>
              <a:rPr lang="zh-TW" altLang="en-US" dirty="0">
                <a:solidFill>
                  <a:srgbClr val="FF0000"/>
                </a:solidFill>
              </a:rPr>
              <a:t>方可</a:t>
            </a:r>
            <a:r>
              <a:rPr lang="zh-TW" altLang="en-US" dirty="0">
                <a:solidFill>
                  <a:srgbClr val="072FA1"/>
                </a:solidFill>
              </a:rPr>
              <a:t>據以施工。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"/>
            </a:pPr>
            <a:r>
              <a:rPr lang="zh-TW" altLang="en-US" dirty="0">
                <a:solidFill>
                  <a:srgbClr val="072FA1"/>
                </a:solidFill>
              </a:rPr>
              <a:t>未完成變更程序之</a:t>
            </a:r>
            <a:r>
              <a:rPr lang="zh-TW" altLang="en-US" dirty="0">
                <a:solidFill>
                  <a:srgbClr val="FF0000"/>
                </a:solidFill>
              </a:rPr>
              <a:t>變更施工</a:t>
            </a:r>
            <a:r>
              <a:rPr lang="zh-TW" altLang="en-US" dirty="0">
                <a:solidFill>
                  <a:srgbClr val="072FA1"/>
                </a:solidFill>
              </a:rPr>
              <a:t>，</a:t>
            </a:r>
            <a:r>
              <a:rPr lang="zh-TW" altLang="en-US" dirty="0">
                <a:solidFill>
                  <a:srgbClr val="FF0000"/>
                </a:solidFill>
              </a:rPr>
              <a:t>將</a:t>
            </a:r>
            <a:r>
              <a:rPr lang="zh-TW" altLang="en-US" dirty="0">
                <a:solidFill>
                  <a:srgbClr val="072FA1"/>
                </a:solidFill>
              </a:rPr>
              <a:t>造成</a:t>
            </a:r>
            <a:r>
              <a:rPr lang="zh-TW" altLang="en-US" dirty="0">
                <a:solidFill>
                  <a:srgbClr val="FF0000"/>
                </a:solidFill>
              </a:rPr>
              <a:t>與承商之</a:t>
            </a:r>
            <a:r>
              <a:rPr lang="zh-TW" altLang="en-US" dirty="0">
                <a:solidFill>
                  <a:srgbClr val="072FA1"/>
                </a:solidFill>
              </a:rPr>
              <a:t>履約、驗收、請照等</a:t>
            </a:r>
            <a:r>
              <a:rPr lang="zh-TW" altLang="en-US" dirty="0">
                <a:solidFill>
                  <a:srgbClr val="FF0000"/>
                </a:solidFill>
              </a:rPr>
              <a:t>法律</a:t>
            </a:r>
            <a:r>
              <a:rPr lang="zh-TW" altLang="en-US" dirty="0">
                <a:solidFill>
                  <a:srgbClr val="072FA1"/>
                </a:solidFill>
              </a:rPr>
              <a:t>爭議，影響竣工使用期程，徒增困擾。</a:t>
            </a:r>
          </a:p>
          <a:p>
            <a:pPr>
              <a:buFont typeface="Wingdings" panose="05000000000000000000" pitchFamily="2" charset="2"/>
              <a:buChar char="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13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科研採購</a:t>
            </a:r>
            <a:r>
              <a:rPr lang="en-US" altLang="zh-TW" sz="4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工程部分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69979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"/>
            </a:pPr>
            <a:r>
              <a:rPr lang="zh-TW" altLang="en-US" dirty="0">
                <a:solidFill>
                  <a:srgbClr val="072FA1"/>
                </a:solidFill>
              </a:rPr>
              <a:t>法規依據：本校</a:t>
            </a:r>
            <a:r>
              <a:rPr lang="zh-TW" altLang="zh-TW" dirty="0">
                <a:solidFill>
                  <a:srgbClr val="072FA1"/>
                </a:solidFill>
              </a:rPr>
              <a:t>科學技術研究發展採購作業要點</a:t>
            </a:r>
            <a:endParaRPr lang="en-US" altLang="zh-TW" dirty="0">
              <a:solidFill>
                <a:srgbClr val="072FA1"/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"/>
            </a:pPr>
            <a:r>
              <a:rPr lang="zh-TW" altLang="zh-TW" dirty="0">
                <a:solidFill>
                  <a:srgbClr val="072FA1"/>
                </a:solidFill>
              </a:rPr>
              <a:t>適用範圍</a:t>
            </a:r>
            <a:r>
              <a:rPr lang="zh-TW" altLang="en-US" dirty="0">
                <a:solidFill>
                  <a:srgbClr val="072FA1"/>
                </a:solidFill>
              </a:rPr>
              <a:t>：</a:t>
            </a:r>
            <a:r>
              <a:rPr lang="zh-TW" altLang="zh-TW" dirty="0">
                <a:solidFill>
                  <a:srgbClr val="072FA1"/>
                </a:solidFill>
              </a:rPr>
              <a:t>研發</a:t>
            </a:r>
            <a:r>
              <a:rPr lang="zh-TW" altLang="en-US" dirty="0">
                <a:solidFill>
                  <a:srgbClr val="072FA1"/>
                </a:solidFill>
              </a:rPr>
              <a:t>處</a:t>
            </a:r>
            <a:r>
              <a:rPr lang="zh-TW" altLang="zh-TW" dirty="0">
                <a:solidFill>
                  <a:srgbClr val="072FA1"/>
                </a:solidFill>
              </a:rPr>
              <a:t>確認</a:t>
            </a:r>
            <a:r>
              <a:rPr lang="zh-TW" altLang="en-US" dirty="0">
                <a:solidFill>
                  <a:srgbClr val="072FA1"/>
                </a:solidFill>
              </a:rPr>
              <a:t>是否</a:t>
            </a:r>
            <a:r>
              <a:rPr lang="zh-TW" altLang="zh-TW" dirty="0">
                <a:solidFill>
                  <a:srgbClr val="072FA1"/>
                </a:solidFill>
              </a:rPr>
              <a:t>適用科研採購</a:t>
            </a:r>
            <a:r>
              <a:rPr lang="zh-TW" altLang="en-US" dirty="0">
                <a:solidFill>
                  <a:srgbClr val="072FA1"/>
                </a:solidFill>
              </a:rPr>
              <a:t>。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"/>
            </a:pPr>
            <a:r>
              <a:rPr lang="zh-TW" altLang="zh-TW" dirty="0">
                <a:solidFill>
                  <a:srgbClr val="072FA1"/>
                </a:solidFill>
              </a:rPr>
              <a:t>未達</a:t>
            </a:r>
            <a:r>
              <a:rPr lang="en-US" altLang="zh-TW" dirty="0">
                <a:solidFill>
                  <a:srgbClr val="072FA1"/>
                </a:solidFill>
              </a:rPr>
              <a:t>100</a:t>
            </a:r>
            <a:r>
              <a:rPr lang="zh-TW" altLang="zh-TW" dirty="0">
                <a:solidFill>
                  <a:srgbClr val="072FA1"/>
                </a:solidFill>
              </a:rPr>
              <a:t>萬元者，由請購單位取得至少一家以上之書面報價或企劃書，逕向廠商採購，</a:t>
            </a:r>
            <a:r>
              <a:rPr lang="zh-TW" altLang="en-US" dirty="0">
                <a:solidFill>
                  <a:srgbClr val="072FA1"/>
                </a:solidFill>
              </a:rPr>
              <a:t>訂約完成後卷宗資料移由本組辦理履約管理。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"/>
            </a:pPr>
            <a:r>
              <a:rPr lang="en-US" altLang="zh-TW" dirty="0">
                <a:solidFill>
                  <a:srgbClr val="072FA1"/>
                </a:solidFill>
              </a:rPr>
              <a:t>100</a:t>
            </a:r>
            <a:r>
              <a:rPr lang="zh-TW" altLang="zh-TW" dirty="0">
                <a:solidFill>
                  <a:srgbClr val="072FA1"/>
                </a:solidFill>
              </a:rPr>
              <a:t>萬元以上者，辦理公告審查，選出優勝廠商，再辦理議價，</a:t>
            </a:r>
            <a:r>
              <a:rPr lang="zh-TW" altLang="en-US" dirty="0">
                <a:solidFill>
                  <a:srgbClr val="072FA1"/>
                </a:solidFill>
              </a:rPr>
              <a:t>訂約完成後卷宗資料移由本組辦理履約管理。</a:t>
            </a:r>
          </a:p>
          <a:p>
            <a:pPr>
              <a:buFont typeface="Wingdings" panose="05000000000000000000" pitchFamily="2" charset="2"/>
              <a:buChar char="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51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 smtClean="0"/>
              <a:t>資產經營組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0331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-美工圖檔\1020715-nchuMap\1030530-NchuMap-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3521"/>
            <a:ext cx="8659440" cy="6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國立中興大學校園導覽平面圖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橢圓形圖說文字 4"/>
          <p:cNvSpPr/>
          <p:nvPr/>
        </p:nvSpPr>
        <p:spPr>
          <a:xfrm>
            <a:off x="2591222" y="1190700"/>
            <a:ext cx="576064" cy="1008112"/>
          </a:xfrm>
          <a:prstGeom prst="wedgeEllipseCallout">
            <a:avLst>
              <a:gd name="adj1" fmla="val 6725"/>
              <a:gd name="adj2" fmla="val 7999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總務處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6984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5000" b="1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標楷體" pitchFamily="65" charset="-120"/>
              </a:rPr>
              <a:t>主要業務</a:t>
            </a:r>
          </a:p>
        </p:txBody>
      </p:sp>
      <p:sp>
        <p:nvSpPr>
          <p:cNvPr id="62467" name="Rectangle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財產（動產、不動產）分類、登記、管理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職務宿舍申請、管理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招待所申請、管理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現有空間分配與管理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學位服發放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公有財產保險</a:t>
            </a:r>
          </a:p>
          <a:p>
            <a:pPr eaLnBrk="1" hangingPunct="1">
              <a:buClr>
                <a:srgbClr val="072FA1"/>
              </a:buClr>
              <a:buSzPct val="105000"/>
              <a:buFont typeface="Arial" panose="020B0604020202020204" pitchFamily="34" charset="0"/>
              <a:buChar char="•"/>
            </a:pPr>
            <a:endParaRPr lang="zh-TW" altLang="en-US" sz="3600" dirty="0" smtClean="0">
              <a:solidFill>
                <a:srgbClr val="003399"/>
              </a:solidFill>
              <a:latin typeface="微軟正黑體" pitchFamily="34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50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61565" y="332656"/>
            <a:ext cx="5976664" cy="69651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4400" b="1" dirty="0" smtClean="0"/>
              <a:t>財產增置</a:t>
            </a:r>
            <a:r>
              <a:rPr lang="en-US" altLang="zh-TW" sz="4400" b="1" dirty="0" smtClean="0"/>
              <a:t>-</a:t>
            </a:r>
            <a:r>
              <a:rPr lang="zh-TW" altLang="en-US" sz="4400" b="1" dirty="0" smtClean="0"/>
              <a:t>採購</a:t>
            </a:r>
            <a:r>
              <a:rPr lang="en-US" altLang="zh-TW" sz="4400" b="1" dirty="0" smtClean="0"/>
              <a:t>-</a:t>
            </a:r>
            <a:r>
              <a:rPr lang="zh-TW" altLang="en-US" sz="4400" b="1" dirty="0" smtClean="0"/>
              <a:t>流程</a:t>
            </a:r>
            <a:endParaRPr lang="zh-CN" altLang="en-US" sz="4400" b="1" dirty="0" smtClean="0"/>
          </a:p>
        </p:txBody>
      </p:sp>
      <p:graphicFrame>
        <p:nvGraphicFramePr>
          <p:cNvPr id="8" name="資料庫圖表 7"/>
          <p:cNvGraphicFramePr/>
          <p:nvPr>
            <p:extLst/>
          </p:nvPr>
        </p:nvGraphicFramePr>
        <p:xfrm>
          <a:off x="683568" y="1051592"/>
          <a:ext cx="8208912" cy="54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右箭號 4"/>
          <p:cNvSpPr/>
          <p:nvPr/>
        </p:nvSpPr>
        <p:spPr>
          <a:xfrm rot="13544753">
            <a:off x="5638504" y="2533193"/>
            <a:ext cx="1079292" cy="5040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887253" y="26005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缺文件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4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9382" y="1124744"/>
            <a:ext cx="8229600" cy="452596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zh-TW" altLang="en-US" sz="2400" b="0" dirty="0"/>
              <a:t>各機關之財產，如因災害、盜竊、不可抗力或其他意外事故，致毀損或滅失時，應依審計法施行細則第</a:t>
            </a:r>
            <a:r>
              <a:rPr lang="en-US" altLang="zh-TW" sz="2400" b="0" dirty="0"/>
              <a:t>41</a:t>
            </a:r>
            <a:r>
              <a:rPr lang="zh-TW" altLang="en-US" sz="2400" b="0" dirty="0"/>
              <a:t>條規定，檢同有關證明文件，經主管機關查明屬實，轉請審計機關核准後，解除其責任。</a:t>
            </a:r>
            <a:endParaRPr lang="zh-TW" altLang="en-US" sz="2400" b="0" dirty="0">
              <a:solidFill>
                <a:srgbClr val="000000"/>
              </a:solidFill>
            </a:endParaRPr>
          </a:p>
          <a:p>
            <a:endParaRPr lang="en-US" altLang="zh-TW" sz="2800" dirty="0"/>
          </a:p>
          <a:p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32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48064" y="3038150"/>
            <a:ext cx="3262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國有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公用財產管理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手冊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 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67 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9382" y="3645024"/>
            <a:ext cx="814705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endParaRPr lang="zh-TW" alt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10" name="資料庫圖表 9"/>
          <p:cNvGraphicFramePr/>
          <p:nvPr>
            <p:extLst/>
          </p:nvPr>
        </p:nvGraphicFramePr>
        <p:xfrm>
          <a:off x="683568" y="2123073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8425" y="221143"/>
            <a:ext cx="8208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zh-TW" altLang="en-US" sz="4400" b="1" dirty="0" smtClean="0">
                <a:latin typeface="標楷體" pitchFamily="65" charset="-120"/>
                <a:ea typeface="標楷體" pitchFamily="65" charset="-120"/>
              </a:rPr>
              <a:t>財產</a:t>
            </a:r>
            <a:r>
              <a:rPr kumimoji="0" lang="zh-TW" altLang="en-US" sz="4400" b="1" dirty="0">
                <a:latin typeface="標楷體" pitchFamily="65" charset="-120"/>
                <a:ea typeface="標楷體" pitchFamily="65" charset="-120"/>
              </a:rPr>
              <a:t>減</a:t>
            </a:r>
            <a:r>
              <a:rPr kumimoji="0" lang="zh-TW" altLang="en-US" sz="4400" b="1" dirty="0" smtClean="0">
                <a:latin typeface="標楷體" pitchFamily="65" charset="-120"/>
                <a:ea typeface="標楷體" pitchFamily="65" charset="-120"/>
              </a:rPr>
              <a:t>損</a:t>
            </a:r>
            <a:r>
              <a:rPr kumimoji="0" lang="en-US" altLang="zh-TW" sz="44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4400" b="1" dirty="0" smtClean="0">
                <a:latin typeface="標楷體" pitchFamily="65" charset="-120"/>
                <a:ea typeface="標楷體" pitchFamily="65" charset="-120"/>
              </a:rPr>
              <a:t>損失</a:t>
            </a:r>
            <a:endParaRPr kumimoji="0"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39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81800" y="6453336"/>
            <a:ext cx="1905000" cy="338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fld id="{A7ABF714-E26C-4C09-BFBA-CB7AE34ADE53}" type="slidenum"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 algn="r"/>
              <a:t>33</a:t>
            </a:fld>
            <a:endParaRPr lang="en-US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74088" name="Group 8"/>
          <p:cNvGrpSpPr>
            <a:grpSpLocks/>
          </p:cNvGrpSpPr>
          <p:nvPr/>
        </p:nvGrpSpPr>
        <p:grpSpPr bwMode="auto">
          <a:xfrm>
            <a:off x="1524000" y="1001355"/>
            <a:ext cx="7620000" cy="5666454"/>
            <a:chOff x="816" y="520"/>
            <a:chExt cx="4848" cy="3578"/>
          </a:xfrm>
        </p:grpSpPr>
        <p:sp>
          <p:nvSpPr>
            <p:cNvPr id="174089" name="Rectangle 9"/>
            <p:cNvSpPr>
              <a:spLocks noChangeArrowheads="1"/>
            </p:cNvSpPr>
            <p:nvPr/>
          </p:nvSpPr>
          <p:spPr bwMode="auto">
            <a:xfrm>
              <a:off x="1296" y="520"/>
              <a:ext cx="2880" cy="21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需報廢之財產</a:t>
              </a:r>
            </a:p>
          </p:txBody>
        </p:sp>
        <p:sp>
          <p:nvSpPr>
            <p:cNvPr id="174090" name="Line 10"/>
            <p:cNvSpPr>
              <a:spLocks noChangeShapeType="1"/>
            </p:cNvSpPr>
            <p:nvPr/>
          </p:nvSpPr>
          <p:spPr bwMode="auto">
            <a:xfrm>
              <a:off x="1584" y="732"/>
              <a:ext cx="0" cy="12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091" name="Rectangle 11"/>
            <p:cNvSpPr>
              <a:spLocks noChangeArrowheads="1"/>
            </p:cNvSpPr>
            <p:nvPr/>
          </p:nvSpPr>
          <p:spPr bwMode="auto">
            <a:xfrm>
              <a:off x="816" y="875"/>
              <a:ext cx="1344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solidFill>
                    <a:schemeClr val="accent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未達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使用年限</a:t>
              </a:r>
            </a:p>
          </p:txBody>
        </p:sp>
        <p:sp>
          <p:nvSpPr>
            <p:cNvPr id="174092" name="Line 12"/>
            <p:cNvSpPr>
              <a:spLocks noChangeShapeType="1"/>
            </p:cNvSpPr>
            <p:nvPr/>
          </p:nvSpPr>
          <p:spPr bwMode="auto">
            <a:xfrm>
              <a:off x="1584" y="1128"/>
              <a:ext cx="0" cy="9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093" name="Line 13"/>
            <p:cNvSpPr>
              <a:spLocks noChangeShapeType="1"/>
            </p:cNvSpPr>
            <p:nvPr/>
          </p:nvSpPr>
          <p:spPr bwMode="auto">
            <a:xfrm>
              <a:off x="1584" y="1584"/>
              <a:ext cx="0" cy="2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094" name="Rectangle 14"/>
            <p:cNvSpPr>
              <a:spLocks noChangeArrowheads="1"/>
            </p:cNvSpPr>
            <p:nvPr/>
          </p:nvSpPr>
          <p:spPr bwMode="auto">
            <a:xfrm>
              <a:off x="816" y="1800"/>
              <a:ext cx="1375" cy="2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陳報主管機關核定</a:t>
              </a:r>
            </a:p>
          </p:txBody>
        </p:sp>
        <p:sp>
          <p:nvSpPr>
            <p:cNvPr id="174095" name="Line 15"/>
            <p:cNvSpPr>
              <a:spLocks noChangeShapeType="1"/>
            </p:cNvSpPr>
            <p:nvPr/>
          </p:nvSpPr>
          <p:spPr bwMode="auto">
            <a:xfrm>
              <a:off x="1584" y="2016"/>
              <a:ext cx="0" cy="14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096" name="Rectangle 16"/>
            <p:cNvSpPr>
              <a:spLocks noChangeArrowheads="1"/>
            </p:cNvSpPr>
            <p:nvPr/>
          </p:nvSpPr>
          <p:spPr bwMode="auto">
            <a:xfrm>
              <a:off x="816" y="2168"/>
              <a:ext cx="1380" cy="2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轉送</a:t>
              </a:r>
              <a:r>
                <a:rPr kumimoji="0" lang="zh-TW" altLang="en-US" sz="1600" b="1" dirty="0">
                  <a:solidFill>
                    <a:schemeClr val="accent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審計機關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審核</a:t>
              </a:r>
            </a:p>
          </p:txBody>
        </p:sp>
        <p:sp>
          <p:nvSpPr>
            <p:cNvPr id="174097" name="Line 17"/>
            <p:cNvSpPr>
              <a:spLocks noChangeShapeType="1"/>
            </p:cNvSpPr>
            <p:nvPr/>
          </p:nvSpPr>
          <p:spPr bwMode="auto">
            <a:xfrm>
              <a:off x="1584" y="2384"/>
              <a:ext cx="0" cy="27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098" name="Rectangle 18"/>
            <p:cNvSpPr>
              <a:spLocks noChangeArrowheads="1"/>
            </p:cNvSpPr>
            <p:nvPr/>
          </p:nvSpPr>
          <p:spPr bwMode="auto">
            <a:xfrm>
              <a:off x="816" y="2651"/>
              <a:ext cx="1380" cy="61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俟審計機關核准發回後，即據以填製財產減損單，登入帳卡註銷產籍</a:t>
              </a:r>
            </a:p>
          </p:txBody>
        </p:sp>
        <p:sp>
          <p:nvSpPr>
            <p:cNvPr id="174099" name="Line 19"/>
            <p:cNvSpPr>
              <a:spLocks noChangeShapeType="1"/>
            </p:cNvSpPr>
            <p:nvPr/>
          </p:nvSpPr>
          <p:spPr bwMode="auto">
            <a:xfrm>
              <a:off x="3575" y="755"/>
              <a:ext cx="0" cy="12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00" name="Rectangle 20"/>
            <p:cNvSpPr>
              <a:spLocks noChangeArrowheads="1"/>
            </p:cNvSpPr>
            <p:nvPr/>
          </p:nvSpPr>
          <p:spPr bwMode="auto">
            <a:xfrm>
              <a:off x="2928" y="866"/>
              <a:ext cx="1248" cy="2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solidFill>
                    <a:schemeClr val="accent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已達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使用年限</a:t>
              </a:r>
            </a:p>
          </p:txBody>
        </p:sp>
        <p:sp>
          <p:nvSpPr>
            <p:cNvPr id="174101" name="Line 21"/>
            <p:cNvSpPr>
              <a:spLocks noChangeShapeType="1"/>
            </p:cNvSpPr>
            <p:nvPr/>
          </p:nvSpPr>
          <p:spPr bwMode="auto">
            <a:xfrm>
              <a:off x="3603" y="1088"/>
              <a:ext cx="0" cy="12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02" name="Rectangle 22"/>
            <p:cNvSpPr>
              <a:spLocks noChangeArrowheads="1"/>
            </p:cNvSpPr>
            <p:nvPr/>
          </p:nvSpPr>
          <p:spPr bwMode="auto">
            <a:xfrm>
              <a:off x="2331" y="1234"/>
              <a:ext cx="2544" cy="2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財產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每件原價</a:t>
              </a:r>
            </a:p>
          </p:txBody>
        </p:sp>
        <p:sp>
          <p:nvSpPr>
            <p:cNvPr id="174103" name="Line 23"/>
            <p:cNvSpPr>
              <a:spLocks noChangeShapeType="1"/>
            </p:cNvSpPr>
            <p:nvPr/>
          </p:nvSpPr>
          <p:spPr bwMode="auto">
            <a:xfrm>
              <a:off x="2736" y="1476"/>
              <a:ext cx="0" cy="15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04" name="Rectangle 24"/>
            <p:cNvSpPr>
              <a:spLocks noChangeArrowheads="1"/>
            </p:cNvSpPr>
            <p:nvPr/>
          </p:nvSpPr>
          <p:spPr bwMode="auto">
            <a:xfrm>
              <a:off x="2280" y="1611"/>
              <a:ext cx="936" cy="2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未達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1500</a:t>
              </a:r>
              <a:r>
                <a:rPr kumimoji="0" lang="zh-TW" altLang="en-US" sz="16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萬</a:t>
              </a:r>
              <a:r>
                <a:rPr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元</a:t>
              </a:r>
              <a:endParaRPr kumimoji="0"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05" name="Line 25"/>
            <p:cNvSpPr>
              <a:spLocks noChangeShapeType="1"/>
            </p:cNvSpPr>
            <p:nvPr/>
          </p:nvSpPr>
          <p:spPr bwMode="auto">
            <a:xfrm>
              <a:off x="2736" y="1851"/>
              <a:ext cx="0" cy="2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06" name="Rectangle 26"/>
            <p:cNvSpPr>
              <a:spLocks noChangeArrowheads="1"/>
            </p:cNvSpPr>
            <p:nvPr/>
          </p:nvSpPr>
          <p:spPr bwMode="auto">
            <a:xfrm>
              <a:off x="2400" y="2016"/>
              <a:ext cx="660" cy="3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經管機關核定</a:t>
              </a:r>
            </a:p>
          </p:txBody>
        </p:sp>
        <p:sp>
          <p:nvSpPr>
            <p:cNvPr id="174107" name="Line 27"/>
            <p:cNvSpPr>
              <a:spLocks noChangeShapeType="1"/>
            </p:cNvSpPr>
            <p:nvPr/>
          </p:nvSpPr>
          <p:spPr bwMode="auto">
            <a:xfrm>
              <a:off x="3612" y="1438"/>
              <a:ext cx="1" cy="17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08" name="Rectangle 28"/>
            <p:cNvSpPr>
              <a:spLocks noChangeArrowheads="1"/>
            </p:cNvSpPr>
            <p:nvPr/>
          </p:nvSpPr>
          <p:spPr bwMode="auto">
            <a:xfrm>
              <a:off x="3246" y="1620"/>
              <a:ext cx="912" cy="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eaLnBrk="0" hangingPunct="0">
                <a:lnSpc>
                  <a:spcPct val="96000"/>
                </a:lnSpc>
              </a:pPr>
              <a:r>
                <a:rPr kumimoji="0" lang="en-US" altLang="zh-TW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1500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</a:p>
            <a:p>
              <a:pPr algn="l"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未達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3000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萬元</a:t>
              </a:r>
            </a:p>
          </p:txBody>
        </p:sp>
        <p:sp>
          <p:nvSpPr>
            <p:cNvPr id="174109" name="Line 29"/>
            <p:cNvSpPr>
              <a:spLocks noChangeShapeType="1"/>
            </p:cNvSpPr>
            <p:nvPr/>
          </p:nvSpPr>
          <p:spPr bwMode="auto">
            <a:xfrm>
              <a:off x="3663" y="2007"/>
              <a:ext cx="0" cy="2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10" name="Rectangle 30"/>
            <p:cNvSpPr>
              <a:spLocks noChangeArrowheads="1"/>
            </p:cNvSpPr>
            <p:nvPr/>
          </p:nvSpPr>
          <p:spPr bwMode="auto">
            <a:xfrm>
              <a:off x="3137" y="2158"/>
              <a:ext cx="1191" cy="2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陳報主管機關核定</a:t>
              </a:r>
            </a:p>
          </p:txBody>
        </p:sp>
        <p:sp>
          <p:nvSpPr>
            <p:cNvPr id="174111" name="Line 31"/>
            <p:cNvSpPr>
              <a:spLocks noChangeShapeType="1"/>
            </p:cNvSpPr>
            <p:nvPr/>
          </p:nvSpPr>
          <p:spPr bwMode="auto">
            <a:xfrm flipH="1">
              <a:off x="4765" y="1469"/>
              <a:ext cx="0" cy="16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12" name="Rectangle 32"/>
            <p:cNvSpPr>
              <a:spLocks noChangeArrowheads="1"/>
            </p:cNvSpPr>
            <p:nvPr/>
          </p:nvSpPr>
          <p:spPr bwMode="auto">
            <a:xfrm>
              <a:off x="4247" y="1623"/>
              <a:ext cx="936" cy="21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lnSpc>
                  <a:spcPct val="96000"/>
                </a:lnSpc>
              </a:pPr>
              <a:r>
                <a:rPr kumimoji="0" lang="en-US" altLang="zh-TW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3000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</a:p>
          </p:txBody>
        </p:sp>
        <p:sp>
          <p:nvSpPr>
            <p:cNvPr id="174113" name="Line 33"/>
            <p:cNvSpPr>
              <a:spLocks noChangeShapeType="1"/>
            </p:cNvSpPr>
            <p:nvPr/>
          </p:nvSpPr>
          <p:spPr bwMode="auto">
            <a:xfrm>
              <a:off x="4765" y="1874"/>
              <a:ext cx="0" cy="2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14" name="Rectangle 34"/>
            <p:cNvSpPr>
              <a:spLocks noChangeArrowheads="1"/>
            </p:cNvSpPr>
            <p:nvPr/>
          </p:nvSpPr>
          <p:spPr bwMode="auto">
            <a:xfrm>
              <a:off x="4381" y="2073"/>
              <a:ext cx="696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陳報主管機關核定</a:t>
              </a:r>
            </a:p>
          </p:txBody>
        </p:sp>
        <p:sp>
          <p:nvSpPr>
            <p:cNvPr id="174115" name="Rectangle 35"/>
            <p:cNvSpPr>
              <a:spLocks noChangeArrowheads="1"/>
            </p:cNvSpPr>
            <p:nvPr/>
          </p:nvSpPr>
          <p:spPr bwMode="auto">
            <a:xfrm>
              <a:off x="4224" y="2670"/>
              <a:ext cx="1193" cy="2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轉送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審計機關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審核</a:t>
              </a:r>
            </a:p>
          </p:txBody>
        </p:sp>
        <p:sp>
          <p:nvSpPr>
            <p:cNvPr id="174117" name="Rectangle 37"/>
            <p:cNvSpPr>
              <a:spLocks noChangeArrowheads="1"/>
            </p:cNvSpPr>
            <p:nvPr/>
          </p:nvSpPr>
          <p:spPr bwMode="auto">
            <a:xfrm>
              <a:off x="2316" y="2768"/>
              <a:ext cx="1842" cy="3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eaLnBrk="0" hangingPunct="0"/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依據核定公文書，據以填製財產減損單，登入帳卡註銷產籍</a:t>
              </a:r>
            </a:p>
          </p:txBody>
        </p:sp>
        <p:sp>
          <p:nvSpPr>
            <p:cNvPr id="174118" name="Line 38"/>
            <p:cNvSpPr>
              <a:spLocks noChangeShapeType="1"/>
            </p:cNvSpPr>
            <p:nvPr/>
          </p:nvSpPr>
          <p:spPr bwMode="auto">
            <a:xfrm flipH="1">
              <a:off x="1584" y="3276"/>
              <a:ext cx="9" cy="36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19" name="Line 39"/>
            <p:cNvSpPr>
              <a:spLocks noChangeShapeType="1"/>
            </p:cNvSpPr>
            <p:nvPr/>
          </p:nvSpPr>
          <p:spPr bwMode="auto">
            <a:xfrm>
              <a:off x="1584" y="3645"/>
              <a:ext cx="22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20" name="Rectangle 40"/>
            <p:cNvSpPr>
              <a:spLocks noChangeArrowheads="1"/>
            </p:cNvSpPr>
            <p:nvPr/>
          </p:nvSpPr>
          <p:spPr bwMode="auto">
            <a:xfrm>
              <a:off x="2088" y="3429"/>
              <a:ext cx="1128" cy="21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/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廢品殘料之處理</a:t>
              </a:r>
            </a:p>
          </p:txBody>
        </p:sp>
        <p:sp>
          <p:nvSpPr>
            <p:cNvPr id="174121" name="Line 41"/>
            <p:cNvSpPr>
              <a:spLocks noChangeShapeType="1"/>
            </p:cNvSpPr>
            <p:nvPr/>
          </p:nvSpPr>
          <p:spPr bwMode="auto">
            <a:xfrm>
              <a:off x="3663" y="3138"/>
              <a:ext cx="6" cy="49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22" name="Line 42"/>
            <p:cNvSpPr>
              <a:spLocks noChangeShapeType="1"/>
            </p:cNvSpPr>
            <p:nvPr/>
          </p:nvSpPr>
          <p:spPr bwMode="auto">
            <a:xfrm>
              <a:off x="1776" y="3636"/>
              <a:ext cx="0" cy="2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23" name="Line 43"/>
            <p:cNvSpPr>
              <a:spLocks noChangeShapeType="1"/>
            </p:cNvSpPr>
            <p:nvPr/>
          </p:nvSpPr>
          <p:spPr bwMode="auto">
            <a:xfrm>
              <a:off x="2304" y="3636"/>
              <a:ext cx="0" cy="2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24" name="Line 44"/>
            <p:cNvSpPr>
              <a:spLocks noChangeShapeType="1"/>
            </p:cNvSpPr>
            <p:nvPr/>
          </p:nvSpPr>
          <p:spPr bwMode="auto">
            <a:xfrm>
              <a:off x="2850" y="3633"/>
              <a:ext cx="0" cy="2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25" name="Line 45"/>
            <p:cNvSpPr>
              <a:spLocks noChangeShapeType="1"/>
            </p:cNvSpPr>
            <p:nvPr/>
          </p:nvSpPr>
          <p:spPr bwMode="auto">
            <a:xfrm>
              <a:off x="3321" y="3645"/>
              <a:ext cx="0" cy="2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26" name="Line 46"/>
            <p:cNvSpPr>
              <a:spLocks noChangeShapeType="1"/>
            </p:cNvSpPr>
            <p:nvPr/>
          </p:nvSpPr>
          <p:spPr bwMode="auto">
            <a:xfrm>
              <a:off x="3834" y="3645"/>
              <a:ext cx="0" cy="2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27" name="Rectangle 47"/>
            <p:cNvSpPr>
              <a:spLocks noChangeArrowheads="1"/>
            </p:cNvSpPr>
            <p:nvPr/>
          </p:nvSpPr>
          <p:spPr bwMode="auto">
            <a:xfrm>
              <a:off x="2040" y="3849"/>
              <a:ext cx="546" cy="2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/>
              <a:r>
                <a:rPr kumimoji="0" lang="zh-TW" altLang="en-US" sz="16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再利用</a:t>
              </a:r>
              <a:endParaRPr kumimoji="0"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28" name="Rectangle 48"/>
            <p:cNvSpPr>
              <a:spLocks noChangeArrowheads="1"/>
            </p:cNvSpPr>
            <p:nvPr/>
          </p:nvSpPr>
          <p:spPr bwMode="auto">
            <a:xfrm>
              <a:off x="3129" y="3861"/>
              <a:ext cx="384" cy="2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/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交換</a:t>
              </a:r>
            </a:p>
          </p:txBody>
        </p:sp>
        <p:sp>
          <p:nvSpPr>
            <p:cNvPr id="174129" name="Rectangle 49"/>
            <p:cNvSpPr>
              <a:spLocks noChangeArrowheads="1"/>
            </p:cNvSpPr>
            <p:nvPr/>
          </p:nvSpPr>
          <p:spPr bwMode="auto">
            <a:xfrm>
              <a:off x="3575" y="3853"/>
              <a:ext cx="840" cy="2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/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銷毀或廢棄</a:t>
              </a:r>
            </a:p>
          </p:txBody>
        </p:sp>
        <p:sp>
          <p:nvSpPr>
            <p:cNvPr id="174130" name="Rectangle 50"/>
            <p:cNvSpPr>
              <a:spLocks noChangeArrowheads="1"/>
            </p:cNvSpPr>
            <p:nvPr/>
          </p:nvSpPr>
          <p:spPr bwMode="auto">
            <a:xfrm>
              <a:off x="2628" y="3858"/>
              <a:ext cx="444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/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轉撥</a:t>
              </a:r>
            </a:p>
          </p:txBody>
        </p:sp>
        <p:sp>
          <p:nvSpPr>
            <p:cNvPr id="174131" name="Rectangle 51"/>
            <p:cNvSpPr>
              <a:spLocks noChangeArrowheads="1"/>
            </p:cNvSpPr>
            <p:nvPr/>
          </p:nvSpPr>
          <p:spPr bwMode="auto">
            <a:xfrm>
              <a:off x="816" y="1248"/>
              <a:ext cx="1380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eaLnBrk="0" hangingPunct="0">
                <a:lnSpc>
                  <a:spcPct val="96000"/>
                </a:lnSpc>
              </a:pP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經機關填具</a:t>
              </a:r>
              <a:r>
                <a:rPr kumimoji="0" lang="zh-TW" altLang="en-US" sz="1600" b="1" dirty="0">
                  <a:solidFill>
                    <a:srgbClr val="66FF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2" action="ppaction://hlinkfile"/>
                </a:rPr>
                <a:t>毀損報廢單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（</a:t>
              </a:r>
              <a:r>
                <a:rPr kumimoji="0" lang="en-US" altLang="zh-TW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式</a:t>
              </a:r>
              <a:r>
                <a:rPr kumimoji="0" lang="en-US" altLang="zh-TW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3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份）</a:t>
              </a:r>
              <a:r>
                <a:rPr kumimoji="0" lang="en-US" altLang="zh-TW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份留存</a:t>
              </a:r>
            </a:p>
          </p:txBody>
        </p:sp>
        <p:sp>
          <p:nvSpPr>
            <p:cNvPr id="174132" name="Rectangle 52"/>
            <p:cNvSpPr>
              <a:spLocks noChangeArrowheads="1"/>
            </p:cNvSpPr>
            <p:nvPr/>
          </p:nvSpPr>
          <p:spPr bwMode="auto">
            <a:xfrm>
              <a:off x="1560" y="3861"/>
              <a:ext cx="432" cy="2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/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變賣</a:t>
              </a:r>
            </a:p>
          </p:txBody>
        </p:sp>
        <p:sp>
          <p:nvSpPr>
            <p:cNvPr id="174134" name="Line 54"/>
            <p:cNvSpPr>
              <a:spLocks noChangeShapeType="1"/>
            </p:cNvSpPr>
            <p:nvPr/>
          </p:nvSpPr>
          <p:spPr bwMode="auto">
            <a:xfrm>
              <a:off x="4765" y="2435"/>
              <a:ext cx="0" cy="2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35" name="Line 55"/>
            <p:cNvSpPr>
              <a:spLocks noChangeShapeType="1"/>
            </p:cNvSpPr>
            <p:nvPr/>
          </p:nvSpPr>
          <p:spPr bwMode="auto">
            <a:xfrm>
              <a:off x="2736" y="2380"/>
              <a:ext cx="0" cy="3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36" name="Line 56"/>
            <p:cNvSpPr>
              <a:spLocks noChangeShapeType="1"/>
            </p:cNvSpPr>
            <p:nvPr/>
          </p:nvSpPr>
          <p:spPr bwMode="auto">
            <a:xfrm>
              <a:off x="3672" y="2370"/>
              <a:ext cx="12" cy="39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37" name="Line 57"/>
            <p:cNvSpPr>
              <a:spLocks noChangeShapeType="1"/>
            </p:cNvSpPr>
            <p:nvPr/>
          </p:nvSpPr>
          <p:spPr bwMode="auto">
            <a:xfrm>
              <a:off x="4788" y="2871"/>
              <a:ext cx="0" cy="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38" name="Line 58"/>
            <p:cNvSpPr>
              <a:spLocks noChangeShapeType="1"/>
            </p:cNvSpPr>
            <p:nvPr/>
          </p:nvSpPr>
          <p:spPr bwMode="auto">
            <a:xfrm>
              <a:off x="4896" y="3489"/>
              <a:ext cx="0" cy="14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4139" name="Rectangle 59"/>
            <p:cNvSpPr>
              <a:spLocks noChangeArrowheads="1"/>
            </p:cNvSpPr>
            <p:nvPr/>
          </p:nvSpPr>
          <p:spPr bwMode="auto">
            <a:xfrm>
              <a:off x="4224" y="2967"/>
              <a:ext cx="144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spcBef>
                  <a:spcPct val="20000"/>
                </a:spcBef>
              </a:pPr>
              <a:r>
                <a:rPr lang="zh-TW" altLang="en-US" sz="1600" b="1">
                  <a:latin typeface="標楷體" panose="03000509000000000000" pitchFamily="65" charset="-120"/>
                  <a:ea typeface="標楷體" panose="03000509000000000000" pitchFamily="65" charset="-120"/>
                </a:rPr>
                <a:t>俟審計機關核准發回後</a:t>
              </a:r>
            </a:p>
            <a:p>
              <a:pPr algn="l">
                <a:spcBef>
                  <a:spcPct val="20000"/>
                </a:spcBef>
              </a:pPr>
              <a:r>
                <a:rPr kumimoji="0" lang="zh-TW" altLang="en-US" sz="1600" b="1">
                  <a:latin typeface="標楷體" panose="03000509000000000000" pitchFamily="65" charset="-120"/>
                  <a:ea typeface="標楷體" panose="03000509000000000000" pitchFamily="65" charset="-120"/>
                </a:rPr>
                <a:t>，即據以填製</a:t>
              </a:r>
              <a:r>
                <a:rPr kumimoji="0" lang="zh-TW" altLang="en-US" sz="1600" b="1">
                  <a:solidFill>
                    <a:schemeClr val="accent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財產減損</a:t>
              </a:r>
            </a:p>
            <a:p>
              <a:pPr algn="l">
                <a:spcBef>
                  <a:spcPct val="20000"/>
                </a:spcBef>
              </a:pPr>
              <a:r>
                <a:rPr kumimoji="0" lang="zh-TW" altLang="en-US" sz="1600" b="1">
                  <a:solidFill>
                    <a:schemeClr val="accent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單</a:t>
              </a:r>
              <a:r>
                <a:rPr kumimoji="0" lang="zh-TW" altLang="en-US" sz="1600" b="1">
                  <a:latin typeface="標楷體" panose="03000509000000000000" pitchFamily="65" charset="-120"/>
                  <a:ea typeface="標楷體" panose="03000509000000000000" pitchFamily="65" charset="-120"/>
                </a:rPr>
                <a:t>，登入帳卡註銷產籍</a:t>
              </a:r>
            </a:p>
          </p:txBody>
        </p:sp>
        <p:sp>
          <p:nvSpPr>
            <p:cNvPr id="174140" name="Line 60"/>
            <p:cNvSpPr>
              <a:spLocks noChangeShapeType="1"/>
            </p:cNvSpPr>
            <p:nvPr/>
          </p:nvSpPr>
          <p:spPr bwMode="auto">
            <a:xfrm>
              <a:off x="3792" y="3636"/>
              <a:ext cx="11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380756" y="169787"/>
            <a:ext cx="8208963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4400" b="1" dirty="0" smtClean="0">
                <a:latin typeface="標楷體" pitchFamily="65" charset="-120"/>
                <a:ea typeface="標楷體" pitchFamily="65" charset="-120"/>
              </a:rPr>
              <a:t>財產</a:t>
            </a:r>
            <a:r>
              <a:rPr kumimoji="0" lang="zh-TW" altLang="en-US" sz="4400" b="1" dirty="0">
                <a:latin typeface="標楷體" pitchFamily="65" charset="-120"/>
                <a:ea typeface="標楷體" pitchFamily="65" charset="-120"/>
              </a:rPr>
              <a:t>減</a:t>
            </a:r>
            <a:r>
              <a:rPr kumimoji="0" lang="zh-TW" altLang="en-US" sz="4400" b="1" dirty="0" smtClean="0">
                <a:latin typeface="標楷體" pitchFamily="65" charset="-120"/>
                <a:ea typeface="標楷體" pitchFamily="65" charset="-120"/>
              </a:rPr>
              <a:t>損</a:t>
            </a:r>
            <a:r>
              <a:rPr kumimoji="0" lang="en-US" altLang="zh-TW" sz="44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報廢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流程</a:t>
            </a:r>
          </a:p>
          <a:p>
            <a:pPr algn="l">
              <a:spcBef>
                <a:spcPct val="50000"/>
              </a:spcBef>
            </a:pPr>
            <a:endParaRPr kumimoji="0" lang="zh-TW" altLang="en-US" sz="3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587280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864096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職務宿舍申請說明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68052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003399"/>
                </a:solidFill>
              </a:rPr>
              <a:t>一、單房間職務宿舍借住</a:t>
            </a:r>
            <a:r>
              <a:rPr lang="zh-TW" altLang="en-US" sz="3600" dirty="0" smtClean="0">
                <a:solidFill>
                  <a:srgbClr val="003399"/>
                </a:solidFill>
              </a:rPr>
              <a:t>資格</a:t>
            </a:r>
            <a:endParaRPr lang="en-US" altLang="zh-TW" sz="3600" dirty="0" smtClean="0">
              <a:solidFill>
                <a:srgbClr val="003399"/>
              </a:solidFill>
            </a:endParaRPr>
          </a:p>
          <a:p>
            <a:pPr>
              <a:buFontTx/>
              <a:buAutoNum type="arabicPeriod"/>
            </a:pPr>
            <a:r>
              <a:rPr lang="zh-TW" altLang="zh-TW" sz="2700" dirty="0">
                <a:solidFill>
                  <a:srgbClr val="003399"/>
                </a:solidFill>
              </a:rPr>
              <a:t>本校編制內人員未獲政府輔助購置住宅，且距本校</a:t>
            </a:r>
            <a:r>
              <a:rPr lang="en-US" altLang="zh-TW" sz="2700" dirty="0">
                <a:solidFill>
                  <a:srgbClr val="003399"/>
                </a:solidFill>
              </a:rPr>
              <a:t>25</a:t>
            </a:r>
            <a:r>
              <a:rPr lang="zh-TW" altLang="zh-TW" sz="2700" dirty="0">
                <a:solidFill>
                  <a:srgbClr val="003399"/>
                </a:solidFill>
              </a:rPr>
              <a:t>公里以內無自有住宅，因職期輪調或職務特別需要，於任所居住者。</a:t>
            </a:r>
          </a:p>
          <a:p>
            <a:pPr>
              <a:buFontTx/>
              <a:buAutoNum type="arabicPeriod"/>
            </a:pPr>
            <a:r>
              <a:rPr lang="zh-TW" altLang="zh-TW" sz="2700" dirty="0">
                <a:solidFill>
                  <a:srgbClr val="003399"/>
                </a:solidFill>
              </a:rPr>
              <a:t>編制內人員若已獲政府輔助購置住宅者，因職務調動，致輔購住宅地點與工作地點之距離於當日通勤往返顯有困難，經簽請校長核准借用者。</a:t>
            </a:r>
          </a:p>
          <a:p>
            <a:pPr>
              <a:buFontTx/>
              <a:buAutoNum type="arabicPeriod"/>
            </a:pPr>
            <a:r>
              <a:rPr lang="zh-TW" altLang="zh-TW" sz="2700" dirty="0">
                <a:solidFill>
                  <a:srgbClr val="003399"/>
                </a:solidFill>
              </a:rPr>
              <a:t>博士後研究員或校務基金進用之專案教師，非留住宿舍無法執行職務，經簽請校長核准借用者，惟其借住之戶數不得逾該類宿舍總額</a:t>
            </a:r>
            <a:r>
              <a:rPr lang="en-US" altLang="zh-TW" sz="2700" dirty="0">
                <a:solidFill>
                  <a:srgbClr val="003399"/>
                </a:solidFill>
              </a:rPr>
              <a:t>10%</a:t>
            </a:r>
            <a:r>
              <a:rPr lang="zh-TW" altLang="zh-TW" sz="2700" dirty="0">
                <a:solidFill>
                  <a:srgbClr val="003399"/>
                </a:solidFill>
              </a:rPr>
              <a:t>。</a:t>
            </a:r>
          </a:p>
          <a:p>
            <a:endParaRPr lang="zh-TW" altLang="en-US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職務宿舍申請說明</a:t>
            </a:r>
            <a:endParaRPr lang="zh-TW" altLang="en-US" sz="3600" b="1" dirty="0" smtClean="0">
              <a:solidFill>
                <a:schemeClr val="accent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003399"/>
                </a:solidFill>
              </a:rPr>
              <a:t>二、多房間職務宿舍借住資格</a:t>
            </a:r>
            <a:endParaRPr lang="en-US" altLang="zh-TW" sz="3600" dirty="0" smtClean="0">
              <a:solidFill>
                <a:srgbClr val="003399"/>
              </a:solidFill>
            </a:endParaRPr>
          </a:p>
          <a:p>
            <a:pPr>
              <a:buFontTx/>
              <a:buAutoNum type="arabicPeriod"/>
            </a:pPr>
            <a:r>
              <a:rPr lang="zh-TW" altLang="zh-TW" dirty="0" smtClean="0">
                <a:solidFill>
                  <a:srgbClr val="003399"/>
                </a:solidFill>
              </a:rPr>
              <a:t>本校</a:t>
            </a:r>
            <a:r>
              <a:rPr lang="zh-TW" altLang="zh-TW" dirty="0">
                <a:solidFill>
                  <a:srgbClr val="003399"/>
                </a:solidFill>
              </a:rPr>
              <a:t>編制內人員未獲政府輔助購置住宅者，因職期輪調、職務特別需要，有配偶或需賴其扶養之眷屬隨居任所者。惟借用期間如配偶或需賴其扶養之眷屬無法隨居任所時，應改借單房間職務宿舍。</a:t>
            </a:r>
          </a:p>
          <a:p>
            <a:pPr>
              <a:buFontTx/>
              <a:buAutoNum type="arabicPeriod"/>
            </a:pPr>
            <a:r>
              <a:rPr lang="zh-TW" altLang="zh-TW" dirty="0">
                <a:solidFill>
                  <a:srgbClr val="003399"/>
                </a:solidFill>
              </a:rPr>
              <a:t>本人及配偶雙方同係軍公教人員者，借用宿舍以</a:t>
            </a:r>
            <a:r>
              <a:rPr lang="en-US" altLang="zh-TW" dirty="0">
                <a:solidFill>
                  <a:srgbClr val="003399"/>
                </a:solidFill>
              </a:rPr>
              <a:t>1</a:t>
            </a:r>
            <a:r>
              <a:rPr lang="zh-TW" altLang="zh-TW" dirty="0">
                <a:solidFill>
                  <a:srgbClr val="003399"/>
                </a:solidFill>
              </a:rPr>
              <a:t>戶為限。</a:t>
            </a:r>
          </a:p>
          <a:p>
            <a:endParaRPr lang="zh-TW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職務宿舍申請說明</a:t>
            </a:r>
            <a:endParaRPr lang="zh-TW" altLang="en-US" b="1" dirty="0" smtClean="0">
              <a:solidFill>
                <a:schemeClr val="accent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340995" name="Rectangle 3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003399"/>
                </a:solidFill>
              </a:rPr>
              <a:t>三、其他注意事項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借住宿舍人員應自行負擔水電、瓦斯費。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申請借住職務宿舍之辦理程序</a:t>
            </a:r>
            <a:r>
              <a:rPr lang="en-US" altLang="zh-TW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含借住宿舍簽訂契約之辦理公證手續</a:t>
            </a:r>
            <a:r>
              <a:rPr lang="en-US" altLang="zh-TW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、宿舍管理費、房租津貼及交通補助費等相關問題請洽保管組業務承辦人員。</a:t>
            </a:r>
          </a:p>
          <a:p>
            <a:endParaRPr lang="zh-TW" altLang="en-US" sz="36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</a:rPr>
              <a:t>保險種類</a:t>
            </a:r>
          </a:p>
        </p:txBody>
      </p:sp>
      <p:sp>
        <p:nvSpPr>
          <p:cNvPr id="342019" name="Rectangle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ea typeface="標楷體" pitchFamily="65" charset="-120"/>
              </a:rPr>
              <a:t>火災保險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ea typeface="標楷體" pitchFamily="65" charset="-120"/>
              </a:rPr>
              <a:t>竊盜險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ea typeface="標楷體" pitchFamily="65" charset="-120"/>
              </a:rPr>
              <a:t>公共意外險</a:t>
            </a:r>
          </a:p>
          <a:p>
            <a:pPr>
              <a:buFont typeface="Wingdings" pitchFamily="2" charset="2"/>
              <a:buNone/>
            </a:pPr>
            <a:endParaRPr lang="zh-TW" altLang="en-US" sz="3600" b="1" dirty="0" smtClean="0">
              <a:solidFill>
                <a:srgbClr val="003399"/>
              </a:solidFill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火險、竊盜險之保險標的物：</a:t>
            </a:r>
          </a:p>
          <a:p>
            <a:pPr>
              <a:buFont typeface="Arial" charset="0"/>
              <a:buNone/>
            </a:pP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    學校所屬「公有財產」</a:t>
            </a:r>
          </a:p>
        </p:txBody>
      </p:sp>
    </p:spTree>
    <p:extLst>
      <p:ext uri="{BB962C8B-B14F-4D97-AF65-F5344CB8AC3E}">
        <p14:creationId xmlns:p14="http://schemas.microsoft.com/office/powerpoint/2010/main" val="21245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保險申請</a:t>
            </a:r>
          </a:p>
        </p:txBody>
      </p:sp>
      <p:sp>
        <p:nvSpPr>
          <p:cNvPr id="343043" name="Rectangle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公有財產竊盜險：申請單位應檢附報案單證、現場照片及被竊物品清冊等送交本組辦理理賠事宜。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另需依規定報教育部轉陳審計部釐清財產保管人責任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公共意外責任險：意外發生時應先行拍照存證、並立即通知保管組，若於假日或下班期間可先打電話至駐警隊請求協助）。</a:t>
            </a:r>
          </a:p>
        </p:txBody>
      </p:sp>
    </p:spTree>
    <p:extLst>
      <p:ext uri="{BB962C8B-B14F-4D97-AF65-F5344CB8AC3E}">
        <p14:creationId xmlns:p14="http://schemas.microsoft.com/office/powerpoint/2010/main" val="15847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13995"/>
          </a:xfrm>
        </p:spPr>
        <p:txBody>
          <a:bodyPr/>
          <a:lstStyle/>
          <a:p>
            <a:r>
              <a:rPr lang="zh-TW" altLang="en-US" sz="3600" dirty="0" smtClean="0"/>
              <a:t>自負額</a:t>
            </a:r>
            <a:endParaRPr lang="en-US" altLang="zh-TW" sz="3600" dirty="0" smtClean="0"/>
          </a:p>
          <a:p>
            <a:pPr marL="363538" indent="0">
              <a:lnSpc>
                <a:spcPts val="3200"/>
              </a:lnSpc>
              <a:buNone/>
            </a:pPr>
            <a:r>
              <a:rPr lang="zh-TW" altLang="en-US" sz="2400" b="0" dirty="0" smtClean="0"/>
              <a:t>有關火險</a:t>
            </a:r>
            <a:r>
              <a:rPr lang="en-US" altLang="zh-TW" sz="2400" b="0" dirty="0" smtClean="0"/>
              <a:t>(</a:t>
            </a:r>
            <a:r>
              <a:rPr lang="zh-TW" altLang="en-US" sz="2400" b="0" dirty="0" smtClean="0"/>
              <a:t>火災、爆炸引起火災、閃電雷擊</a:t>
            </a:r>
            <a:r>
              <a:rPr lang="en-US" altLang="zh-TW" sz="2400" b="0" dirty="0" smtClean="0"/>
              <a:t>)</a:t>
            </a:r>
            <a:r>
              <a:rPr lang="zh-TW" altLang="en-US" sz="2400" b="0" dirty="0" smtClean="0"/>
              <a:t>及竊盜險無自負額 ，其他附加險</a:t>
            </a:r>
            <a:r>
              <a:rPr lang="en-US" altLang="zh-TW" sz="2400" b="0" dirty="0" smtClean="0"/>
              <a:t>(</a:t>
            </a:r>
            <a:r>
              <a:rPr lang="zh-TW" altLang="en-US" sz="2400" b="0" dirty="0" smtClean="0"/>
              <a:t>水漬險、煙燻險、罷工、暴動、民眾騷擾、惡意破壞行為險、航空器墜落、機動車輛碰撞險、爆炸險</a:t>
            </a:r>
            <a:r>
              <a:rPr lang="en-US" altLang="zh-TW" sz="2400" b="0" dirty="0" smtClean="0"/>
              <a:t>)</a:t>
            </a:r>
            <a:r>
              <a:rPr lang="zh-TW" altLang="en-US" sz="2400" b="0" dirty="0" smtClean="0"/>
              <a:t>每一事故自負額為</a:t>
            </a:r>
            <a:r>
              <a:rPr lang="en-US" altLang="zh-TW" sz="2400" b="0" dirty="0" smtClean="0"/>
              <a:t>NTD 30,000</a:t>
            </a:r>
            <a:r>
              <a:rPr lang="zh-TW" altLang="en-US" sz="2400" b="0" dirty="0" smtClean="0"/>
              <a:t>。</a:t>
            </a:r>
            <a:endParaRPr lang="en-US" altLang="zh-TW" sz="2400" b="0" dirty="0" smtClean="0"/>
          </a:p>
          <a:p>
            <a:pPr>
              <a:lnSpc>
                <a:spcPts val="3200"/>
              </a:lnSpc>
            </a:pPr>
            <a:r>
              <a:rPr lang="zh-TW" altLang="en-US" sz="3600" dirty="0" smtClean="0"/>
              <a:t>重</a:t>
            </a:r>
            <a:r>
              <a:rPr lang="zh-TW" altLang="en-US" sz="3600" dirty="0"/>
              <a:t>置</a:t>
            </a:r>
            <a:r>
              <a:rPr lang="zh-TW" altLang="en-US" sz="3600" dirty="0" smtClean="0"/>
              <a:t>成本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400" b="0" dirty="0" smtClean="0"/>
              <a:t>本保單因附加條款，故理算</a:t>
            </a:r>
            <a:r>
              <a:rPr lang="en-US" altLang="zh-TW" sz="2400" b="0" dirty="0" smtClean="0"/>
              <a:t>(</a:t>
            </a:r>
            <a:r>
              <a:rPr lang="zh-TW" altLang="en-US" sz="2400" b="0" dirty="0" smtClean="0"/>
              <a:t>發生火災、竊盜、閃電雷擊、爆炸險</a:t>
            </a:r>
            <a:r>
              <a:rPr lang="en-US" altLang="zh-TW" sz="2400" b="0" dirty="0" smtClean="0"/>
              <a:t>…)</a:t>
            </a:r>
            <a:r>
              <a:rPr lang="zh-TW" altLang="en-US" sz="2400" b="0" dirty="0" smtClean="0"/>
              <a:t>都為重置成本基礎。</a:t>
            </a:r>
            <a:r>
              <a:rPr lang="en-US" altLang="zh-TW" sz="2400" b="0" dirty="0" smtClean="0"/>
              <a:t> </a:t>
            </a:r>
          </a:p>
          <a:p>
            <a:r>
              <a:rPr lang="zh-TW" altLang="en-US" sz="3600" dirty="0" smtClean="0"/>
              <a:t>理算</a:t>
            </a:r>
            <a:endParaRPr lang="en-US" altLang="zh-TW" sz="3600" dirty="0" smtClean="0"/>
          </a:p>
          <a:p>
            <a:pPr marL="363538" indent="0">
              <a:lnSpc>
                <a:spcPts val="3200"/>
              </a:lnSpc>
              <a:buNone/>
            </a:pPr>
            <a:r>
              <a:rPr lang="zh-TW" altLang="en-US" sz="2400" b="0" dirty="0" smtClean="0"/>
              <a:t>由保險公司依據保單內容、現場狀況</a:t>
            </a:r>
            <a:r>
              <a:rPr lang="en-US" altLang="zh-TW" sz="2400" b="0" dirty="0" smtClean="0"/>
              <a:t>(</a:t>
            </a:r>
            <a:r>
              <a:rPr lang="zh-TW" altLang="en-US" sz="2400" b="0" dirty="0" smtClean="0"/>
              <a:t>或所附相片</a:t>
            </a:r>
            <a:r>
              <a:rPr lang="en-US" altLang="zh-TW" sz="2400" b="0" dirty="0" smtClean="0"/>
              <a:t>)</a:t>
            </a:r>
            <a:r>
              <a:rPr lang="zh-TW" altLang="en-US" sz="2400" b="0" dirty="0" smtClean="0"/>
              <a:t> 、相關收據、診斷書等文件，</a:t>
            </a:r>
            <a:r>
              <a:rPr lang="zh-TW" altLang="en-US" sz="2400" b="0" dirty="0"/>
              <a:t>判定應負擔</a:t>
            </a:r>
            <a:r>
              <a:rPr lang="zh-TW" altLang="en-US" sz="2400" b="0" dirty="0" smtClean="0"/>
              <a:t>責任並理算賠償金額。</a:t>
            </a:r>
            <a:endParaRPr lang="en-US" altLang="zh-TW" sz="2400" b="0" dirty="0" smtClean="0"/>
          </a:p>
          <a:p>
            <a:pPr marL="363538" indent="0">
              <a:buNone/>
            </a:pPr>
            <a:endParaRPr lang="zh-TW" altLang="en-US" sz="2400" b="0" dirty="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保險申請</a:t>
            </a:r>
          </a:p>
        </p:txBody>
      </p:sp>
    </p:spTree>
    <p:extLst>
      <p:ext uri="{BB962C8B-B14F-4D97-AF65-F5344CB8AC3E}">
        <p14:creationId xmlns:p14="http://schemas.microsoft.com/office/powerpoint/2010/main" val="139097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864096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總務處網頁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(www.nchu.edu.tw/~oga/)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9801" r="4054" b="5814"/>
          <a:stretch/>
        </p:blipFill>
        <p:spPr bwMode="auto">
          <a:xfrm>
            <a:off x="1331640" y="923392"/>
            <a:ext cx="6749143" cy="55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798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 smtClean="0"/>
              <a:t>事務組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6137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080120"/>
          </a:xfrm>
        </p:spPr>
        <p:txBody>
          <a:bodyPr/>
          <a:lstStyle/>
          <a:p>
            <a:r>
              <a:rPr lang="zh-TW" altLang="en-US" dirty="0" smtClean="0"/>
              <a:t>主要業務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052736"/>
            <a:ext cx="8085584" cy="56886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3399"/>
                </a:solidFill>
                <a:latin typeface="Times New Roman" pitchFamily="18" charset="0"/>
              </a:rPr>
              <a:t>會場</a:t>
            </a:r>
            <a:r>
              <a:rPr lang="zh-TW" altLang="en-US" sz="3600" dirty="0">
                <a:solidFill>
                  <a:srgbClr val="003399"/>
                </a:solidFill>
                <a:latin typeface="Times New Roman" pitchFamily="18" charset="0"/>
              </a:rPr>
              <a:t>管理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3399"/>
                </a:solidFill>
                <a:latin typeface="Times New Roman" pitchFamily="18" charset="0"/>
              </a:rPr>
              <a:t>公務車管理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3399"/>
                </a:solidFill>
                <a:latin typeface="Times New Roman" pitchFamily="18" charset="0"/>
              </a:rPr>
              <a:t>全校水、電、電話費收付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3399"/>
                </a:solidFill>
                <a:latin typeface="Times New Roman" pitchFamily="18" charset="0"/>
              </a:rPr>
              <a:t>校園清潔、綠</a:t>
            </a:r>
            <a:r>
              <a:rPr lang="zh-TW" altLang="en-US" sz="3600" dirty="0" smtClean="0">
                <a:solidFill>
                  <a:srgbClr val="003399"/>
                </a:solidFill>
                <a:latin typeface="Times New Roman" pitchFamily="18" charset="0"/>
              </a:rPr>
              <a:t>美化</a:t>
            </a:r>
            <a:endParaRPr lang="en-US" altLang="zh-TW" sz="3600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3399"/>
                </a:solidFill>
                <a:latin typeface="Times New Roman" pitchFamily="18" charset="0"/>
              </a:rPr>
              <a:t>各重要會議場所安排、佈置</a:t>
            </a:r>
            <a:endParaRPr lang="en-US" altLang="zh-TW" sz="3600" dirty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3399"/>
                </a:solidFill>
                <a:latin typeface="Times New Roman" pitchFamily="18" charset="0"/>
              </a:rPr>
              <a:t>維護校園安全與秩序、突發事故處理</a:t>
            </a:r>
            <a:endParaRPr lang="en-US" altLang="zh-TW" sz="3600" dirty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3399"/>
                </a:solidFill>
                <a:latin typeface="Times New Roman" pitchFamily="18" charset="0"/>
              </a:rPr>
              <a:t>違規</a:t>
            </a:r>
            <a:r>
              <a:rPr lang="zh-TW" altLang="en-US" sz="3600" dirty="0">
                <a:solidFill>
                  <a:srgbClr val="003399"/>
                </a:solidFill>
                <a:latin typeface="Times New Roman" pitchFamily="18" charset="0"/>
              </a:rPr>
              <a:t>取締車輛相關事項管理、辦理車輛識別證業務、各項停車收費事宜。 </a:t>
            </a:r>
            <a:r>
              <a:rPr lang="zh-TW" altLang="en-US" sz="3600" dirty="0"/>
              <a:t/>
            </a:r>
            <a:br>
              <a:rPr lang="zh-TW" altLang="en-US" sz="3600" dirty="0"/>
            </a:br>
            <a:r>
              <a:rPr lang="zh-TW" altLang="en-US" sz="3600" dirty="0"/>
              <a:t/>
            </a:r>
            <a:br>
              <a:rPr lang="zh-TW" altLang="en-US" sz="3600" dirty="0"/>
            </a:br>
            <a:r>
              <a:rPr lang="zh-TW" altLang="en-US" sz="3600" b="0" dirty="0"/>
              <a:t> </a:t>
            </a:r>
            <a:r>
              <a:rPr lang="zh-TW" altLang="en-US" sz="3600" dirty="0"/>
              <a:t/>
            </a:r>
            <a:br>
              <a:rPr lang="zh-TW" altLang="en-US" sz="3600" dirty="0"/>
            </a:br>
            <a:r>
              <a:rPr lang="zh-TW" altLang="en-US" sz="3600" b="0" dirty="0"/>
              <a:t> </a:t>
            </a:r>
            <a:r>
              <a:rPr lang="zh-TW" altLang="en-US" sz="3600" dirty="0"/>
              <a:t/>
            </a:r>
            <a:br>
              <a:rPr lang="zh-TW" altLang="en-US" sz="3600" dirty="0"/>
            </a:br>
            <a:endParaRPr lang="zh-TW" altLang="en-US" sz="3600" dirty="0">
              <a:solidFill>
                <a:srgbClr val="00339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022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6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總務處所管會場申請</a:t>
            </a:r>
          </a:p>
        </p:txBody>
      </p:sp>
      <p:sp>
        <p:nvSpPr>
          <p:cNvPr id="328707" name="Rectangle 3"/>
          <p:cNvSpPr>
            <a:spLocks noGrp="1"/>
          </p:cNvSpPr>
          <p:nvPr>
            <p:ph idx="1"/>
          </p:nvPr>
        </p:nvSpPr>
        <p:spPr>
          <a:xfrm>
            <a:off x="467544" y="1279301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包括：惠蓀堂、圖書館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樓國際會議廳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至事務組網頁點選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總務處會場查詢及登記系統 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] 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登錄。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日內遞送申請文件</a:t>
            </a:r>
            <a:r>
              <a:rPr lang="en-US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逾期未提交申請文件</a:t>
            </a:r>
            <a:r>
              <a:rPr lang="en-US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預約檔期不予保留。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借用行政大樓各會議室，需點選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總務處會場查詢及登記系統 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後逕行登錄</a:t>
            </a:r>
            <a:r>
              <a:rPr lang="en-US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需遞交申請文件（場地申請表或開會通知單副本）。</a:t>
            </a:r>
          </a:p>
        </p:txBody>
      </p:sp>
    </p:spTree>
    <p:extLst>
      <p:ext uri="{BB962C8B-B14F-4D97-AF65-F5344CB8AC3E}">
        <p14:creationId xmlns:p14="http://schemas.microsoft.com/office/powerpoint/2010/main" val="30927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 smtClean="0"/>
              <a:t>駐衛警察隊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0331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sp>
        <p:nvSpPr>
          <p:cNvPr id="319491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000"/>
              </a:spcAft>
              <a:buClr>
                <a:srgbClr val="0C279C"/>
              </a:buClr>
              <a:buSzPct val="90000"/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003399"/>
                </a:solidFill>
              </a:rPr>
              <a:t>大門管制時間為深夜</a:t>
            </a:r>
            <a:r>
              <a:rPr lang="en-US" altLang="zh-TW" sz="3000" dirty="0">
                <a:solidFill>
                  <a:srgbClr val="003399"/>
                </a:solidFill>
              </a:rPr>
              <a:t>00</a:t>
            </a:r>
            <a:r>
              <a:rPr lang="zh-TW" altLang="en-US" sz="3000" dirty="0">
                <a:solidFill>
                  <a:srgbClr val="003399"/>
                </a:solidFill>
              </a:rPr>
              <a:t>時</a:t>
            </a:r>
            <a:r>
              <a:rPr lang="en-US" altLang="zh-TW" sz="3000" dirty="0">
                <a:solidFill>
                  <a:srgbClr val="003399"/>
                </a:solidFill>
              </a:rPr>
              <a:t>30</a:t>
            </a:r>
            <a:r>
              <a:rPr lang="zh-TW" altLang="en-US" sz="3000" dirty="0">
                <a:solidFill>
                  <a:srgbClr val="003399"/>
                </a:solidFill>
              </a:rPr>
              <a:t>分至早上</a:t>
            </a:r>
            <a:r>
              <a:rPr lang="en-US" altLang="zh-TW" sz="3000" dirty="0">
                <a:solidFill>
                  <a:srgbClr val="003399"/>
                </a:solidFill>
              </a:rPr>
              <a:t>06</a:t>
            </a:r>
            <a:r>
              <a:rPr lang="zh-TW" altLang="en-US" sz="3000" dirty="0">
                <a:solidFill>
                  <a:srgbClr val="003399"/>
                </a:solidFill>
              </a:rPr>
              <a:t>時，</a:t>
            </a:r>
            <a:r>
              <a:rPr lang="en-US" altLang="zh-TW" sz="3000" dirty="0">
                <a:solidFill>
                  <a:srgbClr val="003399"/>
                </a:solidFill>
              </a:rPr>
              <a:t>24</a:t>
            </a:r>
            <a:r>
              <a:rPr lang="zh-TW" altLang="en-US" sz="3000" dirty="0">
                <a:solidFill>
                  <a:srgbClr val="003399"/>
                </a:solidFill>
              </a:rPr>
              <a:t>小時均有隊員輪值駐守。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  <a:buClr>
                <a:srgbClr val="0C279C"/>
              </a:buClr>
              <a:buSzPct val="90000"/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003399"/>
                </a:solidFill>
              </a:rPr>
              <a:t>違規停放車輛開單舉發，並視情況做後續處理。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  <a:buClr>
                <a:srgbClr val="0C279C"/>
              </a:buClr>
              <a:buSzPct val="90000"/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003399"/>
                </a:solidFill>
              </a:rPr>
              <a:t>車輛識別證以一年一換為原則。規費每年汽車</a:t>
            </a:r>
            <a:r>
              <a:rPr lang="en-US" altLang="zh-TW" sz="3000" dirty="0">
                <a:solidFill>
                  <a:srgbClr val="003399"/>
                </a:solidFill>
              </a:rPr>
              <a:t>1200</a:t>
            </a:r>
            <a:r>
              <a:rPr lang="zh-TW" altLang="en-US" sz="3000" dirty="0">
                <a:solidFill>
                  <a:srgbClr val="003399"/>
                </a:solidFill>
              </a:rPr>
              <a:t>元、機車</a:t>
            </a:r>
            <a:r>
              <a:rPr lang="en-US" altLang="zh-TW" sz="3000" dirty="0">
                <a:solidFill>
                  <a:srgbClr val="003399"/>
                </a:solidFill>
              </a:rPr>
              <a:t>600</a:t>
            </a:r>
            <a:r>
              <a:rPr lang="zh-TW" altLang="en-US" sz="3000" dirty="0">
                <a:solidFill>
                  <a:srgbClr val="003399"/>
                </a:solidFill>
              </a:rPr>
              <a:t>元。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  <a:buClr>
                <a:srgbClr val="0C279C"/>
              </a:buClr>
              <a:buSzPct val="90000"/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003399"/>
                </a:solidFill>
              </a:rPr>
              <a:t>無證車輛請由第一車道刷悠遊卡</a:t>
            </a:r>
            <a:r>
              <a:rPr lang="zh-TW" altLang="en-US" sz="3000">
                <a:solidFill>
                  <a:srgbClr val="003399"/>
                </a:solidFill>
              </a:rPr>
              <a:t>入</a:t>
            </a:r>
            <a:r>
              <a:rPr lang="zh-TW" altLang="en-US" sz="3000" smtClean="0">
                <a:solidFill>
                  <a:srgbClr val="003399"/>
                </a:solidFill>
              </a:rPr>
              <a:t>校並自第四車道刷悠遊卡離校。未</a:t>
            </a:r>
            <a:r>
              <a:rPr lang="zh-TW" altLang="en-US" sz="3000" dirty="0">
                <a:solidFill>
                  <a:srgbClr val="003399"/>
                </a:solidFill>
              </a:rPr>
              <a:t>逾</a:t>
            </a:r>
            <a:r>
              <a:rPr lang="en-US" altLang="zh-TW" sz="3000" dirty="0">
                <a:solidFill>
                  <a:srgbClr val="003399"/>
                </a:solidFill>
              </a:rPr>
              <a:t>30</a:t>
            </a:r>
            <a:r>
              <a:rPr lang="zh-TW" altLang="en-US" sz="3000" dirty="0">
                <a:solidFill>
                  <a:srgbClr val="003399"/>
                </a:solidFill>
              </a:rPr>
              <a:t>分鐘免費，逾</a:t>
            </a:r>
            <a:r>
              <a:rPr lang="en-US" altLang="zh-TW" sz="3000" dirty="0">
                <a:solidFill>
                  <a:srgbClr val="003399"/>
                </a:solidFill>
              </a:rPr>
              <a:t>30</a:t>
            </a:r>
            <a:r>
              <a:rPr lang="zh-TW" altLang="en-US" sz="3000" dirty="0">
                <a:solidFill>
                  <a:srgbClr val="003399"/>
                </a:solidFill>
              </a:rPr>
              <a:t>分鐘自入校時起每小時</a:t>
            </a:r>
            <a:r>
              <a:rPr lang="en-US" altLang="zh-TW" sz="3000" dirty="0">
                <a:solidFill>
                  <a:srgbClr val="003399"/>
                </a:solidFill>
              </a:rPr>
              <a:t>30</a:t>
            </a:r>
            <a:r>
              <a:rPr lang="zh-TW" altLang="en-US" sz="3000" dirty="0">
                <a:solidFill>
                  <a:srgbClr val="003399"/>
                </a:solidFill>
              </a:rPr>
              <a:t>元，每日收費上限</a:t>
            </a:r>
            <a:r>
              <a:rPr lang="en-US" altLang="zh-TW" sz="3000" dirty="0">
                <a:solidFill>
                  <a:srgbClr val="003399"/>
                </a:solidFill>
              </a:rPr>
              <a:t>100</a:t>
            </a:r>
            <a:r>
              <a:rPr lang="zh-TW" altLang="en-US" sz="3000" dirty="0">
                <a:solidFill>
                  <a:srgbClr val="003399"/>
                </a:solidFill>
              </a:rPr>
              <a:t>元。</a:t>
            </a:r>
            <a:endParaRPr lang="en-US" altLang="zh-TW" sz="3000" dirty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000"/>
              </a:spcAft>
              <a:buClr>
                <a:srgbClr val="0C279C"/>
              </a:buClr>
              <a:buSzPct val="90000"/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003399"/>
                </a:solidFill>
              </a:rPr>
              <a:t>假日或大型活動車流眾多時採人工收費，每輛</a:t>
            </a:r>
            <a:r>
              <a:rPr lang="en-US" altLang="zh-TW" sz="3000" dirty="0">
                <a:solidFill>
                  <a:srgbClr val="003399"/>
                </a:solidFill>
              </a:rPr>
              <a:t>100</a:t>
            </a:r>
            <a:r>
              <a:rPr lang="zh-TW" altLang="en-US" sz="3000" dirty="0">
                <a:solidFill>
                  <a:srgbClr val="003399"/>
                </a:solidFill>
              </a:rPr>
              <a:t>元，</a:t>
            </a:r>
            <a:r>
              <a:rPr lang="en-US" altLang="zh-TW" sz="3000" dirty="0">
                <a:solidFill>
                  <a:srgbClr val="003399"/>
                </a:solidFill>
              </a:rPr>
              <a:t>(</a:t>
            </a:r>
            <a:r>
              <a:rPr lang="zh-TW" altLang="en-US" sz="3000" dirty="0">
                <a:solidFill>
                  <a:srgbClr val="003399"/>
                </a:solidFill>
              </a:rPr>
              <a:t>開立收銀機統一發票憑此出入校園</a:t>
            </a:r>
            <a:r>
              <a:rPr lang="en-US" altLang="zh-TW" sz="3000" dirty="0">
                <a:solidFill>
                  <a:srgbClr val="003399"/>
                </a:solidFill>
              </a:rPr>
              <a:t>)</a:t>
            </a:r>
            <a:r>
              <a:rPr lang="zh-TW" altLang="en-US" sz="3000" dirty="0">
                <a:solidFill>
                  <a:srgbClr val="003399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460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車輛識別證申請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0C279C"/>
              </a:buClr>
              <a:buSzPct val="90000"/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申請人</a:t>
            </a:r>
            <a:r>
              <a:rPr lang="zh-TW" altLang="en-US" sz="3600" dirty="0" smtClean="0">
                <a:solidFill>
                  <a:srgbClr val="003399"/>
                </a:solidFill>
                <a:latin typeface="微軟正黑體" pitchFamily="34" charset="-120"/>
                <a:ea typeface="標楷體" pitchFamily="65" charset="-120"/>
              </a:rPr>
              <a:t>至駐警隊網頁點選</a:t>
            </a:r>
            <a:r>
              <a:rPr lang="en-US" altLang="zh-TW" sz="3600" dirty="0" smtClean="0">
                <a:solidFill>
                  <a:srgbClr val="003399"/>
                </a:solidFill>
                <a:latin typeface="微軟正黑體" pitchFamily="34" charset="-120"/>
                <a:ea typeface="標楷體" pitchFamily="65" charset="-120"/>
              </a:rPr>
              <a:t>『</a:t>
            </a:r>
            <a:r>
              <a:rPr lang="zh-TW" altLang="en-US" sz="3600" dirty="0" smtClean="0">
                <a:solidFill>
                  <a:srgbClr val="003399"/>
                </a:solidFill>
                <a:latin typeface="微軟正黑體" pitchFamily="34" charset="-120"/>
                <a:ea typeface="標楷體" pitchFamily="65" charset="-120"/>
              </a:rPr>
              <a:t>表格</a:t>
            </a:r>
            <a:r>
              <a:rPr lang="en-US" altLang="zh-TW" sz="3600" dirty="0" smtClean="0">
                <a:solidFill>
                  <a:srgbClr val="003399"/>
                </a:solidFill>
                <a:latin typeface="微軟正黑體" pitchFamily="34" charset="-120"/>
                <a:ea typeface="標楷體" pitchFamily="65" charset="-120"/>
              </a:rPr>
              <a:t>』</a:t>
            </a:r>
            <a:r>
              <a:rPr lang="zh-TW" altLang="en-US" sz="3600" dirty="0" smtClean="0">
                <a:solidFill>
                  <a:srgbClr val="003399"/>
                </a:solidFill>
                <a:latin typeface="微軟正黑體" pitchFamily="34" charset="-120"/>
                <a:ea typeface="標楷體" pitchFamily="65" charset="-120"/>
              </a:rPr>
              <a:t>下載申請表，</a:t>
            </a:r>
            <a:r>
              <a:rPr lang="zh-TW" altLang="en-US" sz="3600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填寫申請表後並由單位主管先行核章後辦理。</a:t>
            </a:r>
          </a:p>
          <a:p>
            <a:pPr eaLnBrk="1" hangingPunct="1">
              <a:spcAft>
                <a:spcPts val="1200"/>
              </a:spcAft>
              <a:buClr>
                <a:srgbClr val="0C279C"/>
              </a:buClr>
              <a:buSzPct val="90000"/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請附欲申請車輛之行照影本，新進人員須附派令或聘書影本。</a:t>
            </a:r>
          </a:p>
          <a:p>
            <a:pPr eaLnBrk="1" hangingPunct="1">
              <a:spcAft>
                <a:spcPts val="1200"/>
              </a:spcAft>
              <a:buClr>
                <a:srgbClr val="0C279C"/>
              </a:buClr>
              <a:buSzPct val="90000"/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教職員工每人得申辦汽、機車停車證各二張 。</a:t>
            </a:r>
          </a:p>
        </p:txBody>
      </p:sp>
    </p:spTree>
    <p:extLst>
      <p:ext uri="{BB962C8B-B14F-4D97-AF65-F5344CB8AC3E}">
        <p14:creationId xmlns:p14="http://schemas.microsoft.com/office/powerpoint/2010/main" val="18938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 smtClean="0"/>
              <a:t>謝謝聆聽</a:t>
            </a:r>
            <a:endParaRPr lang="zh-TW" altLang="en-US" sz="96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04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 smtClean="0"/>
              <a:t>採購組</a:t>
            </a:r>
            <a:endParaRPr lang="zh-TW" altLang="en-US" sz="9600" dirty="0"/>
          </a:p>
        </p:txBody>
      </p:sp>
      <p:sp>
        <p:nvSpPr>
          <p:cNvPr id="12" name="副標題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38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主要業務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003399"/>
                </a:solidFill>
                <a:latin typeface="Times New Roman" pitchFamily="18" charset="0"/>
              </a:rPr>
              <a:t>一般財物、勞務</a:t>
            </a:r>
            <a:r>
              <a:rPr lang="zh-TW" altLang="en-US" sz="4000" dirty="0" smtClean="0">
                <a:solidFill>
                  <a:srgbClr val="003399"/>
                </a:solidFill>
                <a:latin typeface="Times New Roman" pitchFamily="18" charset="0"/>
              </a:rPr>
              <a:t>採購</a:t>
            </a:r>
            <a:endParaRPr lang="en-US" altLang="zh-TW" sz="4000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4000" dirty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003399"/>
                </a:solidFill>
                <a:latin typeface="Times New Roman" pitchFamily="18" charset="0"/>
              </a:rPr>
              <a:t>科研</a:t>
            </a:r>
            <a:r>
              <a:rPr lang="zh-TW" altLang="en-US" sz="4000" dirty="0" smtClean="0">
                <a:solidFill>
                  <a:srgbClr val="003399"/>
                </a:solidFill>
                <a:latin typeface="Times New Roman" pitchFamily="18" charset="0"/>
              </a:rPr>
              <a:t>採購</a:t>
            </a:r>
            <a:endParaRPr lang="en-US" altLang="zh-TW" sz="4000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zh-TW" altLang="en-US" sz="4000" dirty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003399"/>
                </a:solidFill>
                <a:latin typeface="Times New Roman" pitchFamily="18" charset="0"/>
              </a:rPr>
              <a:t>中央集中採購業務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43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財物、勞務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採購名詞定義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3399"/>
                </a:solidFill>
              </a:rPr>
              <a:t>小額採購：為新臺幣十萬元以下之採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003399"/>
                </a:solidFill>
              </a:rPr>
              <a:t>            購。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3399"/>
                </a:solidFill>
              </a:rPr>
              <a:t>公告金額：工程、財物及勞務採購為</a:t>
            </a: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3399"/>
                </a:solidFill>
              </a:rPr>
              <a:t>            新</a:t>
            </a:r>
            <a:r>
              <a:rPr lang="zh-TW" altLang="en-US" sz="3600" dirty="0">
                <a:solidFill>
                  <a:srgbClr val="003399"/>
                </a:solidFill>
              </a:rPr>
              <a:t>臺幣一百萬元。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3399"/>
                </a:solidFill>
              </a:rPr>
              <a:t>查核金額：工程及財物採購為新臺幣</a:t>
            </a: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3399"/>
                </a:solidFill>
              </a:rPr>
              <a:t>            五千萬</a:t>
            </a:r>
            <a:r>
              <a:rPr lang="zh-TW" altLang="en-US" sz="3600" dirty="0">
                <a:solidFill>
                  <a:srgbClr val="003399"/>
                </a:solidFill>
              </a:rPr>
              <a:t>元，勞務採購為新</a:t>
            </a: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3399"/>
                </a:solidFill>
              </a:rPr>
              <a:t>            臺幣</a:t>
            </a:r>
            <a:r>
              <a:rPr lang="zh-TW" altLang="en-US" sz="3600" dirty="0">
                <a:solidFill>
                  <a:srgbClr val="003399"/>
                </a:solidFill>
              </a:rPr>
              <a:t>一千萬元。</a:t>
            </a:r>
          </a:p>
          <a:p>
            <a:endParaRPr lang="zh-TW" altLang="en-US" sz="3600" dirty="0">
              <a:solidFill>
                <a:srgbClr val="00339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81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ea typeface="標楷體" pitchFamily="65" charset="-120"/>
              </a:rPr>
              <a:t>採購須知</a:t>
            </a:r>
          </a:p>
        </p:txBody>
      </p:sp>
      <p:sp>
        <p:nvSpPr>
          <p:cNvPr id="62467" name="Rectangle 3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sz="3600" dirty="0" err="1">
                <a:solidFill>
                  <a:srgbClr val="000099"/>
                </a:solidFill>
                <a:latin typeface="Times New Roman" pitchFamily="18" charset="0"/>
              </a:rPr>
              <a:t>採購金額一萬元以下（零用金）可直接採購，取發票辦理核銷</a:t>
            </a:r>
            <a:r>
              <a:rPr sz="3600" dirty="0">
                <a:solidFill>
                  <a:srgbClr val="000099"/>
                </a:solidFill>
                <a:latin typeface="Times New Roman" pitchFamily="18" charset="0"/>
              </a:rPr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sz="3600" dirty="0" err="1">
                <a:solidFill>
                  <a:srgbClr val="000099"/>
                </a:solidFill>
                <a:latin typeface="Times New Roman" pitchFamily="18" charset="0"/>
              </a:rPr>
              <a:t>一萬元以上至十萬元以下，須附一家廠商估價單，辦理請購程序</a:t>
            </a:r>
            <a:r>
              <a:rPr sz="3600" dirty="0">
                <a:solidFill>
                  <a:srgbClr val="000099"/>
                </a:solidFill>
                <a:latin typeface="Times New Roman" pitchFamily="18" charset="0"/>
              </a:rPr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sz="3600" dirty="0" err="1">
                <a:solidFill>
                  <a:srgbClr val="000099"/>
                </a:solidFill>
                <a:latin typeface="Times New Roman" pitchFamily="18" charset="0"/>
              </a:rPr>
              <a:t>十萬元以上之請購，須會</a:t>
            </a:r>
            <a:r>
              <a:rPr lang="zh-TW" altLang="en-US" sz="3600" u="sng" dirty="0" smtClean="0">
                <a:solidFill>
                  <a:srgbClr val="000099"/>
                </a:solidFill>
                <a:latin typeface="Times New Roman" pitchFamily="18" charset="0"/>
              </a:rPr>
              <a:t>採購組</a:t>
            </a:r>
            <a:r>
              <a:rPr sz="3600" dirty="0" smtClean="0">
                <a:solidFill>
                  <a:srgbClr val="000099"/>
                </a:solidFill>
                <a:latin typeface="Times New Roman" pitchFamily="18" charset="0"/>
              </a:rPr>
              <a:t>，</a:t>
            </a:r>
            <a:r>
              <a:rPr sz="3600" dirty="0" err="1">
                <a:solidFill>
                  <a:srgbClr val="000099"/>
                </a:solidFill>
                <a:latin typeface="Times New Roman" pitchFamily="18" charset="0"/>
              </a:rPr>
              <a:t>確定採購方式，並上政府採購系統公告</a:t>
            </a:r>
            <a:r>
              <a:rPr sz="3600" b="1" dirty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eaLnBrk="1" hangingPunct="1">
              <a:buClr>
                <a:srgbClr val="072FA1"/>
              </a:buClr>
              <a:buSzPct val="105000"/>
              <a:buFont typeface="Arial" panose="020B0604020202020204" pitchFamily="34" charset="0"/>
              <a:buChar char="•"/>
            </a:pPr>
            <a:endParaRPr sz="3600" dirty="0">
              <a:solidFill>
                <a:srgbClr val="000099"/>
              </a:solidFill>
              <a:latin typeface="微軟正黑體" pitchFamily="34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6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6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採購上網等標期間</a:t>
            </a:r>
          </a:p>
        </p:txBody>
      </p:sp>
      <p:sp>
        <p:nvSpPr>
          <p:cNvPr id="292867" name="Rectangle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財物採購</a:t>
            </a:r>
            <a:r>
              <a:rPr lang="zh-TW" altLang="en-US" b="1" dirty="0" smtClean="0">
                <a:solidFill>
                  <a:srgbClr val="000099"/>
                </a:solidFill>
                <a:ea typeface="標楷體" pitchFamily="65" charset="-120"/>
              </a:rPr>
              <a:t>等標期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萬元以上未達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萬元，等標期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天。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超過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萬元未達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5000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萬元，等標期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天。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超過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5000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萬元未達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億元，等標期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天。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超過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億元，等標期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天。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i="1" u="sng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WTO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政府採購協定（</a:t>
            </a:r>
            <a:r>
              <a:rPr lang="en-US" altLang="zh-TW" i="1" u="sng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GPA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dirty="0" smtClean="0">
                <a:solidFill>
                  <a:srgbClr val="000099"/>
                </a:solidFill>
              </a:rPr>
              <a:t>1824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</a:t>
            </a:r>
            <a:r>
              <a:rPr lang="zh-TW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等標期</a:t>
            </a:r>
            <a:r>
              <a:rPr lang="en-US" altLang="zh-TW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天。</a:t>
            </a:r>
            <a:endParaRPr lang="en-US" altLang="zh-TW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90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2849</Words>
  <Application>Microsoft Office PowerPoint</Application>
  <PresentationFormat>如螢幕大小 (4:3)</PresentationFormat>
  <Paragraphs>275</Paragraphs>
  <Slides>46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7" baseType="lpstr">
      <vt:lpstr>Office 佈景主題</vt:lpstr>
      <vt:lpstr>106年新進教師簡報 總務處</vt:lpstr>
      <vt:lpstr>總務處組織架構及所在位置</vt:lpstr>
      <vt:lpstr>國立中興大學校園導覽平面圖</vt:lpstr>
      <vt:lpstr>總務處網頁(www.nchu.edu.tw/~oga/)</vt:lpstr>
      <vt:lpstr>採購組</vt:lpstr>
      <vt:lpstr>主要業務</vt:lpstr>
      <vt:lpstr>財物、勞務採購名詞定義</vt:lpstr>
      <vt:lpstr>採購須知</vt:lpstr>
      <vt:lpstr>採購上網等標期間</vt:lpstr>
      <vt:lpstr>採購上網等標期間</vt:lpstr>
      <vt:lpstr>10萬元以上採購案件收受時程</vt:lpstr>
      <vt:lpstr>科研採購名詞定義</vt:lpstr>
      <vt:lpstr>科研採購辦理方式</vt:lpstr>
      <vt:lpstr>共同供應契約採購</vt:lpstr>
      <vt:lpstr>出納組</vt:lpstr>
      <vt:lpstr>主要業務</vt:lpstr>
      <vt:lpstr>新進教師需提供之資料</vt:lpstr>
      <vt:lpstr>營繕組</vt:lpstr>
      <vt:lpstr>主要業務</vt:lpstr>
      <vt:lpstr>整建及修繕工程辦理程序</vt:lpstr>
      <vt:lpstr>工程採購上網等標期間</vt:lpstr>
      <vt:lpstr>採購金額認定</vt:lpstr>
      <vt:lpstr>工程採購招標期限標準</vt:lpstr>
      <vt:lpstr>10萬元以上工程採購案件收受時程</vt:lpstr>
      <vt:lpstr>工程採購案件收理時程(1/2)</vt:lpstr>
      <vt:lpstr>工程採購案件收理時程(2/2)</vt:lpstr>
      <vt:lpstr>涉及需求變更之工程程序</vt:lpstr>
      <vt:lpstr>科研採購-工程部分</vt:lpstr>
      <vt:lpstr>資產經營組</vt:lpstr>
      <vt:lpstr>主要業務</vt:lpstr>
      <vt:lpstr>PowerPoint 簡報</vt:lpstr>
      <vt:lpstr>PowerPoint 簡報</vt:lpstr>
      <vt:lpstr>PowerPoint 簡報</vt:lpstr>
      <vt:lpstr>職務宿舍申請說明</vt:lpstr>
      <vt:lpstr>職務宿舍申請說明</vt:lpstr>
      <vt:lpstr>職務宿舍申請說明</vt:lpstr>
      <vt:lpstr>保險種類</vt:lpstr>
      <vt:lpstr>保險申請</vt:lpstr>
      <vt:lpstr>保險申請</vt:lpstr>
      <vt:lpstr>事務組</vt:lpstr>
      <vt:lpstr>主要業務</vt:lpstr>
      <vt:lpstr>總務處所管會場申請</vt:lpstr>
      <vt:lpstr>駐衛警察隊</vt:lpstr>
      <vt:lpstr>注意事項</vt:lpstr>
      <vt:lpstr>車輛識別證申請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Berry</dc:creator>
  <cp:lastModifiedBy>User</cp:lastModifiedBy>
  <cp:revision>154</cp:revision>
  <cp:lastPrinted>2017-08-14T02:46:20Z</cp:lastPrinted>
  <dcterms:created xsi:type="dcterms:W3CDTF">2013-09-24T02:34:28Z</dcterms:created>
  <dcterms:modified xsi:type="dcterms:W3CDTF">2017-09-05T00:54:48Z</dcterms:modified>
</cp:coreProperties>
</file>