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3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5.xml" ContentType="application/vnd.openxmlformats-officedocument.presentationml.notesSlide+xml"/>
  <Override PartName="/ppt/tags/tag51.xml" ContentType="application/vnd.openxmlformats-officedocument.presentationml.tags+xml"/>
  <Override PartName="/ppt/notesSlides/notesSlide3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9.xml" ContentType="application/vnd.openxmlformats-officedocument.presentationml.notesSlide+xml"/>
  <Override PartName="/ppt/tags/tag58.xml" ContentType="application/vnd.openxmlformats-officedocument.presentationml.tags+xml"/>
  <Override PartName="/ppt/notesSlides/notesSlide40.xml" ContentType="application/vnd.openxmlformats-officedocument.presentationml.notesSlide+xml"/>
  <Override PartName="/ppt/tags/tag59.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7" r:id="rId2"/>
  </p:sldMasterIdLst>
  <p:notesMasterIdLst>
    <p:notesMasterId r:id="rId45"/>
  </p:notesMasterIdLst>
  <p:handoutMasterIdLst>
    <p:handoutMasterId r:id="rId46"/>
  </p:handoutMasterIdLst>
  <p:sldIdLst>
    <p:sldId id="1720" r:id="rId3"/>
    <p:sldId id="1761" r:id="rId4"/>
    <p:sldId id="1778" r:id="rId5"/>
    <p:sldId id="1791" r:id="rId6"/>
    <p:sldId id="1764" r:id="rId7"/>
    <p:sldId id="1798" r:id="rId8"/>
    <p:sldId id="1766" r:id="rId9"/>
    <p:sldId id="1767" r:id="rId10"/>
    <p:sldId id="1768" r:id="rId11"/>
    <p:sldId id="1769" r:id="rId12"/>
    <p:sldId id="1770" r:id="rId13"/>
    <p:sldId id="1771" r:id="rId14"/>
    <p:sldId id="1800" r:id="rId15"/>
    <p:sldId id="1801" r:id="rId16"/>
    <p:sldId id="1774" r:id="rId17"/>
    <p:sldId id="1775" r:id="rId18"/>
    <p:sldId id="1792" r:id="rId19"/>
    <p:sldId id="1779" r:id="rId20"/>
    <p:sldId id="1795" r:id="rId21"/>
    <p:sldId id="1782" r:id="rId22"/>
    <p:sldId id="1721" r:id="rId23"/>
    <p:sldId id="293" r:id="rId24"/>
    <p:sldId id="1783" r:id="rId25"/>
    <p:sldId id="1803" r:id="rId26"/>
    <p:sldId id="1724" r:id="rId27"/>
    <p:sldId id="1760" r:id="rId28"/>
    <p:sldId id="1793" r:id="rId29"/>
    <p:sldId id="1784" r:id="rId30"/>
    <p:sldId id="1794" r:id="rId31"/>
    <p:sldId id="1756" r:id="rId32"/>
    <p:sldId id="1802" r:id="rId33"/>
    <p:sldId id="1796" r:id="rId34"/>
    <p:sldId id="1754" r:id="rId35"/>
    <p:sldId id="1797" r:id="rId36"/>
    <p:sldId id="1751" r:id="rId37"/>
    <p:sldId id="1790" r:id="rId38"/>
    <p:sldId id="1786" r:id="rId39"/>
    <p:sldId id="1787" r:id="rId40"/>
    <p:sldId id="1788" r:id="rId41"/>
    <p:sldId id="1799" r:id="rId42"/>
    <p:sldId id="1763" r:id="rId43"/>
    <p:sldId id="1722" r:id="rId44"/>
  </p:sldIdLst>
  <p:sldSz cx="12192000" cy="6858000"/>
  <p:notesSz cx="6797675" cy="9929813"/>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109-2新進教師" id="{882F95E6-1187-49F1-B7CA-8DD4CCD71850}">
          <p14:sldIdLst>
            <p14:sldId id="1720"/>
            <p14:sldId id="1761"/>
            <p14:sldId id="1778"/>
            <p14:sldId id="1791"/>
            <p14:sldId id="1764"/>
            <p14:sldId id="1798"/>
            <p14:sldId id="1766"/>
            <p14:sldId id="1767"/>
            <p14:sldId id="1768"/>
            <p14:sldId id="1769"/>
            <p14:sldId id="1770"/>
            <p14:sldId id="1771"/>
            <p14:sldId id="1800"/>
            <p14:sldId id="1801"/>
            <p14:sldId id="1774"/>
            <p14:sldId id="1775"/>
            <p14:sldId id="1792"/>
            <p14:sldId id="1779"/>
            <p14:sldId id="1795"/>
            <p14:sldId id="1782"/>
          </p14:sldIdLst>
        </p14:section>
        <p14:section name="中長程目標" id="{210C3EFA-E70B-470A-BB3D-D318B94004FC}">
          <p14:sldIdLst>
            <p14:sldId id="1721"/>
          </p14:sldIdLst>
        </p14:section>
        <p14:section name="推動招生宣導" id="{B9DC58AE-8601-4F33-A102-A016C65897BE}">
          <p14:sldIdLst>
            <p14:sldId id="293"/>
            <p14:sldId id="1783"/>
            <p14:sldId id="1803"/>
            <p14:sldId id="1724"/>
            <p14:sldId id="1760"/>
          </p14:sldIdLst>
        </p14:section>
        <p14:section name="推動學生自主多元學習" id="{5D5B2E56-6CE9-4D51-9162-1AA1974EA392}">
          <p14:sldIdLst>
            <p14:sldId id="1793"/>
            <p14:sldId id="1784"/>
            <p14:sldId id="1794"/>
          </p14:sldIdLst>
        </p14:section>
        <p14:section name="推動課程改革與創新" id="{8A510BEB-5CFF-449F-B675-18CACC57BC47}">
          <p14:sldIdLst>
            <p14:sldId id="1756"/>
            <p14:sldId id="1802"/>
            <p14:sldId id="1796"/>
            <p14:sldId id="1754"/>
            <p14:sldId id="1797"/>
          </p14:sldIdLst>
        </p14:section>
        <p14:section name="完善教師教學提升機制" id="{1F84A449-0C89-4AB1-AEFC-0956C2D83938}">
          <p14:sldIdLst>
            <p14:sldId id="1751"/>
            <p14:sldId id="1790"/>
            <p14:sldId id="1786"/>
            <p14:sldId id="1787"/>
            <p14:sldId id="1788"/>
          </p14:sldIdLst>
        </p14:section>
        <p14:section name="推動教與學的品質保證" id="{2B052221-89B0-4176-9BBC-2BDAB71947DC}">
          <p14:sldIdLst>
            <p14:sldId id="1799"/>
            <p14:sldId id="1763"/>
            <p14:sldId id="17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6699"/>
    <a:srgbClr val="FF3399"/>
    <a:srgbClr val="0000FF"/>
    <a:srgbClr val="FF0066"/>
    <a:srgbClr val="5B9BD5"/>
    <a:srgbClr val="2E75B6"/>
    <a:srgbClr val="ED7D31"/>
    <a:srgbClr val="CC3300"/>
    <a:srgbClr val="009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491" autoAdjust="0"/>
  </p:normalViewPr>
  <p:slideViewPr>
    <p:cSldViewPr snapToGrid="0">
      <p:cViewPr varScale="1">
        <p:scale>
          <a:sx n="108" d="100"/>
          <a:sy n="108" d="100"/>
        </p:scale>
        <p:origin x="109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18348"/>
    </p:cViewPr>
  </p:sorterViewPr>
  <p:notesViewPr>
    <p:cSldViewPr snapToGrid="0">
      <p:cViewPr varScale="1">
        <p:scale>
          <a:sx n="64" d="100"/>
          <a:sy n="64" d="100"/>
        </p:scale>
        <p:origin x="2102"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0033F-BC16-4970-AE94-7DDCC1B7768F}" type="doc">
      <dgm:prSet loTypeId="urn:microsoft.com/office/officeart/2008/layout/PictureAccentList" loCatId="picture" qsTypeId="urn:microsoft.com/office/officeart/2005/8/quickstyle/simple5" qsCatId="simple" csTypeId="urn:microsoft.com/office/officeart/2005/8/colors/colorful4" csCatId="colorful" phldr="1"/>
      <dgm:spPr/>
      <dgm:t>
        <a:bodyPr/>
        <a:lstStyle/>
        <a:p>
          <a:endParaRPr lang="zh-TW" altLang="en-US"/>
        </a:p>
      </dgm:t>
    </dgm:pt>
    <dgm:pt modelId="{CB897594-A81A-4317-BFD5-0D1F42CFC7C3}">
      <dgm:prSet phldrT="[文字]" custT="1"/>
      <dgm:spPr/>
      <dgm:t>
        <a:bodyPr/>
        <a:lstStyle/>
        <a:p>
          <a:pPr algn="l"/>
          <a:r>
            <a:rPr lang="zh-TW" altLang="en-US" sz="2600" smtClean="0">
              <a:solidFill>
                <a:schemeClr val="tx1"/>
              </a:solidFill>
              <a:latin typeface="微軟正黑體" panose="020B0604030504040204" pitchFamily="34" charset="-120"/>
              <a:ea typeface="微軟正黑體" panose="020B0604030504040204" pitchFamily="34" charset="-120"/>
            </a:rPr>
            <a:t>全校性課程學習地圖建置</a:t>
          </a:r>
          <a:endParaRPr lang="zh-TW" altLang="en-US" sz="2600" dirty="0">
            <a:solidFill>
              <a:schemeClr val="tx1"/>
            </a:solidFill>
            <a:latin typeface="微軟正黑體" panose="020B0604030504040204" pitchFamily="34" charset="-120"/>
            <a:ea typeface="微軟正黑體" panose="020B0604030504040204" pitchFamily="34" charset="-120"/>
          </a:endParaRPr>
        </a:p>
      </dgm:t>
    </dgm:pt>
    <dgm:pt modelId="{772C39CF-6C51-4DF1-869F-D5E4DAC90D0F}" type="parTrans" cxnId="{051DEA1E-E6F9-4D7A-8F4B-91654D89EBBF}">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7E64F29B-8F7F-4D5E-8E6B-7ED76214AEEC}" type="sibTrans" cxnId="{051DEA1E-E6F9-4D7A-8F4B-91654D89EBBF}">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F2E059F5-133A-44CD-BC9F-6363DF244C06}">
      <dgm:prSet phldrT="[文字]" custT="1"/>
      <dgm:spPr/>
      <dgm:t>
        <a:bodyPr/>
        <a:lstStyle/>
        <a:p>
          <a:pPr algn="l"/>
          <a:r>
            <a:rPr lang="zh-TW" altLang="en-US" sz="2600" smtClean="0">
              <a:solidFill>
                <a:schemeClr val="tx1"/>
              </a:solidFill>
              <a:latin typeface="微軟正黑體" panose="020B0604030504040204" pitchFamily="34" charset="-120"/>
              <a:ea typeface="微軟正黑體" panose="020B0604030504040204" pitchFamily="34" charset="-120"/>
            </a:rPr>
            <a:t>選課作業、鐘點時數計算</a:t>
          </a:r>
          <a:endParaRPr lang="zh-TW" altLang="en-US" sz="2600" dirty="0">
            <a:solidFill>
              <a:schemeClr val="tx1"/>
            </a:solidFill>
            <a:latin typeface="微軟正黑體" panose="020B0604030504040204" pitchFamily="34" charset="-120"/>
            <a:ea typeface="微軟正黑體" panose="020B0604030504040204" pitchFamily="34" charset="-120"/>
          </a:endParaRPr>
        </a:p>
      </dgm:t>
    </dgm:pt>
    <dgm:pt modelId="{A24B50F7-8A9D-4BF6-8599-1C6E5931AD5D}" type="parTrans" cxnId="{49C43AAE-2873-4E4C-849F-1DABD8169EB1}">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137F7C95-4047-43BD-891F-9B0904C8BCCA}" type="sibTrans" cxnId="{49C43AAE-2873-4E4C-849F-1DABD8169EB1}">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9F9D5E03-2DAA-4298-85E9-DBAE9425C7BA}">
      <dgm:prSet phldrT="[文字]" custT="1"/>
      <dgm:spPr/>
      <dgm:t>
        <a:bodyPr/>
        <a:lstStyle/>
        <a:p>
          <a:pPr algn="l"/>
          <a:r>
            <a:rPr lang="zh-TW" altLang="en-US" sz="2400" smtClean="0">
              <a:solidFill>
                <a:schemeClr val="tx1"/>
              </a:solidFill>
              <a:latin typeface="微軟正黑體" panose="020B0604030504040204" pitchFamily="34" charset="-120"/>
              <a:ea typeface="微軟正黑體" panose="020B0604030504040204" pitchFamily="34" charset="-120"/>
            </a:rPr>
            <a:t>暑修作業（開課、選課）</a:t>
          </a:r>
          <a:endParaRPr lang="zh-TW" altLang="en-US" sz="2400" dirty="0">
            <a:solidFill>
              <a:schemeClr val="tx1"/>
            </a:solidFill>
            <a:latin typeface="微軟正黑體" panose="020B0604030504040204" pitchFamily="34" charset="-120"/>
            <a:ea typeface="微軟正黑體" panose="020B0604030504040204" pitchFamily="34" charset="-120"/>
          </a:endParaRPr>
        </a:p>
      </dgm:t>
    </dgm:pt>
    <dgm:pt modelId="{7FF56B44-AE04-46D0-B904-F29C55900A98}" type="parTrans" cxnId="{1B72E3C2-E3D8-4E9C-A844-127BB93DC6D0}">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B5C164C4-F8FE-4DA0-9E4E-088088E9EE75}" type="sibTrans" cxnId="{1B72E3C2-E3D8-4E9C-A844-127BB93DC6D0}">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442FBAB9-1251-4D7C-862A-83971CD159F9}">
      <dgm:prSet custT="1"/>
      <dgm:spPr/>
      <dgm:t>
        <a:bodyPr/>
        <a:lstStyle/>
        <a:p>
          <a:pPr algn="l"/>
          <a:r>
            <a:rPr lang="zh-TW" altLang="en-US" sz="2400" smtClean="0">
              <a:solidFill>
                <a:schemeClr val="tx1"/>
              </a:solidFill>
              <a:latin typeface="微軟正黑體" panose="020B0604030504040204" pitchFamily="34" charset="-120"/>
              <a:ea typeface="微軟正黑體" panose="020B0604030504040204" pitchFamily="34" charset="-120"/>
            </a:rPr>
            <a:t>綜合教學大樓</a:t>
          </a:r>
          <a:r>
            <a:rPr lang="en-US" altLang="zh-TW" sz="2400" smtClean="0">
              <a:solidFill>
                <a:schemeClr val="tx1"/>
              </a:solidFill>
              <a:latin typeface="微軟正黑體" panose="020B0604030504040204" pitchFamily="34" charset="-120"/>
              <a:ea typeface="微軟正黑體" panose="020B0604030504040204" pitchFamily="34" charset="-120"/>
            </a:rPr>
            <a:t>1-5</a:t>
          </a:r>
          <a:r>
            <a:rPr lang="zh-TW" altLang="en-US" sz="2400" smtClean="0">
              <a:solidFill>
                <a:schemeClr val="tx1"/>
              </a:solidFill>
              <a:latin typeface="微軟正黑體" panose="020B0604030504040204" pitchFamily="34" charset="-120"/>
              <a:ea typeface="微軟正黑體" panose="020B0604030504040204" pitchFamily="34" charset="-120"/>
            </a:rPr>
            <a:t>樓及</a:t>
          </a:r>
          <a:r>
            <a:rPr lang="en-US" altLang="zh-TW" sz="2400" smtClean="0">
              <a:solidFill>
                <a:schemeClr val="tx1"/>
              </a:solidFill>
              <a:latin typeface="微軟正黑體" panose="020B0604030504040204" pitchFamily="34" charset="-120"/>
              <a:ea typeface="微軟正黑體" panose="020B0604030504040204" pitchFamily="34" charset="-120"/>
            </a:rPr>
            <a:t>6-5</a:t>
          </a:r>
          <a:r>
            <a:rPr lang="zh-TW" altLang="en-US" sz="2400" smtClean="0">
              <a:solidFill>
                <a:schemeClr val="tx1"/>
              </a:solidFill>
              <a:latin typeface="微軟正黑體" panose="020B0604030504040204" pitchFamily="34" charset="-120"/>
              <a:ea typeface="微軟正黑體" panose="020B0604030504040204" pitchFamily="34" charset="-120"/>
            </a:rPr>
            <a:t>教室借用</a:t>
          </a:r>
          <a:endParaRPr lang="zh-TW" altLang="en-US" sz="2400" dirty="0">
            <a:solidFill>
              <a:schemeClr val="tx1"/>
            </a:solidFill>
            <a:latin typeface="微軟正黑體" panose="020B0604030504040204" pitchFamily="34" charset="-120"/>
            <a:ea typeface="微軟正黑體" panose="020B0604030504040204" pitchFamily="34" charset="-120"/>
          </a:endParaRPr>
        </a:p>
      </dgm:t>
    </dgm:pt>
    <dgm:pt modelId="{7EA3A82F-CB69-4B78-B43A-E4A88128EB6A}" type="parTrans" cxnId="{1D6B8FBD-BD1B-4B20-A4F8-2BF34BEB1BF2}">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C37CF84D-6220-498E-A40E-1DB82BD89F88}" type="sibTrans" cxnId="{1D6B8FBD-BD1B-4B20-A4F8-2BF34BEB1BF2}">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C5FCF502-0213-424B-9FA7-165F9B77DC74}">
      <dgm:prSet custT="1"/>
      <dgm:spPr/>
      <dgm:t>
        <a:bodyPr/>
        <a:lstStyle/>
        <a:p>
          <a:pPr algn="l"/>
          <a:r>
            <a:rPr lang="zh-TW" altLang="en-US" sz="2400" dirty="0" smtClean="0">
              <a:solidFill>
                <a:schemeClr val="tx1"/>
              </a:solidFill>
              <a:latin typeface="微軟正黑體" panose="020B0604030504040204" pitchFamily="34" charset="-120"/>
              <a:ea typeface="微軟正黑體" panose="020B0604030504040204" pitchFamily="34" charset="-120"/>
            </a:rPr>
            <a:t>期中、期末、平時考題印製協助</a:t>
          </a:r>
          <a:endParaRPr lang="zh-TW" altLang="en-US" sz="2400" dirty="0">
            <a:solidFill>
              <a:schemeClr val="tx1"/>
            </a:solidFill>
            <a:latin typeface="微軟正黑體" panose="020B0604030504040204" pitchFamily="34" charset="-120"/>
            <a:ea typeface="微軟正黑體" panose="020B0604030504040204" pitchFamily="34" charset="-120"/>
          </a:endParaRPr>
        </a:p>
      </dgm:t>
    </dgm:pt>
    <dgm:pt modelId="{E68B32AC-3484-4B9B-A846-80CDF0FEBAAD}" type="parTrans" cxnId="{565EA446-7813-442F-89C9-911F8CBE159A}">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C196E85A-1006-4A6E-AACC-F3EA16FCA446}" type="sibTrans" cxnId="{565EA446-7813-442F-89C9-911F8CBE159A}">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7DFF72D3-A2C8-4688-9FBA-4AFC1F0C18BA}">
      <dgm:prSet phldrT="[文字]" custT="1"/>
      <dgm:spPr/>
      <dgm:t>
        <a:bodyPr/>
        <a:lstStyle/>
        <a:p>
          <a:pPr algn="l"/>
          <a:r>
            <a:rPr lang="zh-TW" altLang="en-US" sz="2600" dirty="0" smtClean="0">
              <a:solidFill>
                <a:schemeClr val="tx1"/>
              </a:solidFill>
              <a:latin typeface="微軟正黑體" panose="020B0604030504040204" pitchFamily="34" charset="-120"/>
              <a:ea typeface="微軟正黑體" panose="020B0604030504040204" pitchFamily="34" charset="-120"/>
            </a:rPr>
            <a:t>課程規劃與開設維護</a:t>
          </a:r>
          <a:endParaRPr lang="zh-TW" altLang="en-US" sz="2600" dirty="0">
            <a:solidFill>
              <a:schemeClr val="tx1"/>
            </a:solidFill>
            <a:latin typeface="微軟正黑體" panose="020B0604030504040204" pitchFamily="34" charset="-120"/>
            <a:ea typeface="微軟正黑體" panose="020B0604030504040204" pitchFamily="34" charset="-120"/>
          </a:endParaRPr>
        </a:p>
      </dgm:t>
    </dgm:pt>
    <dgm:pt modelId="{ADCA308B-F00C-494D-8402-90A92BF4DA4D}" type="sibTrans" cxnId="{814030E3-BB21-4476-BF63-93FFD37E6D10}">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1205D93A-EE64-4C08-BB73-D58637A51B2B}" type="parTrans" cxnId="{814030E3-BB21-4476-BF63-93FFD37E6D10}">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56381357-9E8E-4237-9A0A-F810C929E500}">
      <dgm:prSet phldrT="[文字]" custT="1"/>
      <dgm:spPr/>
      <dgm:t>
        <a:bodyPr/>
        <a:lstStyle/>
        <a:p>
          <a:r>
            <a:rPr lang="zh-TW" altLang="en-US" sz="3000" b="1" smtClean="0">
              <a:solidFill>
                <a:schemeClr val="tx1"/>
              </a:solidFill>
              <a:latin typeface="微軟正黑體" panose="020B0604030504040204" pitchFamily="34" charset="-120"/>
              <a:ea typeface="微軟正黑體" panose="020B0604030504040204" pitchFamily="34" charset="-120"/>
            </a:rPr>
            <a:t>課程業務</a:t>
          </a:r>
          <a:endParaRPr lang="zh-TW" altLang="en-US" sz="3000" b="1" dirty="0">
            <a:solidFill>
              <a:schemeClr val="tx1"/>
            </a:solidFill>
            <a:latin typeface="微軟正黑體" panose="020B0604030504040204" pitchFamily="34" charset="-120"/>
            <a:ea typeface="微軟正黑體" panose="020B0604030504040204" pitchFamily="34" charset="-120"/>
          </a:endParaRPr>
        </a:p>
      </dgm:t>
    </dgm:pt>
    <dgm:pt modelId="{D1FC2488-40BC-428E-B2D2-E6E809E7DF5C}" type="sibTrans" cxnId="{2C86AC94-5E11-4341-B52D-EA468ECEE852}">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8EEB8C33-7C5E-4AD4-B163-63AED9FCEAA6}" type="parTrans" cxnId="{2C86AC94-5E11-4341-B52D-EA468ECEE852}">
      <dgm:prSet/>
      <dgm:spPr/>
      <dgm:t>
        <a:bodyPr/>
        <a:lstStyle/>
        <a:p>
          <a:endParaRPr lang="zh-TW" altLang="en-US">
            <a:solidFill>
              <a:schemeClr val="tx1"/>
            </a:solidFill>
            <a:latin typeface="微軟正黑體" panose="020B0604030504040204" pitchFamily="34" charset="-120"/>
            <a:ea typeface="微軟正黑體" panose="020B0604030504040204" pitchFamily="34" charset="-120"/>
          </a:endParaRPr>
        </a:p>
      </dgm:t>
    </dgm:pt>
    <dgm:pt modelId="{EA73E53A-22F9-4151-AB36-1CC7692C3342}" type="pres">
      <dgm:prSet presAssocID="{FF70033F-BC16-4970-AE94-7DDCC1B7768F}" presName="layout" presStyleCnt="0">
        <dgm:presLayoutVars>
          <dgm:chMax/>
          <dgm:chPref/>
          <dgm:dir/>
          <dgm:animOne val="branch"/>
          <dgm:animLvl val="lvl"/>
          <dgm:resizeHandles/>
        </dgm:presLayoutVars>
      </dgm:prSet>
      <dgm:spPr/>
      <dgm:t>
        <a:bodyPr/>
        <a:lstStyle/>
        <a:p>
          <a:endParaRPr lang="zh-TW" altLang="en-US"/>
        </a:p>
      </dgm:t>
    </dgm:pt>
    <dgm:pt modelId="{D432CEA3-C76E-4652-9658-C2E8E7DBBB18}" type="pres">
      <dgm:prSet presAssocID="{56381357-9E8E-4237-9A0A-F810C929E500}" presName="root" presStyleCnt="0">
        <dgm:presLayoutVars>
          <dgm:chMax/>
          <dgm:chPref val="4"/>
        </dgm:presLayoutVars>
      </dgm:prSet>
      <dgm:spPr/>
      <dgm:t>
        <a:bodyPr/>
        <a:lstStyle/>
        <a:p>
          <a:endParaRPr lang="zh-TW" altLang="en-US"/>
        </a:p>
      </dgm:t>
    </dgm:pt>
    <dgm:pt modelId="{F7F3797F-9E31-42C9-B527-D7E5BF438E8C}" type="pres">
      <dgm:prSet presAssocID="{56381357-9E8E-4237-9A0A-F810C929E500}" presName="rootComposite" presStyleCnt="0">
        <dgm:presLayoutVars/>
      </dgm:prSet>
      <dgm:spPr/>
      <dgm:t>
        <a:bodyPr/>
        <a:lstStyle/>
        <a:p>
          <a:endParaRPr lang="zh-TW" altLang="en-US"/>
        </a:p>
      </dgm:t>
    </dgm:pt>
    <dgm:pt modelId="{6CED1AB6-A73E-4821-8240-16A3FCC1CC11}" type="pres">
      <dgm:prSet presAssocID="{56381357-9E8E-4237-9A0A-F810C929E500}" presName="rootText" presStyleLbl="node0" presStyleIdx="0" presStyleCnt="1" custScaleX="134118" custLinFactNeighborX="-8847" custLinFactNeighborY="-1313">
        <dgm:presLayoutVars>
          <dgm:chMax/>
          <dgm:chPref val="4"/>
        </dgm:presLayoutVars>
      </dgm:prSet>
      <dgm:spPr/>
      <dgm:t>
        <a:bodyPr/>
        <a:lstStyle/>
        <a:p>
          <a:endParaRPr lang="zh-TW" altLang="en-US"/>
        </a:p>
      </dgm:t>
    </dgm:pt>
    <dgm:pt modelId="{2F910B8A-B804-4713-B5B2-1739F8600AFD}" type="pres">
      <dgm:prSet presAssocID="{56381357-9E8E-4237-9A0A-F810C929E500}" presName="childShape" presStyleCnt="0">
        <dgm:presLayoutVars>
          <dgm:chMax val="0"/>
          <dgm:chPref val="0"/>
        </dgm:presLayoutVars>
      </dgm:prSet>
      <dgm:spPr/>
      <dgm:t>
        <a:bodyPr/>
        <a:lstStyle/>
        <a:p>
          <a:endParaRPr lang="zh-TW" altLang="en-US"/>
        </a:p>
      </dgm:t>
    </dgm:pt>
    <dgm:pt modelId="{CCED598C-FDF3-42B0-8652-BE155D323526}" type="pres">
      <dgm:prSet presAssocID="{7DFF72D3-A2C8-4688-9FBA-4AFC1F0C18BA}" presName="childComposite" presStyleCnt="0">
        <dgm:presLayoutVars>
          <dgm:chMax val="0"/>
          <dgm:chPref val="0"/>
        </dgm:presLayoutVars>
      </dgm:prSet>
      <dgm:spPr/>
      <dgm:t>
        <a:bodyPr/>
        <a:lstStyle/>
        <a:p>
          <a:endParaRPr lang="zh-TW" altLang="en-US"/>
        </a:p>
      </dgm:t>
    </dgm:pt>
    <dgm:pt modelId="{ACDA9F34-C8AD-4EBD-B3DD-99B88E7D0227}" type="pres">
      <dgm:prSet presAssocID="{7DFF72D3-A2C8-4688-9FBA-4AFC1F0C18BA}" presName="Image" presStyleLbl="node1" presStyleIdx="0" presStyleCnt="6" custLinFactX="-18350" custLinFactNeighborX="-100000" custLinFactNeighborY="35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91056D09-B01D-4B2A-9491-09E7E2563D80}" type="pres">
      <dgm:prSet presAssocID="{7DFF72D3-A2C8-4688-9FBA-4AFC1F0C18BA}" presName="childText" presStyleLbl="lnNode1" presStyleIdx="0" presStyleCnt="6" custScaleX="136667" custLinFactNeighborX="-362" custLinFactNeighborY="0">
        <dgm:presLayoutVars>
          <dgm:chMax val="0"/>
          <dgm:chPref val="0"/>
          <dgm:bulletEnabled val="1"/>
        </dgm:presLayoutVars>
      </dgm:prSet>
      <dgm:spPr/>
      <dgm:t>
        <a:bodyPr/>
        <a:lstStyle/>
        <a:p>
          <a:endParaRPr lang="zh-TW" altLang="en-US"/>
        </a:p>
      </dgm:t>
    </dgm:pt>
    <dgm:pt modelId="{F8901101-425F-4F4F-9CF3-6C0DFE1C41B9}" type="pres">
      <dgm:prSet presAssocID="{CB897594-A81A-4317-BFD5-0D1F42CFC7C3}" presName="childComposite" presStyleCnt="0">
        <dgm:presLayoutVars>
          <dgm:chMax val="0"/>
          <dgm:chPref val="0"/>
        </dgm:presLayoutVars>
      </dgm:prSet>
      <dgm:spPr/>
      <dgm:t>
        <a:bodyPr/>
        <a:lstStyle/>
        <a:p>
          <a:endParaRPr lang="zh-TW" altLang="en-US"/>
        </a:p>
      </dgm:t>
    </dgm:pt>
    <dgm:pt modelId="{4310738B-D04D-4FF7-8E54-F84E0D5272FE}" type="pres">
      <dgm:prSet presAssocID="{CB897594-A81A-4317-BFD5-0D1F42CFC7C3}" presName="Image" presStyleLbl="node1" presStyleIdx="1" presStyleCnt="6" custLinFactX="-18350" custLinFactY="13074" custLinFactNeighborX="-100000"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6B2C44E3-ED15-4FCC-A39F-E788208F009E}" type="pres">
      <dgm:prSet presAssocID="{CB897594-A81A-4317-BFD5-0D1F42CFC7C3}" presName="childText" presStyleLbl="lnNode1" presStyleIdx="1" presStyleCnt="6" custScaleX="136667">
        <dgm:presLayoutVars>
          <dgm:chMax val="0"/>
          <dgm:chPref val="0"/>
          <dgm:bulletEnabled val="1"/>
        </dgm:presLayoutVars>
      </dgm:prSet>
      <dgm:spPr/>
      <dgm:t>
        <a:bodyPr/>
        <a:lstStyle/>
        <a:p>
          <a:endParaRPr lang="zh-TW" altLang="en-US"/>
        </a:p>
      </dgm:t>
    </dgm:pt>
    <dgm:pt modelId="{E661540B-A469-407A-ABB9-6CC423E3171F}" type="pres">
      <dgm:prSet presAssocID="{F2E059F5-133A-44CD-BC9F-6363DF244C06}" presName="childComposite" presStyleCnt="0">
        <dgm:presLayoutVars>
          <dgm:chMax val="0"/>
          <dgm:chPref val="0"/>
        </dgm:presLayoutVars>
      </dgm:prSet>
      <dgm:spPr/>
      <dgm:t>
        <a:bodyPr/>
        <a:lstStyle/>
        <a:p>
          <a:endParaRPr lang="zh-TW" altLang="en-US"/>
        </a:p>
      </dgm:t>
    </dgm:pt>
    <dgm:pt modelId="{4B379F3C-60B5-49CA-BD11-44F28A651648}" type="pres">
      <dgm:prSet presAssocID="{F2E059F5-133A-44CD-BC9F-6363DF244C06}" presName="Image" presStyleLbl="node1" presStyleIdx="2" presStyleCnt="6" custLinFactX="-20812" custLinFactY="-9725"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766E2B65-1E28-4CC0-B4E7-935CB0EBDA31}" type="pres">
      <dgm:prSet presAssocID="{F2E059F5-133A-44CD-BC9F-6363DF244C06}" presName="childText" presStyleLbl="lnNode1" presStyleIdx="2" presStyleCnt="6" custScaleX="136667">
        <dgm:presLayoutVars>
          <dgm:chMax val="0"/>
          <dgm:chPref val="0"/>
          <dgm:bulletEnabled val="1"/>
        </dgm:presLayoutVars>
      </dgm:prSet>
      <dgm:spPr/>
      <dgm:t>
        <a:bodyPr/>
        <a:lstStyle/>
        <a:p>
          <a:endParaRPr lang="zh-TW" altLang="en-US"/>
        </a:p>
      </dgm:t>
    </dgm:pt>
    <dgm:pt modelId="{10F76377-7E54-4472-BB39-9B1874E2D36F}" type="pres">
      <dgm:prSet presAssocID="{9F9D5E03-2DAA-4298-85E9-DBAE9425C7BA}" presName="childComposite" presStyleCnt="0">
        <dgm:presLayoutVars>
          <dgm:chMax val="0"/>
          <dgm:chPref val="0"/>
        </dgm:presLayoutVars>
      </dgm:prSet>
      <dgm:spPr/>
      <dgm:t>
        <a:bodyPr/>
        <a:lstStyle/>
        <a:p>
          <a:endParaRPr lang="zh-TW" altLang="en-US"/>
        </a:p>
      </dgm:t>
    </dgm:pt>
    <dgm:pt modelId="{17C597F6-3579-42D4-9832-D47360BB5AA3}" type="pres">
      <dgm:prSet presAssocID="{9F9D5E03-2DAA-4298-85E9-DBAE9425C7BA}" presName="Image" presStyleLbl="node1" presStyleIdx="3" presStyleCnt="6" custLinFactX="-18350" custLinFactNeighborX="-100000" custLinFactNeighborY="35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879BBA8E-F7C4-42A5-95EF-282D24609C1D}" type="pres">
      <dgm:prSet presAssocID="{9F9D5E03-2DAA-4298-85E9-DBAE9425C7BA}" presName="childText" presStyleLbl="lnNode1" presStyleIdx="3" presStyleCnt="6" custScaleX="136667" custLinFactNeighborX="99" custLinFactNeighborY="-3231">
        <dgm:presLayoutVars>
          <dgm:chMax val="0"/>
          <dgm:chPref val="0"/>
          <dgm:bulletEnabled val="1"/>
        </dgm:presLayoutVars>
      </dgm:prSet>
      <dgm:spPr/>
      <dgm:t>
        <a:bodyPr/>
        <a:lstStyle/>
        <a:p>
          <a:endParaRPr lang="zh-TW" altLang="en-US"/>
        </a:p>
      </dgm:t>
    </dgm:pt>
    <dgm:pt modelId="{45103FD0-0CA3-4C54-BE9E-CF6395F68D4D}" type="pres">
      <dgm:prSet presAssocID="{442FBAB9-1251-4D7C-862A-83971CD159F9}" presName="childComposite" presStyleCnt="0">
        <dgm:presLayoutVars>
          <dgm:chMax val="0"/>
          <dgm:chPref val="0"/>
        </dgm:presLayoutVars>
      </dgm:prSet>
      <dgm:spPr/>
      <dgm:t>
        <a:bodyPr/>
        <a:lstStyle/>
        <a:p>
          <a:endParaRPr lang="zh-TW" altLang="en-US"/>
        </a:p>
      </dgm:t>
    </dgm:pt>
    <dgm:pt modelId="{D6F27F66-2444-42D9-BF8A-1AFAAFAFFA27}" type="pres">
      <dgm:prSet presAssocID="{442FBAB9-1251-4D7C-862A-83971CD159F9}" presName="Image" presStyleLbl="node1" presStyleIdx="4" presStyleCnt="6" custLinFactX="-18350" custLinFactNeighborX="-100000" custLinFactNeighborY="35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B9F7F2A0-FEF4-4385-BA84-7E59C0D111D7}" type="pres">
      <dgm:prSet presAssocID="{442FBAB9-1251-4D7C-862A-83971CD159F9}" presName="childText" presStyleLbl="lnNode1" presStyleIdx="4" presStyleCnt="6" custScaleX="136667" custLinFactNeighborX="99" custLinFactNeighborY="-3231">
        <dgm:presLayoutVars>
          <dgm:chMax val="0"/>
          <dgm:chPref val="0"/>
          <dgm:bulletEnabled val="1"/>
        </dgm:presLayoutVars>
      </dgm:prSet>
      <dgm:spPr/>
      <dgm:t>
        <a:bodyPr/>
        <a:lstStyle/>
        <a:p>
          <a:endParaRPr lang="zh-TW" altLang="en-US"/>
        </a:p>
      </dgm:t>
    </dgm:pt>
    <dgm:pt modelId="{8B1ED525-14DA-4D85-8905-D9904A9E7436}" type="pres">
      <dgm:prSet presAssocID="{C5FCF502-0213-424B-9FA7-165F9B77DC74}" presName="childComposite" presStyleCnt="0">
        <dgm:presLayoutVars>
          <dgm:chMax val="0"/>
          <dgm:chPref val="0"/>
        </dgm:presLayoutVars>
      </dgm:prSet>
      <dgm:spPr/>
      <dgm:t>
        <a:bodyPr/>
        <a:lstStyle/>
        <a:p>
          <a:endParaRPr lang="zh-TW" altLang="en-US"/>
        </a:p>
      </dgm:t>
    </dgm:pt>
    <dgm:pt modelId="{6971E2BD-1246-4521-A2ED-E577B70D4823}" type="pres">
      <dgm:prSet presAssocID="{C5FCF502-0213-424B-9FA7-165F9B77DC74}" presName="Image" presStyleLbl="node1" presStyleIdx="5" presStyleCnt="6" custLinFactX="-18350" custLinFactNeighborX="-100000" custLinFactNeighborY="35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849C331B-8239-48E6-9952-75B78F961491}" type="pres">
      <dgm:prSet presAssocID="{C5FCF502-0213-424B-9FA7-165F9B77DC74}" presName="childText" presStyleLbl="lnNode1" presStyleIdx="5" presStyleCnt="6" custScaleX="136667" custLinFactNeighborX="99" custLinFactNeighborY="-3231">
        <dgm:presLayoutVars>
          <dgm:chMax val="0"/>
          <dgm:chPref val="0"/>
          <dgm:bulletEnabled val="1"/>
        </dgm:presLayoutVars>
      </dgm:prSet>
      <dgm:spPr/>
      <dgm:t>
        <a:bodyPr/>
        <a:lstStyle/>
        <a:p>
          <a:endParaRPr lang="zh-TW" altLang="en-US"/>
        </a:p>
      </dgm:t>
    </dgm:pt>
  </dgm:ptLst>
  <dgm:cxnLst>
    <dgm:cxn modelId="{49C43AAE-2873-4E4C-849F-1DABD8169EB1}" srcId="{56381357-9E8E-4237-9A0A-F810C929E500}" destId="{F2E059F5-133A-44CD-BC9F-6363DF244C06}" srcOrd="2" destOrd="0" parTransId="{A24B50F7-8A9D-4BF6-8599-1C6E5931AD5D}" sibTransId="{137F7C95-4047-43BD-891F-9B0904C8BCCA}"/>
    <dgm:cxn modelId="{814030E3-BB21-4476-BF63-93FFD37E6D10}" srcId="{56381357-9E8E-4237-9A0A-F810C929E500}" destId="{7DFF72D3-A2C8-4688-9FBA-4AFC1F0C18BA}" srcOrd="0" destOrd="0" parTransId="{1205D93A-EE64-4C08-BB73-D58637A51B2B}" sibTransId="{ADCA308B-F00C-494D-8402-90A92BF4DA4D}"/>
    <dgm:cxn modelId="{49BD3C29-28CB-43BA-B063-605B1F5147ED}" type="presOf" srcId="{F2E059F5-133A-44CD-BC9F-6363DF244C06}" destId="{766E2B65-1E28-4CC0-B4E7-935CB0EBDA31}" srcOrd="0" destOrd="0" presId="urn:microsoft.com/office/officeart/2008/layout/PictureAccentList"/>
    <dgm:cxn modelId="{87D5283B-6C66-4E11-812C-7FACF3D9B2D2}" type="presOf" srcId="{9F9D5E03-2DAA-4298-85E9-DBAE9425C7BA}" destId="{879BBA8E-F7C4-42A5-95EF-282D24609C1D}" srcOrd="0" destOrd="0" presId="urn:microsoft.com/office/officeart/2008/layout/PictureAccentList"/>
    <dgm:cxn modelId="{2A974EC8-378A-4A38-85F3-D02064878371}" type="presOf" srcId="{FF70033F-BC16-4970-AE94-7DDCC1B7768F}" destId="{EA73E53A-22F9-4151-AB36-1CC7692C3342}" srcOrd="0" destOrd="0" presId="urn:microsoft.com/office/officeart/2008/layout/PictureAccentList"/>
    <dgm:cxn modelId="{1D6B8FBD-BD1B-4B20-A4F8-2BF34BEB1BF2}" srcId="{56381357-9E8E-4237-9A0A-F810C929E500}" destId="{442FBAB9-1251-4D7C-862A-83971CD159F9}" srcOrd="4" destOrd="0" parTransId="{7EA3A82F-CB69-4B78-B43A-E4A88128EB6A}" sibTransId="{C37CF84D-6220-498E-A40E-1DB82BD89F88}"/>
    <dgm:cxn modelId="{883E7F21-DFEF-481F-BF5C-63C39675A605}" type="presOf" srcId="{CB897594-A81A-4317-BFD5-0D1F42CFC7C3}" destId="{6B2C44E3-ED15-4FCC-A39F-E788208F009E}" srcOrd="0" destOrd="0" presId="urn:microsoft.com/office/officeart/2008/layout/PictureAccentList"/>
    <dgm:cxn modelId="{C68FDD5F-8C0F-4579-9B5F-8824DB4F0B91}" type="presOf" srcId="{C5FCF502-0213-424B-9FA7-165F9B77DC74}" destId="{849C331B-8239-48E6-9952-75B78F961491}" srcOrd="0" destOrd="0" presId="urn:microsoft.com/office/officeart/2008/layout/PictureAccentList"/>
    <dgm:cxn modelId="{1A239BB9-4CBE-4045-AF3C-AF866E48BA2B}" type="presOf" srcId="{442FBAB9-1251-4D7C-862A-83971CD159F9}" destId="{B9F7F2A0-FEF4-4385-BA84-7E59C0D111D7}" srcOrd="0" destOrd="0" presId="urn:microsoft.com/office/officeart/2008/layout/PictureAccentList"/>
    <dgm:cxn modelId="{1B72E3C2-E3D8-4E9C-A844-127BB93DC6D0}" srcId="{56381357-9E8E-4237-9A0A-F810C929E500}" destId="{9F9D5E03-2DAA-4298-85E9-DBAE9425C7BA}" srcOrd="3" destOrd="0" parTransId="{7FF56B44-AE04-46D0-B904-F29C55900A98}" sibTransId="{B5C164C4-F8FE-4DA0-9E4E-088088E9EE75}"/>
    <dgm:cxn modelId="{051DEA1E-E6F9-4D7A-8F4B-91654D89EBBF}" srcId="{56381357-9E8E-4237-9A0A-F810C929E500}" destId="{CB897594-A81A-4317-BFD5-0D1F42CFC7C3}" srcOrd="1" destOrd="0" parTransId="{772C39CF-6C51-4DF1-869F-D5E4DAC90D0F}" sibTransId="{7E64F29B-8F7F-4D5E-8E6B-7ED76214AEEC}"/>
    <dgm:cxn modelId="{2C86AC94-5E11-4341-B52D-EA468ECEE852}" srcId="{FF70033F-BC16-4970-AE94-7DDCC1B7768F}" destId="{56381357-9E8E-4237-9A0A-F810C929E500}" srcOrd="0" destOrd="0" parTransId="{8EEB8C33-7C5E-4AD4-B163-63AED9FCEAA6}" sibTransId="{D1FC2488-40BC-428E-B2D2-E6E809E7DF5C}"/>
    <dgm:cxn modelId="{565EA446-7813-442F-89C9-911F8CBE159A}" srcId="{56381357-9E8E-4237-9A0A-F810C929E500}" destId="{C5FCF502-0213-424B-9FA7-165F9B77DC74}" srcOrd="5" destOrd="0" parTransId="{E68B32AC-3484-4B9B-A846-80CDF0FEBAAD}" sibTransId="{C196E85A-1006-4A6E-AACC-F3EA16FCA446}"/>
    <dgm:cxn modelId="{A8457708-78F7-41F9-A865-008E7F4039BE}" type="presOf" srcId="{56381357-9E8E-4237-9A0A-F810C929E500}" destId="{6CED1AB6-A73E-4821-8240-16A3FCC1CC11}" srcOrd="0" destOrd="0" presId="urn:microsoft.com/office/officeart/2008/layout/PictureAccentList"/>
    <dgm:cxn modelId="{D60E550E-6621-4741-8927-A2344ED73E60}" type="presOf" srcId="{7DFF72D3-A2C8-4688-9FBA-4AFC1F0C18BA}" destId="{91056D09-B01D-4B2A-9491-09E7E2563D80}" srcOrd="0" destOrd="0" presId="urn:microsoft.com/office/officeart/2008/layout/PictureAccentList"/>
    <dgm:cxn modelId="{0BE8F5D6-607D-41F7-A33C-43D5D2EA7B42}" type="presParOf" srcId="{EA73E53A-22F9-4151-AB36-1CC7692C3342}" destId="{D432CEA3-C76E-4652-9658-C2E8E7DBBB18}" srcOrd="0" destOrd="0" presId="urn:microsoft.com/office/officeart/2008/layout/PictureAccentList"/>
    <dgm:cxn modelId="{87F6B5F3-7EB0-4AE3-8840-1DDC770A5A35}" type="presParOf" srcId="{D432CEA3-C76E-4652-9658-C2E8E7DBBB18}" destId="{F7F3797F-9E31-42C9-B527-D7E5BF438E8C}" srcOrd="0" destOrd="0" presId="urn:microsoft.com/office/officeart/2008/layout/PictureAccentList"/>
    <dgm:cxn modelId="{32F66EAC-6B19-4939-BCE3-4C508BF0DD06}" type="presParOf" srcId="{F7F3797F-9E31-42C9-B527-D7E5BF438E8C}" destId="{6CED1AB6-A73E-4821-8240-16A3FCC1CC11}" srcOrd="0" destOrd="0" presId="urn:microsoft.com/office/officeart/2008/layout/PictureAccentList"/>
    <dgm:cxn modelId="{46BC5BCB-90E9-4C0E-A2A6-109C65FCD73E}" type="presParOf" srcId="{D432CEA3-C76E-4652-9658-C2E8E7DBBB18}" destId="{2F910B8A-B804-4713-B5B2-1739F8600AFD}" srcOrd="1" destOrd="0" presId="urn:microsoft.com/office/officeart/2008/layout/PictureAccentList"/>
    <dgm:cxn modelId="{4070D3D9-5E5A-4556-B68D-612673414F8B}" type="presParOf" srcId="{2F910B8A-B804-4713-B5B2-1739F8600AFD}" destId="{CCED598C-FDF3-42B0-8652-BE155D323526}" srcOrd="0" destOrd="0" presId="urn:microsoft.com/office/officeart/2008/layout/PictureAccentList"/>
    <dgm:cxn modelId="{1C4B8A17-EBBB-4C0D-BB2F-524625CAC9D2}" type="presParOf" srcId="{CCED598C-FDF3-42B0-8652-BE155D323526}" destId="{ACDA9F34-C8AD-4EBD-B3DD-99B88E7D0227}" srcOrd="0" destOrd="0" presId="urn:microsoft.com/office/officeart/2008/layout/PictureAccentList"/>
    <dgm:cxn modelId="{308BB9A4-0DC6-4994-BA0D-51F198976E84}" type="presParOf" srcId="{CCED598C-FDF3-42B0-8652-BE155D323526}" destId="{91056D09-B01D-4B2A-9491-09E7E2563D80}" srcOrd="1" destOrd="0" presId="urn:microsoft.com/office/officeart/2008/layout/PictureAccentList"/>
    <dgm:cxn modelId="{D97FB264-D9AC-4EE2-8830-2E736FF4E6FF}" type="presParOf" srcId="{2F910B8A-B804-4713-B5B2-1739F8600AFD}" destId="{F8901101-425F-4F4F-9CF3-6C0DFE1C41B9}" srcOrd="1" destOrd="0" presId="urn:microsoft.com/office/officeart/2008/layout/PictureAccentList"/>
    <dgm:cxn modelId="{7C189448-4DA8-4249-ACC7-BB0DD3638626}" type="presParOf" srcId="{F8901101-425F-4F4F-9CF3-6C0DFE1C41B9}" destId="{4310738B-D04D-4FF7-8E54-F84E0D5272FE}" srcOrd="0" destOrd="0" presId="urn:microsoft.com/office/officeart/2008/layout/PictureAccentList"/>
    <dgm:cxn modelId="{4E4A29B1-C7D6-4FFD-94C5-D83DA848FBE4}" type="presParOf" srcId="{F8901101-425F-4F4F-9CF3-6C0DFE1C41B9}" destId="{6B2C44E3-ED15-4FCC-A39F-E788208F009E}" srcOrd="1" destOrd="0" presId="urn:microsoft.com/office/officeart/2008/layout/PictureAccentList"/>
    <dgm:cxn modelId="{13C1457B-91C4-4510-B6BC-7C00EC1E545F}" type="presParOf" srcId="{2F910B8A-B804-4713-B5B2-1739F8600AFD}" destId="{E661540B-A469-407A-ABB9-6CC423E3171F}" srcOrd="2" destOrd="0" presId="urn:microsoft.com/office/officeart/2008/layout/PictureAccentList"/>
    <dgm:cxn modelId="{2C970F11-E1D1-49E6-B391-5237062C7BCD}" type="presParOf" srcId="{E661540B-A469-407A-ABB9-6CC423E3171F}" destId="{4B379F3C-60B5-49CA-BD11-44F28A651648}" srcOrd="0" destOrd="0" presId="urn:microsoft.com/office/officeart/2008/layout/PictureAccentList"/>
    <dgm:cxn modelId="{E5312007-B867-4F28-BA5A-F17A55B1C1C5}" type="presParOf" srcId="{E661540B-A469-407A-ABB9-6CC423E3171F}" destId="{766E2B65-1E28-4CC0-B4E7-935CB0EBDA31}" srcOrd="1" destOrd="0" presId="urn:microsoft.com/office/officeart/2008/layout/PictureAccentList"/>
    <dgm:cxn modelId="{2B5CCAD7-8E8C-48B1-84D1-9646DF2C5DBF}" type="presParOf" srcId="{2F910B8A-B804-4713-B5B2-1739F8600AFD}" destId="{10F76377-7E54-4472-BB39-9B1874E2D36F}" srcOrd="3" destOrd="0" presId="urn:microsoft.com/office/officeart/2008/layout/PictureAccentList"/>
    <dgm:cxn modelId="{F81BE30C-2794-4AA9-B153-977E946B3A07}" type="presParOf" srcId="{10F76377-7E54-4472-BB39-9B1874E2D36F}" destId="{17C597F6-3579-42D4-9832-D47360BB5AA3}" srcOrd="0" destOrd="0" presId="urn:microsoft.com/office/officeart/2008/layout/PictureAccentList"/>
    <dgm:cxn modelId="{74C4298B-C71A-45D8-B03C-DC2D4414A8FB}" type="presParOf" srcId="{10F76377-7E54-4472-BB39-9B1874E2D36F}" destId="{879BBA8E-F7C4-42A5-95EF-282D24609C1D}" srcOrd="1" destOrd="0" presId="urn:microsoft.com/office/officeart/2008/layout/PictureAccentList"/>
    <dgm:cxn modelId="{32CBFC85-36CF-4F6C-8C69-2588B56F0BD5}" type="presParOf" srcId="{2F910B8A-B804-4713-B5B2-1739F8600AFD}" destId="{45103FD0-0CA3-4C54-BE9E-CF6395F68D4D}" srcOrd="4" destOrd="0" presId="urn:microsoft.com/office/officeart/2008/layout/PictureAccentList"/>
    <dgm:cxn modelId="{082DA9E1-85BD-4CAA-B586-926000B993B2}" type="presParOf" srcId="{45103FD0-0CA3-4C54-BE9E-CF6395F68D4D}" destId="{D6F27F66-2444-42D9-BF8A-1AFAAFAFFA27}" srcOrd="0" destOrd="0" presId="urn:microsoft.com/office/officeart/2008/layout/PictureAccentList"/>
    <dgm:cxn modelId="{4888429B-98C6-442C-8705-B2AAF1A4383A}" type="presParOf" srcId="{45103FD0-0CA3-4C54-BE9E-CF6395F68D4D}" destId="{B9F7F2A0-FEF4-4385-BA84-7E59C0D111D7}" srcOrd="1" destOrd="0" presId="urn:microsoft.com/office/officeart/2008/layout/PictureAccentList"/>
    <dgm:cxn modelId="{B216E6A5-DA03-4062-A773-8E495CE146B2}" type="presParOf" srcId="{2F910B8A-B804-4713-B5B2-1739F8600AFD}" destId="{8B1ED525-14DA-4D85-8905-D9904A9E7436}" srcOrd="5" destOrd="0" presId="urn:microsoft.com/office/officeart/2008/layout/PictureAccentList"/>
    <dgm:cxn modelId="{BE956E40-6E9D-452D-BBAE-09001C222D86}" type="presParOf" srcId="{8B1ED525-14DA-4D85-8905-D9904A9E7436}" destId="{6971E2BD-1246-4521-A2ED-E577B70D4823}" srcOrd="0" destOrd="0" presId="urn:microsoft.com/office/officeart/2008/layout/PictureAccentList"/>
    <dgm:cxn modelId="{5128AF24-065A-4585-8F67-349DFC395C13}" type="presParOf" srcId="{8B1ED525-14DA-4D85-8905-D9904A9E7436}" destId="{849C331B-8239-48E6-9952-75B78F96149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F90F6-6A65-44AD-A965-EDA890FD734D}"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zh-TW" altLang="en-US"/>
        </a:p>
      </dgm:t>
    </dgm:pt>
    <dgm:pt modelId="{67C3AB88-BD19-41A6-9F09-9AB55069EA88}">
      <dgm:prSet phldrT="[文字]" custT="1"/>
      <dgm:spPr>
        <a:xfrm>
          <a:off x="0" y="354373"/>
          <a:ext cx="2323089" cy="3275981"/>
        </a:xfrm>
        <a:prstGeom prst="roundRect">
          <a:avLst>
            <a:gd name="adj" fmla="val 10000"/>
          </a:avLst>
        </a:prstGeom>
        <a:solidFill>
          <a:srgbClr val="D89F39">
            <a:tint val="40000"/>
            <a:hueOff val="0"/>
            <a:satOff val="0"/>
            <a:lumOff val="0"/>
            <a:alphaOff val="0"/>
          </a:srgbClr>
        </a:solidFill>
        <a:ln>
          <a:noFill/>
        </a:ln>
        <a:effectLst/>
      </dgm:spPr>
      <dgm:t>
        <a:bodyPr/>
        <a:lstStyle/>
        <a:p>
          <a:pPr>
            <a:lnSpc>
              <a:spcPct val="100000"/>
            </a:lnSpc>
            <a:buNone/>
          </a:pPr>
          <a:endParaRPr lang="zh-TW" altLang="en-US" sz="2000" b="1"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mn-cs"/>
          </a:endParaRPr>
        </a:p>
      </dgm:t>
    </dgm:pt>
    <dgm:pt modelId="{F6B60DC3-1E4E-43CC-BFB4-854BC6C44042}" type="parTrans" cxnId="{EAECEA8F-EF32-4594-9EA9-B94F5159777A}">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9F75B012-F30B-4171-AF29-21DF440C8DF6}" type="sibTrans" cxnId="{EAECEA8F-EF32-4594-9EA9-B94F5159777A}">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441A8FA8-1EBA-4405-A192-742DEDFC1AC7}">
      <dgm:prSet custT="1"/>
      <dgm:spPr>
        <a:xfrm>
          <a:off x="192260" y="955545"/>
          <a:ext cx="1858471" cy="472530"/>
        </a:xfrm>
        <a:prstGeom prst="roundRect">
          <a:avLst>
            <a:gd name="adj" fmla="val 10000"/>
          </a:avLst>
        </a:prstGeom>
        <a:solidFill>
          <a:srgbClr val="644C00"/>
        </a:solidFill>
        <a:ln w="25400" cap="flat" cmpd="sng" algn="ctr">
          <a:solidFill>
            <a:srgbClr val="FFFFFF">
              <a:hueOff val="0"/>
              <a:satOff val="0"/>
              <a:lumOff val="0"/>
              <a:alphaOff val="0"/>
            </a:srgbClr>
          </a:solidFill>
          <a:prstDash val="solid"/>
        </a:ln>
        <a:effectLst/>
      </dgm:spPr>
      <dgm:t>
        <a:bodyPr/>
        <a:lstStyle/>
        <a:p>
          <a:pPr rtl="0">
            <a:lnSpc>
              <a:spcPts val="1600"/>
            </a:lnSpc>
            <a:spcBef>
              <a:spcPts val="600"/>
            </a:spcBef>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辦理提昇</a:t>
          </a:r>
          <a: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教師教學知能活動</a:t>
          </a:r>
        </a:p>
      </dgm:t>
    </dgm:pt>
    <dgm:pt modelId="{38E96DF2-2372-4A34-9698-8E428AD300A7}" type="parTrans" cxnId="{ED0C21B9-FED0-4E87-9B21-1538A25C771D}">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3CB697D6-B174-404F-9D28-145EBD3C3C1D}" type="sibTrans" cxnId="{ED0C21B9-FED0-4E87-9B21-1538A25C771D}">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478528C5-FE8B-47AB-9196-17086A1F3E5A}">
      <dgm:prSet phldrT="[文字]" custT="1"/>
      <dgm:spPr>
        <a:xfrm>
          <a:off x="2498214" y="355600"/>
          <a:ext cx="2323089" cy="3275981"/>
        </a:xfrm>
        <a:prstGeom prst="roundRect">
          <a:avLst>
            <a:gd name="adj" fmla="val 10000"/>
          </a:avLst>
        </a:prstGeom>
        <a:solidFill>
          <a:srgbClr val="D89F39">
            <a:tint val="40000"/>
            <a:hueOff val="0"/>
            <a:satOff val="0"/>
            <a:lumOff val="0"/>
            <a:alphaOff val="0"/>
          </a:srgbClr>
        </a:solidFill>
        <a:ln>
          <a:noFill/>
        </a:ln>
        <a:effectLst/>
      </dgm:spPr>
      <dgm:t>
        <a:bodyPr/>
        <a:lstStyle/>
        <a:p>
          <a:pPr>
            <a:buNone/>
          </a:pPr>
          <a:endParaRPr lang="zh-TW" altLang="en-US" sz="2000" b="1"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mn-cs"/>
          </a:endParaRPr>
        </a:p>
      </dgm:t>
    </dgm:pt>
    <dgm:pt modelId="{A86A6329-ABFA-4457-B7D2-8B16C1D2B139}" type="parTrans" cxnId="{EE2A0434-9A07-417E-B002-BE98E8A9A668}">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02A09E64-2094-4A44-84FB-2696B83AA6A7}" type="sibTrans" cxnId="{EE2A0434-9A07-417E-B002-BE98E8A9A668}">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DD6EDEDE-06E5-4140-803B-1962F7F2BDB4}">
      <dgm:prSet phldrT="[文字]" custT="1"/>
      <dgm:spPr>
        <a:xfrm>
          <a:off x="2664036" y="888571"/>
          <a:ext cx="2008766" cy="614931"/>
        </a:xfrm>
        <a:prstGeom prst="roundRect">
          <a:avLst>
            <a:gd name="adj" fmla="val 10000"/>
          </a:avLst>
        </a:prstGeom>
        <a:solidFill>
          <a:srgbClr val="644C00"/>
        </a:solidFill>
        <a:ln w="25400" cap="flat" cmpd="sng" algn="ctr">
          <a:solidFill>
            <a:srgbClr val="FFFFFF">
              <a:hueOff val="0"/>
              <a:satOff val="0"/>
              <a:lumOff val="0"/>
              <a:alphaOff val="0"/>
            </a:srgbClr>
          </a:solidFill>
          <a:prstDash val="solid"/>
        </a:ln>
        <a:effectLst/>
      </dgm:spPr>
      <dgm:t>
        <a:bodyPr/>
        <a:lstStyle/>
        <a:p>
          <a:pPr rtl="0">
            <a:lnSpc>
              <a:spcPts val="1600"/>
            </a:lnSpc>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校院級課程</a:t>
          </a:r>
          <a: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教學助理</a:t>
          </a:r>
          <a:r>
            <a:rPr lang="en-US"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(TA)</a:t>
          </a:r>
          <a:endPar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953416DB-C013-43ED-AFA4-C5715F3FA384}" type="parTrans" cxnId="{28E3448F-1E89-4F1A-855C-5FDAFF4D2E1D}">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ED686293-2ABE-4064-BDBA-EC919E4C2C3B}" type="sibTrans" cxnId="{28E3448F-1E89-4F1A-855C-5FDAFF4D2E1D}">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4734072D-E31C-4BC9-A55E-1AFF14921B7A}">
      <dgm:prSet phldrT="[文字]" custT="1"/>
      <dgm:spPr>
        <a:xfrm>
          <a:off x="5185295" y="888575"/>
          <a:ext cx="1978175" cy="791284"/>
        </a:xfrm>
        <a:prstGeom prst="roundRect">
          <a:avLst>
            <a:gd name="adj" fmla="val 10000"/>
          </a:avLst>
        </a:prstGeom>
        <a:solidFill>
          <a:srgbClr val="963334">
            <a:lumMod val="75000"/>
          </a:srgbClr>
        </a:solidFill>
        <a:ln w="25400" cap="flat" cmpd="sng" algn="ctr">
          <a:solidFill>
            <a:srgbClr val="FFFFFF">
              <a:hueOff val="0"/>
              <a:satOff val="0"/>
              <a:lumOff val="0"/>
              <a:alphaOff val="0"/>
            </a:srgbClr>
          </a:solidFill>
          <a:prstDash val="solid"/>
        </a:ln>
        <a:effectLst/>
      </dgm:spPr>
      <dgm:t>
        <a:bodyPr/>
        <a:lstStyle/>
        <a:p>
          <a:pPr>
            <a:lnSpc>
              <a:spcPts val="1600"/>
            </a:lnSpc>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興學堂</a:t>
          </a:r>
          <a:endPar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a:lnSpc>
              <a:spcPts val="1600"/>
            </a:lnSpc>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教與學線上視訊</a:t>
          </a:r>
        </a:p>
      </dgm:t>
    </dgm:pt>
    <dgm:pt modelId="{CC9C35C6-2A6D-4BFD-A461-53232D9D290C}" type="parTrans" cxnId="{E0CB8196-12AB-430F-AF5D-E89DE3706DD9}">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47760F4E-6D67-4A32-A74F-D6C0FE192E7F}" type="sibTrans" cxnId="{E0CB8196-12AB-430F-AF5D-E89DE3706DD9}">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8DEE2896-FBBF-4072-92BC-77ACC78C9373}">
      <dgm:prSet phldrT="[文字]" custT="1"/>
      <dgm:spPr>
        <a:xfrm>
          <a:off x="5185295" y="1801596"/>
          <a:ext cx="1978175" cy="791284"/>
        </a:xfrm>
        <a:prstGeom prst="roundRect">
          <a:avLst>
            <a:gd name="adj" fmla="val 10000"/>
          </a:avLst>
        </a:prstGeom>
        <a:solidFill>
          <a:srgbClr val="644C00"/>
        </a:solidFill>
        <a:ln w="25400" cap="flat" cmpd="sng" algn="ctr">
          <a:solidFill>
            <a:srgbClr val="FFFFFF">
              <a:hueOff val="0"/>
              <a:satOff val="0"/>
              <a:lumOff val="0"/>
              <a:alphaOff val="0"/>
            </a:srgbClr>
          </a:solidFill>
          <a:prstDash val="solid"/>
        </a:ln>
        <a:effectLst/>
      </dgm:spPr>
      <dgm:t>
        <a:bodyPr/>
        <a:lstStyle/>
        <a:p>
          <a:pPr>
            <a:lnSpc>
              <a:spcPts val="1600"/>
            </a:lnSpc>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科技融入教學</a:t>
          </a:r>
          <a:endPar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a:lnSpc>
              <a:spcPts val="1600"/>
            </a:lnSpc>
            <a:spcAft>
              <a:spcPts val="0"/>
            </a:spcAft>
            <a:buNone/>
          </a:pPr>
          <a:r>
            <a:rPr lang="en-US" altLang="zh-TW" sz="1400" b="1" dirty="0" err="1">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iLearning</a:t>
          </a: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平台</a:t>
          </a:r>
        </a:p>
      </dgm:t>
    </dgm:pt>
    <dgm:pt modelId="{A22C5CEB-2CCD-4A03-A26D-AFE66A82561B}" type="parTrans" cxnId="{0F595757-5510-42A8-B2F5-0CC9F58039A0}">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96869B94-FADA-4831-95E5-131E4AED71A5}" type="sibTrans" cxnId="{0F595757-5510-42A8-B2F5-0CC9F58039A0}">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32DBC01E-2235-4ECA-8231-D0446A1B4F68}">
      <dgm:prSet custT="1"/>
      <dgm:spPr>
        <a:xfrm>
          <a:off x="192260" y="1476669"/>
          <a:ext cx="1858471" cy="469931"/>
        </a:xfrm>
        <a:prstGeom prst="roundRect">
          <a:avLst>
            <a:gd name="adj" fmla="val 10000"/>
          </a:avLst>
        </a:prstGeom>
        <a:solidFill>
          <a:srgbClr val="8BAB42">
            <a:lumMod val="75000"/>
          </a:srgbClr>
        </a:solidFill>
        <a:ln w="25400" cap="flat" cmpd="sng" algn="ctr">
          <a:solidFill>
            <a:srgbClr val="FFFFFF">
              <a:hueOff val="0"/>
              <a:satOff val="0"/>
              <a:lumOff val="0"/>
              <a:alphaOff val="0"/>
            </a:srgbClr>
          </a:solidFill>
          <a:prstDash val="solid"/>
        </a:ln>
        <a:effectLst/>
      </dgm:spPr>
      <dgm:t>
        <a:bodyPr/>
        <a:lstStyle/>
        <a:p>
          <a:pPr rtl="0">
            <a:lnSpc>
              <a:spcPts val="1600"/>
            </a:lnSpc>
            <a:spcBef>
              <a:spcPts val="600"/>
            </a:spcBef>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發展</a:t>
          </a:r>
          <a: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新進教師培力系統</a:t>
          </a:r>
        </a:p>
      </dgm:t>
    </dgm:pt>
    <dgm:pt modelId="{762C0FC0-F6A1-435B-BA59-23DFCCD7C5C0}" type="parTrans" cxnId="{09AB4105-1719-4697-8FFA-1FDB85A1037D}">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0580F26A-5F3A-4CEF-B526-BCD76860F582}" type="sibTrans" cxnId="{09AB4105-1719-4697-8FFA-1FDB85A1037D}">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75F33D07-4B79-4B9E-8A74-2BE9F28CCEFF}">
      <dgm:prSet custT="1"/>
      <dgm:spPr>
        <a:xfrm>
          <a:off x="202314" y="2008568"/>
          <a:ext cx="1858471" cy="514157"/>
        </a:xfrm>
        <a:prstGeom prst="roundRect">
          <a:avLst>
            <a:gd name="adj" fmla="val 10000"/>
          </a:avLst>
        </a:prstGeom>
        <a:solidFill>
          <a:srgbClr val="57A7B5">
            <a:lumMod val="50000"/>
          </a:srgbClr>
        </a:solidFill>
        <a:ln w="25400" cap="flat" cmpd="sng" algn="ctr">
          <a:solidFill>
            <a:srgbClr val="FFFFFF">
              <a:hueOff val="0"/>
              <a:satOff val="0"/>
              <a:lumOff val="0"/>
              <a:alphaOff val="0"/>
            </a:srgbClr>
          </a:solidFill>
          <a:prstDash val="solid"/>
        </a:ln>
        <a:effectLst/>
      </dgm:spPr>
      <dgm:t>
        <a:bodyPr/>
        <a:lstStyle/>
        <a:p>
          <a:pPr rtl="0">
            <a:lnSpc>
              <a:spcPts val="1600"/>
            </a:lnSpc>
            <a:spcBef>
              <a:spcPts val="600"/>
            </a:spcBef>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鼓勵教師</a:t>
          </a:r>
          <a:endPar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rtl="0">
            <a:lnSpc>
              <a:spcPts val="1600"/>
            </a:lnSpc>
            <a:spcBef>
              <a:spcPct val="0"/>
            </a:spcBef>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課程教學創新</a:t>
          </a:r>
        </a:p>
      </dgm:t>
    </dgm:pt>
    <dgm:pt modelId="{C8FFE0FA-0577-4134-A144-EEF27D6537AC}" type="parTrans" cxnId="{7194F983-D6BC-4C4C-9C49-7D0ADB760E0D}">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F7ABD37F-2355-4A74-887E-FE128C45E5D4}" type="sibTrans" cxnId="{7194F983-D6BC-4C4C-9C49-7D0ADB760E0D}">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E7A7E312-C204-4190-A326-C4FC92A8AE86}">
      <dgm:prSet custT="1"/>
      <dgm:spPr>
        <a:xfrm>
          <a:off x="192260" y="2557501"/>
          <a:ext cx="1858471" cy="491680"/>
        </a:xfrm>
        <a:prstGeom prst="roundRect">
          <a:avLst>
            <a:gd name="adj" fmla="val 10000"/>
          </a:avLst>
        </a:prstGeom>
        <a:solidFill>
          <a:srgbClr val="8B81D2">
            <a:lumMod val="75000"/>
          </a:srgbClr>
        </a:solidFill>
        <a:ln w="25400" cap="flat" cmpd="sng" algn="ctr">
          <a:solidFill>
            <a:srgbClr val="FFFFFF">
              <a:hueOff val="0"/>
              <a:satOff val="0"/>
              <a:lumOff val="0"/>
              <a:alphaOff val="0"/>
            </a:srgbClr>
          </a:solidFill>
          <a:prstDash val="solid"/>
        </a:ln>
        <a:effectLst/>
      </dgm:spPr>
      <dgm:t>
        <a:bodyPr/>
        <a:lstStyle/>
        <a:p>
          <a:pPr rtl="0">
            <a:lnSpc>
              <a:spcPts val="1600"/>
            </a:lnSpc>
            <a:spcBef>
              <a:spcPct val="0"/>
            </a:spcBef>
            <a:spcAft>
              <a:spcPts val="0"/>
            </a:spcAft>
            <a:buNone/>
          </a:pPr>
          <a:r>
            <a:rPr lang="zh-TW"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辦理教師</a:t>
          </a:r>
          <a:endPar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rtl="0">
            <a:lnSpc>
              <a:spcPts val="1600"/>
            </a:lnSpc>
            <a:spcBef>
              <a:spcPts val="600"/>
            </a:spcBef>
            <a:spcAft>
              <a:spcPts val="0"/>
            </a:spcAft>
            <a:buNone/>
          </a:pPr>
          <a:r>
            <a:rPr lang="zh-TW"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教學</a:t>
          </a: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意見調查</a:t>
          </a:r>
        </a:p>
      </dgm:t>
    </dgm:pt>
    <dgm:pt modelId="{F0A58F87-5D24-4D98-AF51-79CDBE0A50A1}" type="parTrans" cxnId="{BF1DD56D-1811-48BE-91F1-8485F26FB864}">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DD457C52-4384-4A38-930A-E36EDF3D10D0}" type="sibTrans" cxnId="{BF1DD56D-1811-48BE-91F1-8485F26FB864}">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6B9D3A09-1433-40ED-8166-F9A9DAAD22EB}">
      <dgm:prSet custT="1"/>
      <dgm:spPr>
        <a:xfrm>
          <a:off x="192260" y="3123514"/>
          <a:ext cx="1858471" cy="486518"/>
        </a:xfrm>
        <a:prstGeom prst="roundRect">
          <a:avLst>
            <a:gd name="adj" fmla="val 10000"/>
          </a:avLst>
        </a:prstGeom>
        <a:solidFill>
          <a:srgbClr val="963334">
            <a:lumMod val="75000"/>
          </a:srgbClr>
        </a:solidFill>
        <a:ln w="25400" cap="flat" cmpd="sng" algn="ctr">
          <a:solidFill>
            <a:srgbClr val="FFFFFF">
              <a:hueOff val="0"/>
              <a:satOff val="0"/>
              <a:lumOff val="0"/>
              <a:alphaOff val="0"/>
            </a:srgbClr>
          </a:solidFill>
          <a:prstDash val="solid"/>
        </a:ln>
        <a:effectLst/>
      </dgm:spPr>
      <dgm:t>
        <a:bodyPr/>
        <a:lstStyle/>
        <a:p>
          <a:pPr rtl="0">
            <a:lnSpc>
              <a:spcPts val="1600"/>
            </a:lnSpc>
            <a:spcBef>
              <a:spcPts val="600"/>
            </a:spcBef>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辦理</a:t>
          </a:r>
          <a:endPar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rtl="0">
            <a:lnSpc>
              <a:spcPts val="1600"/>
            </a:lnSpc>
            <a:spcBef>
              <a:spcPct val="0"/>
            </a:spcBef>
            <a:spcAft>
              <a:spcPts val="0"/>
            </a:spcAft>
            <a:buNone/>
          </a:pPr>
          <a:r>
            <a:rPr lang="zh-TW"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教師獎勵</a:t>
          </a: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及票選</a:t>
          </a:r>
        </a:p>
      </dgm:t>
    </dgm:pt>
    <dgm:pt modelId="{F3428A2A-D908-421C-853D-241C67DFA447}" type="parTrans" cxnId="{EFCEC39F-F4D9-4B2B-86B6-7B6449E20D12}">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C1DD04A9-C4E0-4A95-AF13-773FC016C03B}" type="sibTrans" cxnId="{EFCEC39F-F4D9-4B2B-86B6-7B6449E20D12}">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2F2DB2C9-2E26-4037-B4D8-8AEF63FC71FA}">
      <dgm:prSet custT="1"/>
      <dgm:spPr>
        <a:xfrm>
          <a:off x="5185295" y="2714616"/>
          <a:ext cx="1978175" cy="791284"/>
        </a:xfrm>
        <a:prstGeom prst="roundRect">
          <a:avLst>
            <a:gd name="adj" fmla="val 10000"/>
          </a:avLst>
        </a:prstGeom>
        <a:solidFill>
          <a:srgbClr val="8BAB42">
            <a:lumMod val="75000"/>
          </a:srgbClr>
        </a:solidFill>
        <a:ln w="25400" cap="flat" cmpd="sng" algn="ctr">
          <a:solidFill>
            <a:srgbClr val="FFFFFF">
              <a:hueOff val="0"/>
              <a:satOff val="0"/>
              <a:lumOff val="0"/>
              <a:alphaOff val="0"/>
            </a:srgbClr>
          </a:solidFill>
          <a:prstDash val="solid"/>
        </a:ln>
        <a:effectLst/>
      </dgm:spPr>
      <dgm:t>
        <a:bodyPr/>
        <a:lstStyle/>
        <a:p>
          <a:pPr>
            <a:lnSpc>
              <a:spcPts val="1600"/>
            </a:lnSpc>
            <a:spcAft>
              <a:spcPts val="0"/>
            </a:spcAft>
            <a:buNone/>
          </a:pPr>
          <a:r>
            <a:rPr lang="zh-TW"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鼓勵教師發展</a:t>
          </a: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磨課師、</a:t>
          </a:r>
          <a:endPar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a:lnSpc>
              <a:spcPts val="1600"/>
            </a:lnSpc>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翻轉課程、</a:t>
          </a:r>
          <a: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OCW</a:t>
          </a: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數位課程</a:t>
          </a:r>
        </a:p>
      </dgm:t>
    </dgm:pt>
    <dgm:pt modelId="{B38F9ECD-4A7F-46FE-89B9-D20AD25ED378}" type="parTrans" cxnId="{9181A761-350C-4A08-9D2D-C191D69EA999}">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95F81C04-F91B-428F-9FD3-F86582B3FF4F}" type="sibTrans" cxnId="{9181A761-350C-4A08-9D2D-C191D69EA999}">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E69A4CBC-BC1B-456F-8B7D-D86C36174B82}">
      <dgm:prSet phldrT="[文字]" custT="1"/>
      <dgm:spPr>
        <a:xfrm>
          <a:off x="4996429" y="343494"/>
          <a:ext cx="2323089" cy="3275981"/>
        </a:xfrm>
        <a:prstGeom prst="roundRect">
          <a:avLst>
            <a:gd name="adj" fmla="val 10000"/>
          </a:avLst>
        </a:prstGeom>
        <a:solidFill>
          <a:srgbClr val="D89F39">
            <a:tint val="40000"/>
            <a:hueOff val="0"/>
            <a:satOff val="0"/>
            <a:lumOff val="0"/>
            <a:alphaOff val="0"/>
          </a:srgbClr>
        </a:solidFill>
        <a:ln>
          <a:noFill/>
        </a:ln>
        <a:effectLst/>
      </dgm:spPr>
      <dgm:t>
        <a:bodyPr/>
        <a:lstStyle/>
        <a:p>
          <a:pPr>
            <a:buNone/>
          </a:pPr>
          <a:endParaRPr lang="zh-TW" altLang="en-US" sz="2000" b="1"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mn-cs"/>
          </a:endParaRPr>
        </a:p>
      </dgm:t>
    </dgm:pt>
    <dgm:pt modelId="{E916DD37-96BD-4B79-BE51-8664368308FB}" type="sibTrans" cxnId="{D71676FF-0132-4C10-A1E9-3FC16F7684EB}">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9DD39D1E-DDE5-48A9-AF05-A1C58E89E29A}" type="parTrans" cxnId="{D71676FF-0132-4C10-A1E9-3FC16F7684EB}">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E1D86B35-7020-4FBF-868D-A3A4501BC8A0}">
      <dgm:prSet custT="1"/>
      <dgm:spPr>
        <a:xfrm>
          <a:off x="2739184" y="1592494"/>
          <a:ext cx="1858471" cy="578443"/>
        </a:xfrm>
        <a:prstGeom prst="roundRect">
          <a:avLst>
            <a:gd name="adj" fmla="val 10000"/>
          </a:avLst>
        </a:prstGeom>
        <a:solidFill>
          <a:srgbClr val="8BAB42">
            <a:lumMod val="75000"/>
          </a:srgbClr>
        </a:solidFill>
        <a:ln w="25400" cap="flat" cmpd="sng" algn="ctr">
          <a:solidFill>
            <a:srgbClr val="FFFFFF">
              <a:hueOff val="0"/>
              <a:satOff val="0"/>
              <a:lumOff val="0"/>
              <a:alphaOff val="0"/>
            </a:srgbClr>
          </a:solidFill>
          <a:prstDash val="solid"/>
        </a:ln>
        <a:effectLst/>
      </dgm:spPr>
      <dgm:t>
        <a:bodyPr/>
        <a:lstStyle/>
        <a:p>
          <a:pPr>
            <a:lnSpc>
              <a:spcPts val="1600"/>
            </a:lnSpc>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學生期中學習表現</a:t>
          </a:r>
          <a: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評估</a:t>
          </a:r>
          <a: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預警</a:t>
          </a:r>
          <a:r>
            <a:rPr lang="en-US" altLang="zh-TW"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endPar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gm:t>
    </dgm:pt>
    <dgm:pt modelId="{A1478535-2ADE-403F-BE8D-288DE6BF8277}" type="parTrans" cxnId="{51CFAE83-A378-437D-A5E2-80A921FC70BE}">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F63FA79F-7661-4B4B-97CF-9E8715B319DD}" type="sibTrans" cxnId="{51CFAE83-A378-437D-A5E2-80A921FC70BE}">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D8040017-17C8-4E51-B4F0-D80CEA77D8CA}">
      <dgm:prSet custT="1"/>
      <dgm:spPr>
        <a:xfrm>
          <a:off x="2739184" y="2259928"/>
          <a:ext cx="1858471" cy="578443"/>
        </a:xfrm>
        <a:prstGeom prst="roundRect">
          <a:avLst>
            <a:gd name="adj" fmla="val 10000"/>
          </a:avLst>
        </a:prstGeom>
        <a:solidFill>
          <a:srgbClr val="57A7B5">
            <a:lumMod val="50000"/>
          </a:srgbClr>
        </a:solidFill>
        <a:ln w="25400" cap="flat" cmpd="sng" algn="ctr">
          <a:solidFill>
            <a:srgbClr val="FFFFFF">
              <a:hueOff val="0"/>
              <a:satOff val="0"/>
              <a:lumOff val="0"/>
              <a:alphaOff val="0"/>
            </a:srgbClr>
          </a:solidFill>
          <a:prstDash val="solid"/>
        </a:ln>
        <a:effectLst/>
      </dgm:spPr>
      <dgm:t>
        <a:bodyPr/>
        <a:lstStyle/>
        <a:p>
          <a:pPr>
            <a:lnSpc>
              <a:spcPts val="1600"/>
            </a:lnSpc>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個別學習輔導服務</a:t>
          </a:r>
        </a:p>
      </dgm:t>
    </dgm:pt>
    <dgm:pt modelId="{47B20606-58A0-47F7-AF2B-06AAC2C806EB}" type="parTrans" cxnId="{6EF51561-3FA6-4E80-8663-D5E8542CFD53}">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6B1E4EC7-F362-469A-B1D1-C5D9AF53A260}" type="sibTrans" cxnId="{6EF51561-3FA6-4E80-8663-D5E8542CFD53}">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CD2ED397-3554-4721-AEC4-F93B48180E74}">
      <dgm:prSet custT="1"/>
      <dgm:spPr>
        <a:xfrm>
          <a:off x="2739184" y="2927362"/>
          <a:ext cx="1858471" cy="578443"/>
        </a:xfrm>
        <a:prstGeom prst="roundRect">
          <a:avLst>
            <a:gd name="adj" fmla="val 10000"/>
          </a:avLst>
        </a:prstGeom>
        <a:solidFill>
          <a:srgbClr val="8B81D2">
            <a:lumMod val="75000"/>
          </a:srgbClr>
        </a:solidFill>
        <a:ln w="25400" cap="flat" cmpd="sng" algn="ctr">
          <a:solidFill>
            <a:srgbClr val="FFFFFF">
              <a:hueOff val="0"/>
              <a:satOff val="0"/>
              <a:lumOff val="0"/>
              <a:alphaOff val="0"/>
            </a:srgbClr>
          </a:solidFill>
          <a:prstDash val="solid"/>
        </a:ln>
        <a:effectLst/>
      </dgm:spPr>
      <dgm:t>
        <a:bodyPr/>
        <a:lstStyle/>
        <a:p>
          <a:pPr>
            <a:lnSpc>
              <a:spcPts val="1600"/>
            </a:lnSpc>
            <a:spcAft>
              <a:spcPts val="0"/>
            </a:spcAft>
            <a:buNone/>
          </a:pPr>
          <a:r>
            <a:rPr lang="zh-TW" altLang="en-US" sz="1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學習促進相關活動</a:t>
          </a:r>
        </a:p>
      </dgm:t>
    </dgm:pt>
    <dgm:pt modelId="{E4193B0E-8C99-46CA-A14C-1922E51796C0}" type="parTrans" cxnId="{E93B3EEF-0066-482D-AD89-51532D242657}">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A5C8C746-C6FA-46C5-8FEF-EA83E0E5D00D}" type="sibTrans" cxnId="{E93B3EEF-0066-482D-AD89-51532D242657}">
      <dgm:prSet/>
      <dgm:spPr/>
      <dgm:t>
        <a:bodyPr/>
        <a:lstStyle/>
        <a:p>
          <a:endParaRPr lang="zh-TW" altLang="en-US" b="1">
            <a:solidFill>
              <a:schemeClr val="tx1"/>
            </a:solidFill>
            <a:latin typeface="微軟正黑體" panose="020B0604030504040204" pitchFamily="34" charset="-120"/>
            <a:ea typeface="微軟正黑體" panose="020B0604030504040204" pitchFamily="34" charset="-120"/>
          </a:endParaRPr>
        </a:p>
      </dgm:t>
    </dgm:pt>
    <dgm:pt modelId="{CCDC3600-87F7-46C8-AE95-2072520C6836}" type="pres">
      <dgm:prSet presAssocID="{BA3F90F6-6A65-44AD-A965-EDA890FD734D}" presName="theList" presStyleCnt="0">
        <dgm:presLayoutVars>
          <dgm:dir/>
          <dgm:animLvl val="lvl"/>
          <dgm:resizeHandles val="exact"/>
        </dgm:presLayoutVars>
      </dgm:prSet>
      <dgm:spPr/>
      <dgm:t>
        <a:bodyPr/>
        <a:lstStyle/>
        <a:p>
          <a:endParaRPr lang="zh-TW" altLang="en-US"/>
        </a:p>
      </dgm:t>
    </dgm:pt>
    <dgm:pt modelId="{2549C257-8A88-4938-AE67-173566FFE1EE}" type="pres">
      <dgm:prSet presAssocID="{67C3AB88-BD19-41A6-9F09-9AB55069EA88}" presName="compNode" presStyleCnt="0"/>
      <dgm:spPr/>
    </dgm:pt>
    <dgm:pt modelId="{4E5F373A-09F1-4D15-BA1E-D1D56002D6E2}" type="pres">
      <dgm:prSet presAssocID="{67C3AB88-BD19-41A6-9F09-9AB55069EA88}" presName="aNode" presStyleLbl="bgShp" presStyleIdx="0" presStyleCnt="3" custScaleY="81336" custLinFactNeighborX="-384" custLinFactNeighborY="1622"/>
      <dgm:spPr/>
      <dgm:t>
        <a:bodyPr/>
        <a:lstStyle/>
        <a:p>
          <a:endParaRPr lang="zh-TW" altLang="en-US"/>
        </a:p>
      </dgm:t>
    </dgm:pt>
    <dgm:pt modelId="{A678DC33-8781-4812-A77C-333B4683A6AB}" type="pres">
      <dgm:prSet presAssocID="{67C3AB88-BD19-41A6-9F09-9AB55069EA88}" presName="textNode" presStyleLbl="bgShp" presStyleIdx="0" presStyleCnt="3"/>
      <dgm:spPr/>
      <dgm:t>
        <a:bodyPr/>
        <a:lstStyle/>
        <a:p>
          <a:endParaRPr lang="zh-TW" altLang="en-US"/>
        </a:p>
      </dgm:t>
    </dgm:pt>
    <dgm:pt modelId="{E058FB90-1BB0-4D1D-B375-D80BBD7261CC}" type="pres">
      <dgm:prSet presAssocID="{67C3AB88-BD19-41A6-9F09-9AB55069EA88}" presName="compChildNode" presStyleCnt="0"/>
      <dgm:spPr/>
    </dgm:pt>
    <dgm:pt modelId="{85D11838-3BA0-4EC1-8573-B8F9DB706C95}" type="pres">
      <dgm:prSet presAssocID="{67C3AB88-BD19-41A6-9F09-9AB55069EA88}" presName="theInnerList" presStyleCnt="0"/>
      <dgm:spPr/>
    </dgm:pt>
    <dgm:pt modelId="{B46A4F6E-4D5E-47B2-A7B5-5AADD2885299}" type="pres">
      <dgm:prSet presAssocID="{441A8FA8-1EBA-4405-A192-742DEDFC1AC7}" presName="childNode" presStyleLbl="node1" presStyleIdx="0" presStyleCnt="12" custScaleY="160194" custLinFactY="-41157" custLinFactNeighborX="-2203" custLinFactNeighborY="-100000">
        <dgm:presLayoutVars>
          <dgm:bulletEnabled val="1"/>
        </dgm:presLayoutVars>
      </dgm:prSet>
      <dgm:spPr/>
      <dgm:t>
        <a:bodyPr/>
        <a:lstStyle/>
        <a:p>
          <a:endParaRPr lang="zh-TW" altLang="en-US"/>
        </a:p>
      </dgm:t>
    </dgm:pt>
    <dgm:pt modelId="{EC031D14-3CFC-44E9-AC04-97E26631A5C8}" type="pres">
      <dgm:prSet presAssocID="{441A8FA8-1EBA-4405-A192-742DEDFC1AC7}" presName="aSpace2" presStyleCnt="0"/>
      <dgm:spPr/>
    </dgm:pt>
    <dgm:pt modelId="{05100807-01C0-43FE-89CB-3B7250662D0B}" type="pres">
      <dgm:prSet presAssocID="{32DBC01E-2235-4ECA-8231-D0446A1B4F68}" presName="childNode" presStyleLbl="node1" presStyleIdx="1" presStyleCnt="12" custScaleY="159313" custLinFactY="-40068" custLinFactNeighborX="-2203" custLinFactNeighborY="-100000">
        <dgm:presLayoutVars>
          <dgm:bulletEnabled val="1"/>
        </dgm:presLayoutVars>
      </dgm:prSet>
      <dgm:spPr/>
      <dgm:t>
        <a:bodyPr/>
        <a:lstStyle/>
        <a:p>
          <a:endParaRPr lang="zh-TW" altLang="en-US"/>
        </a:p>
      </dgm:t>
    </dgm:pt>
    <dgm:pt modelId="{E1FE8794-E979-4DA5-848D-EA89C3CAA042}" type="pres">
      <dgm:prSet presAssocID="{32DBC01E-2235-4ECA-8231-D0446A1B4F68}" presName="aSpace2" presStyleCnt="0"/>
      <dgm:spPr/>
    </dgm:pt>
    <dgm:pt modelId="{85131BBE-8F30-4857-881F-0B0B7C114393}" type="pres">
      <dgm:prSet presAssocID="{75F33D07-4B79-4B9E-8A74-2BE9F28CCEFF}" presName="childNode" presStyleLbl="node1" presStyleIdx="2" presStyleCnt="12" custScaleY="174306" custLinFactY="-34445" custLinFactNeighborX="-1662" custLinFactNeighborY="-100000">
        <dgm:presLayoutVars>
          <dgm:bulletEnabled val="1"/>
        </dgm:presLayoutVars>
      </dgm:prSet>
      <dgm:spPr/>
      <dgm:t>
        <a:bodyPr/>
        <a:lstStyle/>
        <a:p>
          <a:endParaRPr lang="zh-TW" altLang="en-US"/>
        </a:p>
      </dgm:t>
    </dgm:pt>
    <dgm:pt modelId="{CDFE64CD-8AAE-47D1-B826-D3958A9BD023}" type="pres">
      <dgm:prSet presAssocID="{75F33D07-4B79-4B9E-8A74-2BE9F28CCEFF}" presName="aSpace2" presStyleCnt="0"/>
      <dgm:spPr/>
    </dgm:pt>
    <dgm:pt modelId="{048EA309-3568-431B-B96A-6D867765BA00}" type="pres">
      <dgm:prSet presAssocID="{E7A7E312-C204-4190-A326-C4FC92A8AE86}" presName="childNode" presStyleLbl="node1" presStyleIdx="3" presStyleCnt="12" custScaleY="166686" custLinFactY="-38040" custLinFactNeighborX="-2203" custLinFactNeighborY="-100000">
        <dgm:presLayoutVars>
          <dgm:bulletEnabled val="1"/>
        </dgm:presLayoutVars>
      </dgm:prSet>
      <dgm:spPr/>
      <dgm:t>
        <a:bodyPr/>
        <a:lstStyle/>
        <a:p>
          <a:endParaRPr lang="zh-TW" altLang="en-US"/>
        </a:p>
      </dgm:t>
    </dgm:pt>
    <dgm:pt modelId="{C7CE7069-8540-4C89-8CFA-5289F38F2A72}" type="pres">
      <dgm:prSet presAssocID="{E7A7E312-C204-4190-A326-C4FC92A8AE86}" presName="aSpace2" presStyleCnt="0"/>
      <dgm:spPr/>
    </dgm:pt>
    <dgm:pt modelId="{27F8FCC7-7120-4CB5-BF1A-C8A395038145}" type="pres">
      <dgm:prSet presAssocID="{6B9D3A09-1433-40ED-8166-F9A9DAAD22EB}" presName="childNode" presStyleLbl="node1" presStyleIdx="4" presStyleCnt="12" custScaleY="164936" custLinFactY="-28225" custLinFactNeighborX="-2203" custLinFactNeighborY="-100000">
        <dgm:presLayoutVars>
          <dgm:bulletEnabled val="1"/>
        </dgm:presLayoutVars>
      </dgm:prSet>
      <dgm:spPr/>
      <dgm:t>
        <a:bodyPr/>
        <a:lstStyle/>
        <a:p>
          <a:endParaRPr lang="zh-TW" altLang="en-US"/>
        </a:p>
      </dgm:t>
    </dgm:pt>
    <dgm:pt modelId="{FCB8F6EF-C3FB-491B-B85A-3EFD458670CF}" type="pres">
      <dgm:prSet presAssocID="{67C3AB88-BD19-41A6-9F09-9AB55069EA88}" presName="aSpace" presStyleCnt="0"/>
      <dgm:spPr/>
    </dgm:pt>
    <dgm:pt modelId="{BABABA45-8C06-41B1-826C-657B8A763D1A}" type="pres">
      <dgm:prSet presAssocID="{478528C5-FE8B-47AB-9196-17086A1F3E5A}" presName="compNode" presStyleCnt="0"/>
      <dgm:spPr/>
    </dgm:pt>
    <dgm:pt modelId="{CADC77C8-56DF-4FF7-9315-6CB95C4329CA}" type="pres">
      <dgm:prSet presAssocID="{478528C5-FE8B-47AB-9196-17086A1F3E5A}" presName="aNode" presStyleLbl="bgShp" presStyleIdx="1" presStyleCnt="3" custScaleY="81336" custLinFactNeighborX="0" custLinFactNeighborY="1658"/>
      <dgm:spPr/>
      <dgm:t>
        <a:bodyPr/>
        <a:lstStyle/>
        <a:p>
          <a:endParaRPr lang="zh-TW" altLang="en-US"/>
        </a:p>
      </dgm:t>
    </dgm:pt>
    <dgm:pt modelId="{111ECA40-00E8-4B49-AE8F-01FDAFA4649A}" type="pres">
      <dgm:prSet presAssocID="{478528C5-FE8B-47AB-9196-17086A1F3E5A}" presName="textNode" presStyleLbl="bgShp" presStyleIdx="1" presStyleCnt="3"/>
      <dgm:spPr/>
      <dgm:t>
        <a:bodyPr/>
        <a:lstStyle/>
        <a:p>
          <a:endParaRPr lang="zh-TW" altLang="en-US"/>
        </a:p>
      </dgm:t>
    </dgm:pt>
    <dgm:pt modelId="{A9B1706D-B25A-4B3F-ABC6-D2B86E18EE97}" type="pres">
      <dgm:prSet presAssocID="{478528C5-FE8B-47AB-9196-17086A1F3E5A}" presName="compChildNode" presStyleCnt="0"/>
      <dgm:spPr/>
    </dgm:pt>
    <dgm:pt modelId="{B9A65F1F-FA20-4349-AB54-0178DB96E8BB}" type="pres">
      <dgm:prSet presAssocID="{478528C5-FE8B-47AB-9196-17086A1F3E5A}" presName="theInnerList" presStyleCnt="0"/>
      <dgm:spPr/>
    </dgm:pt>
    <dgm:pt modelId="{F472467D-904D-4227-AB3D-053F04E1F6A8}" type="pres">
      <dgm:prSet presAssocID="{DD6EDEDE-06E5-4140-803B-1962F7F2BDB4}" presName="childNode" presStyleLbl="node1" presStyleIdx="5" presStyleCnt="12" custScaleX="108087" custScaleY="106308" custLinFactY="-24911" custLinFactNeighborX="466" custLinFactNeighborY="-100000">
        <dgm:presLayoutVars>
          <dgm:bulletEnabled val="1"/>
        </dgm:presLayoutVars>
      </dgm:prSet>
      <dgm:spPr/>
      <dgm:t>
        <a:bodyPr/>
        <a:lstStyle/>
        <a:p>
          <a:endParaRPr lang="zh-TW" altLang="en-US"/>
        </a:p>
      </dgm:t>
    </dgm:pt>
    <dgm:pt modelId="{A613DFDD-1904-4254-BE16-206303451BED}" type="pres">
      <dgm:prSet presAssocID="{DD6EDEDE-06E5-4140-803B-1962F7F2BDB4}" presName="aSpace2" presStyleCnt="0"/>
      <dgm:spPr/>
    </dgm:pt>
    <dgm:pt modelId="{EB6ACF8A-21F6-4E2C-A589-54674800A39E}" type="pres">
      <dgm:prSet presAssocID="{E1D86B35-7020-4FBF-868D-A3A4501BC8A0}" presName="childNode" presStyleLbl="node1" presStyleIdx="6" presStyleCnt="12" custLinFactY="-24911" custLinFactNeighborX="466" custLinFactNeighborY="-100000">
        <dgm:presLayoutVars>
          <dgm:bulletEnabled val="1"/>
        </dgm:presLayoutVars>
      </dgm:prSet>
      <dgm:spPr/>
      <dgm:t>
        <a:bodyPr/>
        <a:lstStyle/>
        <a:p>
          <a:endParaRPr lang="zh-TW" altLang="en-US"/>
        </a:p>
      </dgm:t>
    </dgm:pt>
    <dgm:pt modelId="{516C75FC-DCCF-4F6B-93CB-51D505BA6BAC}" type="pres">
      <dgm:prSet presAssocID="{E1D86B35-7020-4FBF-868D-A3A4501BC8A0}" presName="aSpace2" presStyleCnt="0"/>
      <dgm:spPr/>
    </dgm:pt>
    <dgm:pt modelId="{F7846C90-9D81-45D2-B80C-6B854B36A340}" type="pres">
      <dgm:prSet presAssocID="{D8040017-17C8-4E51-B4F0-D80CEA77D8CA}" presName="childNode" presStyleLbl="node1" presStyleIdx="7" presStyleCnt="12" custLinFactY="-24911" custLinFactNeighborX="466" custLinFactNeighborY="-100000">
        <dgm:presLayoutVars>
          <dgm:bulletEnabled val="1"/>
        </dgm:presLayoutVars>
      </dgm:prSet>
      <dgm:spPr/>
      <dgm:t>
        <a:bodyPr/>
        <a:lstStyle/>
        <a:p>
          <a:endParaRPr lang="zh-TW" altLang="en-US"/>
        </a:p>
      </dgm:t>
    </dgm:pt>
    <dgm:pt modelId="{D34797AC-A425-40B8-8062-576B61253DEB}" type="pres">
      <dgm:prSet presAssocID="{D8040017-17C8-4E51-B4F0-D80CEA77D8CA}" presName="aSpace2" presStyleCnt="0"/>
      <dgm:spPr/>
    </dgm:pt>
    <dgm:pt modelId="{27A18067-2D79-4A9E-B7AB-F4AD7C97B8EF}" type="pres">
      <dgm:prSet presAssocID="{CD2ED397-3554-4721-AEC4-F93B48180E74}" presName="childNode" presStyleLbl="node1" presStyleIdx="8" presStyleCnt="12" custLinFactY="-24911" custLinFactNeighborX="466" custLinFactNeighborY="-100000">
        <dgm:presLayoutVars>
          <dgm:bulletEnabled val="1"/>
        </dgm:presLayoutVars>
      </dgm:prSet>
      <dgm:spPr/>
      <dgm:t>
        <a:bodyPr/>
        <a:lstStyle/>
        <a:p>
          <a:endParaRPr lang="zh-TW" altLang="en-US"/>
        </a:p>
      </dgm:t>
    </dgm:pt>
    <dgm:pt modelId="{6B07D656-1AB7-4484-B5D1-2A977987981E}" type="pres">
      <dgm:prSet presAssocID="{478528C5-FE8B-47AB-9196-17086A1F3E5A}" presName="aSpace" presStyleCnt="0"/>
      <dgm:spPr/>
    </dgm:pt>
    <dgm:pt modelId="{AE4B329A-68CA-468C-890E-A51A5D70C04C}" type="pres">
      <dgm:prSet presAssocID="{E69A4CBC-BC1B-456F-8B7D-D86C36174B82}" presName="compNode" presStyleCnt="0"/>
      <dgm:spPr/>
    </dgm:pt>
    <dgm:pt modelId="{6C907D4A-CB2E-4523-8031-0EFD8AB104E4}" type="pres">
      <dgm:prSet presAssocID="{E69A4CBC-BC1B-456F-8B7D-D86C36174B82}" presName="aNode" presStyleLbl="bgShp" presStyleIdx="2" presStyleCnt="3" custScaleY="81336" custLinFactNeighborX="1358" custLinFactNeighborY="1358"/>
      <dgm:spPr/>
      <dgm:t>
        <a:bodyPr/>
        <a:lstStyle/>
        <a:p>
          <a:endParaRPr lang="zh-TW" altLang="en-US"/>
        </a:p>
      </dgm:t>
    </dgm:pt>
    <dgm:pt modelId="{3E3E9B89-30DC-4BED-830D-D59AF6575459}" type="pres">
      <dgm:prSet presAssocID="{E69A4CBC-BC1B-456F-8B7D-D86C36174B82}" presName="textNode" presStyleLbl="bgShp" presStyleIdx="2" presStyleCnt="3"/>
      <dgm:spPr/>
      <dgm:t>
        <a:bodyPr/>
        <a:lstStyle/>
        <a:p>
          <a:endParaRPr lang="zh-TW" altLang="en-US"/>
        </a:p>
      </dgm:t>
    </dgm:pt>
    <dgm:pt modelId="{2D7A03D9-D960-4D44-B927-480E49CEE781}" type="pres">
      <dgm:prSet presAssocID="{E69A4CBC-BC1B-456F-8B7D-D86C36174B82}" presName="compChildNode" presStyleCnt="0"/>
      <dgm:spPr/>
    </dgm:pt>
    <dgm:pt modelId="{E25F5F41-57DC-4D1B-80ED-738279C857F9}" type="pres">
      <dgm:prSet presAssocID="{E69A4CBC-BC1B-456F-8B7D-D86C36174B82}" presName="theInnerList" presStyleCnt="0"/>
      <dgm:spPr/>
    </dgm:pt>
    <dgm:pt modelId="{33847B89-AE50-40D9-87A5-91BB81176A58}" type="pres">
      <dgm:prSet presAssocID="{4734072D-E31C-4BC9-A55E-1AFF14921B7A}" presName="childNode" presStyleLbl="node1" presStyleIdx="9" presStyleCnt="12" custScaleX="106441" custLinFactY="-14063" custLinFactNeighborX="931" custLinFactNeighborY="-100000">
        <dgm:presLayoutVars>
          <dgm:bulletEnabled val="1"/>
        </dgm:presLayoutVars>
      </dgm:prSet>
      <dgm:spPr/>
      <dgm:t>
        <a:bodyPr/>
        <a:lstStyle/>
        <a:p>
          <a:endParaRPr lang="zh-TW" altLang="en-US"/>
        </a:p>
      </dgm:t>
    </dgm:pt>
    <dgm:pt modelId="{893D3AD9-83EB-4ECB-AA4C-738F5709C5DF}" type="pres">
      <dgm:prSet presAssocID="{4734072D-E31C-4BC9-A55E-1AFF14921B7A}" presName="aSpace2" presStyleCnt="0"/>
      <dgm:spPr/>
    </dgm:pt>
    <dgm:pt modelId="{7BCA6040-6462-4D97-8532-C13F95A3F64A}" type="pres">
      <dgm:prSet presAssocID="{8DEE2896-FBBF-4072-92BC-77ACC78C9373}" presName="childNode" presStyleLbl="node1" presStyleIdx="10" presStyleCnt="12" custScaleX="106441" custLinFactY="-14063" custLinFactNeighborX="931" custLinFactNeighborY="-100000">
        <dgm:presLayoutVars>
          <dgm:bulletEnabled val="1"/>
        </dgm:presLayoutVars>
      </dgm:prSet>
      <dgm:spPr/>
      <dgm:t>
        <a:bodyPr/>
        <a:lstStyle/>
        <a:p>
          <a:endParaRPr lang="zh-TW" altLang="en-US"/>
        </a:p>
      </dgm:t>
    </dgm:pt>
    <dgm:pt modelId="{8911070E-F9C2-4A24-9819-00EFA8460D1F}" type="pres">
      <dgm:prSet presAssocID="{8DEE2896-FBBF-4072-92BC-77ACC78C9373}" presName="aSpace2" presStyleCnt="0"/>
      <dgm:spPr/>
    </dgm:pt>
    <dgm:pt modelId="{EB0ABA61-19D6-4D54-BE94-33A395E1C113}" type="pres">
      <dgm:prSet presAssocID="{2F2DB2C9-2E26-4037-B4D8-8AEF63FC71FA}" presName="childNode" presStyleLbl="node1" presStyleIdx="11" presStyleCnt="12" custScaleX="106441" custLinFactY="-14063" custLinFactNeighborX="931" custLinFactNeighborY="-100000">
        <dgm:presLayoutVars>
          <dgm:bulletEnabled val="1"/>
        </dgm:presLayoutVars>
      </dgm:prSet>
      <dgm:spPr/>
      <dgm:t>
        <a:bodyPr/>
        <a:lstStyle/>
        <a:p>
          <a:endParaRPr lang="zh-TW" altLang="en-US"/>
        </a:p>
      </dgm:t>
    </dgm:pt>
  </dgm:ptLst>
  <dgm:cxnLst>
    <dgm:cxn modelId="{FB403208-9109-4BB6-A732-1E70AA88AEF4}" type="presOf" srcId="{BA3F90F6-6A65-44AD-A965-EDA890FD734D}" destId="{CCDC3600-87F7-46C8-AE95-2072520C6836}" srcOrd="0" destOrd="0" presId="urn:microsoft.com/office/officeart/2005/8/layout/lProcess2"/>
    <dgm:cxn modelId="{E93B3EEF-0066-482D-AD89-51532D242657}" srcId="{478528C5-FE8B-47AB-9196-17086A1F3E5A}" destId="{CD2ED397-3554-4721-AEC4-F93B48180E74}" srcOrd="3" destOrd="0" parTransId="{E4193B0E-8C99-46CA-A14C-1922E51796C0}" sibTransId="{A5C8C746-C6FA-46C5-8FEF-EA83E0E5D00D}"/>
    <dgm:cxn modelId="{525B406C-CE72-41FC-9717-CA536EAB657B}" type="presOf" srcId="{32DBC01E-2235-4ECA-8231-D0446A1B4F68}" destId="{05100807-01C0-43FE-89CB-3B7250662D0B}" srcOrd="0" destOrd="0" presId="urn:microsoft.com/office/officeart/2005/8/layout/lProcess2"/>
    <dgm:cxn modelId="{EAECEA8F-EF32-4594-9EA9-B94F5159777A}" srcId="{BA3F90F6-6A65-44AD-A965-EDA890FD734D}" destId="{67C3AB88-BD19-41A6-9F09-9AB55069EA88}" srcOrd="0" destOrd="0" parTransId="{F6B60DC3-1E4E-43CC-BFB4-854BC6C44042}" sibTransId="{9F75B012-F30B-4171-AF29-21DF440C8DF6}"/>
    <dgm:cxn modelId="{3D7D5277-11F7-4F23-A356-993B3DBC637A}" type="presOf" srcId="{67C3AB88-BD19-41A6-9F09-9AB55069EA88}" destId="{4E5F373A-09F1-4D15-BA1E-D1D56002D6E2}" srcOrd="0" destOrd="0" presId="urn:microsoft.com/office/officeart/2005/8/layout/lProcess2"/>
    <dgm:cxn modelId="{B5B54AB5-6587-4304-A5D0-CADA110B08B4}" type="presOf" srcId="{478528C5-FE8B-47AB-9196-17086A1F3E5A}" destId="{111ECA40-00E8-4B49-AE8F-01FDAFA4649A}" srcOrd="1" destOrd="0" presId="urn:microsoft.com/office/officeart/2005/8/layout/lProcess2"/>
    <dgm:cxn modelId="{7494D0CF-B042-4FB0-BE85-68C571923FA0}" type="presOf" srcId="{2F2DB2C9-2E26-4037-B4D8-8AEF63FC71FA}" destId="{EB0ABA61-19D6-4D54-BE94-33A395E1C113}" srcOrd="0" destOrd="0" presId="urn:microsoft.com/office/officeart/2005/8/layout/lProcess2"/>
    <dgm:cxn modelId="{B169633B-C9C3-4F03-B556-FE001D0A2F9C}" type="presOf" srcId="{E7A7E312-C204-4190-A326-C4FC92A8AE86}" destId="{048EA309-3568-431B-B96A-6D867765BA00}" srcOrd="0" destOrd="0" presId="urn:microsoft.com/office/officeart/2005/8/layout/lProcess2"/>
    <dgm:cxn modelId="{BF1DD56D-1811-48BE-91F1-8485F26FB864}" srcId="{67C3AB88-BD19-41A6-9F09-9AB55069EA88}" destId="{E7A7E312-C204-4190-A326-C4FC92A8AE86}" srcOrd="3" destOrd="0" parTransId="{F0A58F87-5D24-4D98-AF51-79CDBE0A50A1}" sibTransId="{DD457C52-4384-4A38-930A-E36EDF3D10D0}"/>
    <dgm:cxn modelId="{C5220416-07A9-4C6D-8453-550C5B5778BD}" type="presOf" srcId="{E1D86B35-7020-4FBF-868D-A3A4501BC8A0}" destId="{EB6ACF8A-21F6-4E2C-A589-54674800A39E}" srcOrd="0" destOrd="0" presId="urn:microsoft.com/office/officeart/2005/8/layout/lProcess2"/>
    <dgm:cxn modelId="{A7F6DD24-24EB-4897-8594-0860554D5002}" type="presOf" srcId="{DD6EDEDE-06E5-4140-803B-1962F7F2BDB4}" destId="{F472467D-904D-4227-AB3D-053F04E1F6A8}" srcOrd="0" destOrd="0" presId="urn:microsoft.com/office/officeart/2005/8/layout/lProcess2"/>
    <dgm:cxn modelId="{EE2A0434-9A07-417E-B002-BE98E8A9A668}" srcId="{BA3F90F6-6A65-44AD-A965-EDA890FD734D}" destId="{478528C5-FE8B-47AB-9196-17086A1F3E5A}" srcOrd="1" destOrd="0" parTransId="{A86A6329-ABFA-4457-B7D2-8B16C1D2B139}" sibTransId="{02A09E64-2094-4A44-84FB-2696B83AA6A7}"/>
    <dgm:cxn modelId="{7194F983-D6BC-4C4C-9C49-7D0ADB760E0D}" srcId="{67C3AB88-BD19-41A6-9F09-9AB55069EA88}" destId="{75F33D07-4B79-4B9E-8A74-2BE9F28CCEFF}" srcOrd="2" destOrd="0" parTransId="{C8FFE0FA-0577-4134-A144-EEF27D6537AC}" sibTransId="{F7ABD37F-2355-4A74-887E-FE128C45E5D4}"/>
    <dgm:cxn modelId="{09AB4105-1719-4697-8FFA-1FDB85A1037D}" srcId="{67C3AB88-BD19-41A6-9F09-9AB55069EA88}" destId="{32DBC01E-2235-4ECA-8231-D0446A1B4F68}" srcOrd="1" destOrd="0" parTransId="{762C0FC0-F6A1-435B-BA59-23DFCCD7C5C0}" sibTransId="{0580F26A-5F3A-4CEF-B526-BCD76860F582}"/>
    <dgm:cxn modelId="{0F595757-5510-42A8-B2F5-0CC9F58039A0}" srcId="{E69A4CBC-BC1B-456F-8B7D-D86C36174B82}" destId="{8DEE2896-FBBF-4072-92BC-77ACC78C9373}" srcOrd="1" destOrd="0" parTransId="{A22C5CEB-2CCD-4A03-A26D-AFE66A82561B}" sibTransId="{96869B94-FADA-4831-95E5-131E4AED71A5}"/>
    <dgm:cxn modelId="{F758DE62-71BF-4C83-994A-32366A377733}" type="presOf" srcId="{6B9D3A09-1433-40ED-8166-F9A9DAAD22EB}" destId="{27F8FCC7-7120-4CB5-BF1A-C8A395038145}" srcOrd="0" destOrd="0" presId="urn:microsoft.com/office/officeart/2005/8/layout/lProcess2"/>
    <dgm:cxn modelId="{EFCEC39F-F4D9-4B2B-86B6-7B6449E20D12}" srcId="{67C3AB88-BD19-41A6-9F09-9AB55069EA88}" destId="{6B9D3A09-1433-40ED-8166-F9A9DAAD22EB}" srcOrd="4" destOrd="0" parTransId="{F3428A2A-D908-421C-853D-241C67DFA447}" sibTransId="{C1DD04A9-C4E0-4A95-AF13-773FC016C03B}"/>
    <dgm:cxn modelId="{51CFAE83-A378-437D-A5E2-80A921FC70BE}" srcId="{478528C5-FE8B-47AB-9196-17086A1F3E5A}" destId="{E1D86B35-7020-4FBF-868D-A3A4501BC8A0}" srcOrd="1" destOrd="0" parTransId="{A1478535-2ADE-403F-BE8D-288DE6BF8277}" sibTransId="{F63FA79F-7661-4B4B-97CF-9E8715B319DD}"/>
    <dgm:cxn modelId="{6EF51561-3FA6-4E80-8663-D5E8542CFD53}" srcId="{478528C5-FE8B-47AB-9196-17086A1F3E5A}" destId="{D8040017-17C8-4E51-B4F0-D80CEA77D8CA}" srcOrd="2" destOrd="0" parTransId="{47B20606-58A0-47F7-AF2B-06AAC2C806EB}" sibTransId="{6B1E4EC7-F362-469A-B1D1-C5D9AF53A260}"/>
    <dgm:cxn modelId="{E5E057F3-09C4-4D98-B1F3-374C0F184290}" type="presOf" srcId="{8DEE2896-FBBF-4072-92BC-77ACC78C9373}" destId="{7BCA6040-6462-4D97-8532-C13F95A3F64A}" srcOrd="0" destOrd="0" presId="urn:microsoft.com/office/officeart/2005/8/layout/lProcess2"/>
    <dgm:cxn modelId="{4008CD57-4F40-4CEB-89B8-8A58153DADCF}" type="presOf" srcId="{4734072D-E31C-4BC9-A55E-1AFF14921B7A}" destId="{33847B89-AE50-40D9-87A5-91BB81176A58}" srcOrd="0" destOrd="0" presId="urn:microsoft.com/office/officeart/2005/8/layout/lProcess2"/>
    <dgm:cxn modelId="{F175AFC4-C8C3-48D8-AF79-567CB870423F}" type="presOf" srcId="{441A8FA8-1EBA-4405-A192-742DEDFC1AC7}" destId="{B46A4F6E-4D5E-47B2-A7B5-5AADD2885299}" srcOrd="0" destOrd="0" presId="urn:microsoft.com/office/officeart/2005/8/layout/lProcess2"/>
    <dgm:cxn modelId="{950C2C82-B0E4-49CF-9E90-331D2DD5122A}" type="presOf" srcId="{67C3AB88-BD19-41A6-9F09-9AB55069EA88}" destId="{A678DC33-8781-4812-A77C-333B4683A6AB}" srcOrd="1" destOrd="0" presId="urn:microsoft.com/office/officeart/2005/8/layout/lProcess2"/>
    <dgm:cxn modelId="{14F2DC9C-EE0A-4AA6-9620-E1BAAE41AF68}" type="presOf" srcId="{75F33D07-4B79-4B9E-8A74-2BE9F28CCEFF}" destId="{85131BBE-8F30-4857-881F-0B0B7C114393}" srcOrd="0" destOrd="0" presId="urn:microsoft.com/office/officeart/2005/8/layout/lProcess2"/>
    <dgm:cxn modelId="{9977343D-87E5-4678-AF4C-33547E2405A7}" type="presOf" srcId="{CD2ED397-3554-4721-AEC4-F93B48180E74}" destId="{27A18067-2D79-4A9E-B7AB-F4AD7C97B8EF}" srcOrd="0" destOrd="0" presId="urn:microsoft.com/office/officeart/2005/8/layout/lProcess2"/>
    <dgm:cxn modelId="{FFC6417B-02F1-4FB3-A603-207083527BAB}" type="presOf" srcId="{478528C5-FE8B-47AB-9196-17086A1F3E5A}" destId="{CADC77C8-56DF-4FF7-9315-6CB95C4329CA}" srcOrd="0" destOrd="0" presId="urn:microsoft.com/office/officeart/2005/8/layout/lProcess2"/>
    <dgm:cxn modelId="{9181A761-350C-4A08-9D2D-C191D69EA999}" srcId="{E69A4CBC-BC1B-456F-8B7D-D86C36174B82}" destId="{2F2DB2C9-2E26-4037-B4D8-8AEF63FC71FA}" srcOrd="2" destOrd="0" parTransId="{B38F9ECD-4A7F-46FE-89B9-D20AD25ED378}" sibTransId="{95F81C04-F91B-428F-9FD3-F86582B3FF4F}"/>
    <dgm:cxn modelId="{694D9B26-9B53-4732-96AC-CA97D878242D}" type="presOf" srcId="{E69A4CBC-BC1B-456F-8B7D-D86C36174B82}" destId="{3E3E9B89-30DC-4BED-830D-D59AF6575459}" srcOrd="1" destOrd="0" presId="urn:microsoft.com/office/officeart/2005/8/layout/lProcess2"/>
    <dgm:cxn modelId="{28E3448F-1E89-4F1A-855C-5FDAFF4D2E1D}" srcId="{478528C5-FE8B-47AB-9196-17086A1F3E5A}" destId="{DD6EDEDE-06E5-4140-803B-1962F7F2BDB4}" srcOrd="0" destOrd="0" parTransId="{953416DB-C013-43ED-AFA4-C5715F3FA384}" sibTransId="{ED686293-2ABE-4064-BDBA-EC919E4C2C3B}"/>
    <dgm:cxn modelId="{D71676FF-0132-4C10-A1E9-3FC16F7684EB}" srcId="{BA3F90F6-6A65-44AD-A965-EDA890FD734D}" destId="{E69A4CBC-BC1B-456F-8B7D-D86C36174B82}" srcOrd="2" destOrd="0" parTransId="{9DD39D1E-DDE5-48A9-AF05-A1C58E89E29A}" sibTransId="{E916DD37-96BD-4B79-BE51-8664368308FB}"/>
    <dgm:cxn modelId="{E0CB8196-12AB-430F-AF5D-E89DE3706DD9}" srcId="{E69A4CBC-BC1B-456F-8B7D-D86C36174B82}" destId="{4734072D-E31C-4BC9-A55E-1AFF14921B7A}" srcOrd="0" destOrd="0" parTransId="{CC9C35C6-2A6D-4BFD-A461-53232D9D290C}" sibTransId="{47760F4E-6D67-4A32-A74F-D6C0FE192E7F}"/>
    <dgm:cxn modelId="{AAD117FC-1B6F-4377-9D94-FF58C703B44D}" type="presOf" srcId="{E69A4CBC-BC1B-456F-8B7D-D86C36174B82}" destId="{6C907D4A-CB2E-4523-8031-0EFD8AB104E4}" srcOrd="0" destOrd="0" presId="urn:microsoft.com/office/officeart/2005/8/layout/lProcess2"/>
    <dgm:cxn modelId="{1B63C596-7AA3-4C85-91AF-C190A0E2831C}" type="presOf" srcId="{D8040017-17C8-4E51-B4F0-D80CEA77D8CA}" destId="{F7846C90-9D81-45D2-B80C-6B854B36A340}" srcOrd="0" destOrd="0" presId="urn:microsoft.com/office/officeart/2005/8/layout/lProcess2"/>
    <dgm:cxn modelId="{ED0C21B9-FED0-4E87-9B21-1538A25C771D}" srcId="{67C3AB88-BD19-41A6-9F09-9AB55069EA88}" destId="{441A8FA8-1EBA-4405-A192-742DEDFC1AC7}" srcOrd="0" destOrd="0" parTransId="{38E96DF2-2372-4A34-9698-8E428AD300A7}" sibTransId="{3CB697D6-B174-404F-9D28-145EBD3C3C1D}"/>
    <dgm:cxn modelId="{E1BA7209-7335-45D1-B671-07A1D197F1C0}" type="presParOf" srcId="{CCDC3600-87F7-46C8-AE95-2072520C6836}" destId="{2549C257-8A88-4938-AE67-173566FFE1EE}" srcOrd="0" destOrd="0" presId="urn:microsoft.com/office/officeart/2005/8/layout/lProcess2"/>
    <dgm:cxn modelId="{ED4CC67D-0386-4005-91A7-3A4CF9911A75}" type="presParOf" srcId="{2549C257-8A88-4938-AE67-173566FFE1EE}" destId="{4E5F373A-09F1-4D15-BA1E-D1D56002D6E2}" srcOrd="0" destOrd="0" presId="urn:microsoft.com/office/officeart/2005/8/layout/lProcess2"/>
    <dgm:cxn modelId="{04AFDF6A-E02D-499E-9494-27FACC5EFB3A}" type="presParOf" srcId="{2549C257-8A88-4938-AE67-173566FFE1EE}" destId="{A678DC33-8781-4812-A77C-333B4683A6AB}" srcOrd="1" destOrd="0" presId="urn:microsoft.com/office/officeart/2005/8/layout/lProcess2"/>
    <dgm:cxn modelId="{E7AD5F0B-E559-47C5-80E6-AE53D600F79D}" type="presParOf" srcId="{2549C257-8A88-4938-AE67-173566FFE1EE}" destId="{E058FB90-1BB0-4D1D-B375-D80BBD7261CC}" srcOrd="2" destOrd="0" presId="urn:microsoft.com/office/officeart/2005/8/layout/lProcess2"/>
    <dgm:cxn modelId="{AB7424BC-5ECB-4459-8FC2-5C598D9C6018}" type="presParOf" srcId="{E058FB90-1BB0-4D1D-B375-D80BBD7261CC}" destId="{85D11838-3BA0-4EC1-8573-B8F9DB706C95}" srcOrd="0" destOrd="0" presId="urn:microsoft.com/office/officeart/2005/8/layout/lProcess2"/>
    <dgm:cxn modelId="{2EEF45FD-57D6-4760-ACA3-A0B171E12694}" type="presParOf" srcId="{85D11838-3BA0-4EC1-8573-B8F9DB706C95}" destId="{B46A4F6E-4D5E-47B2-A7B5-5AADD2885299}" srcOrd="0" destOrd="0" presId="urn:microsoft.com/office/officeart/2005/8/layout/lProcess2"/>
    <dgm:cxn modelId="{57C47C92-D920-4B48-80A5-A01F8732CD3D}" type="presParOf" srcId="{85D11838-3BA0-4EC1-8573-B8F9DB706C95}" destId="{EC031D14-3CFC-44E9-AC04-97E26631A5C8}" srcOrd="1" destOrd="0" presId="urn:microsoft.com/office/officeart/2005/8/layout/lProcess2"/>
    <dgm:cxn modelId="{01C2E68F-BCCC-40DF-8071-DBA87BE4C203}" type="presParOf" srcId="{85D11838-3BA0-4EC1-8573-B8F9DB706C95}" destId="{05100807-01C0-43FE-89CB-3B7250662D0B}" srcOrd="2" destOrd="0" presId="urn:microsoft.com/office/officeart/2005/8/layout/lProcess2"/>
    <dgm:cxn modelId="{8CB8BCA5-9D34-4795-9723-F69E958F52EE}" type="presParOf" srcId="{85D11838-3BA0-4EC1-8573-B8F9DB706C95}" destId="{E1FE8794-E979-4DA5-848D-EA89C3CAA042}" srcOrd="3" destOrd="0" presId="urn:microsoft.com/office/officeart/2005/8/layout/lProcess2"/>
    <dgm:cxn modelId="{B04E3A64-873A-4ED1-8548-F30012CAB0D1}" type="presParOf" srcId="{85D11838-3BA0-4EC1-8573-B8F9DB706C95}" destId="{85131BBE-8F30-4857-881F-0B0B7C114393}" srcOrd="4" destOrd="0" presId="urn:microsoft.com/office/officeart/2005/8/layout/lProcess2"/>
    <dgm:cxn modelId="{C35736B4-71FB-4B7F-818A-27B82468DB90}" type="presParOf" srcId="{85D11838-3BA0-4EC1-8573-B8F9DB706C95}" destId="{CDFE64CD-8AAE-47D1-B826-D3958A9BD023}" srcOrd="5" destOrd="0" presId="urn:microsoft.com/office/officeart/2005/8/layout/lProcess2"/>
    <dgm:cxn modelId="{C0E7431C-BA03-4817-B862-647C5A1FE2B7}" type="presParOf" srcId="{85D11838-3BA0-4EC1-8573-B8F9DB706C95}" destId="{048EA309-3568-431B-B96A-6D867765BA00}" srcOrd="6" destOrd="0" presId="urn:microsoft.com/office/officeart/2005/8/layout/lProcess2"/>
    <dgm:cxn modelId="{2B1F97D4-1122-48BE-B5DC-3264AC8EE356}" type="presParOf" srcId="{85D11838-3BA0-4EC1-8573-B8F9DB706C95}" destId="{C7CE7069-8540-4C89-8CFA-5289F38F2A72}" srcOrd="7" destOrd="0" presId="urn:microsoft.com/office/officeart/2005/8/layout/lProcess2"/>
    <dgm:cxn modelId="{E14CEC53-7A5E-4808-AF9E-1B396EA682E1}" type="presParOf" srcId="{85D11838-3BA0-4EC1-8573-B8F9DB706C95}" destId="{27F8FCC7-7120-4CB5-BF1A-C8A395038145}" srcOrd="8" destOrd="0" presId="urn:microsoft.com/office/officeart/2005/8/layout/lProcess2"/>
    <dgm:cxn modelId="{E4ED43AA-431C-4CBE-9E55-470ECA300E69}" type="presParOf" srcId="{CCDC3600-87F7-46C8-AE95-2072520C6836}" destId="{FCB8F6EF-C3FB-491B-B85A-3EFD458670CF}" srcOrd="1" destOrd="0" presId="urn:microsoft.com/office/officeart/2005/8/layout/lProcess2"/>
    <dgm:cxn modelId="{37934E18-881B-4A6C-89EB-73101038D2C4}" type="presParOf" srcId="{CCDC3600-87F7-46C8-AE95-2072520C6836}" destId="{BABABA45-8C06-41B1-826C-657B8A763D1A}" srcOrd="2" destOrd="0" presId="urn:microsoft.com/office/officeart/2005/8/layout/lProcess2"/>
    <dgm:cxn modelId="{581E30EE-9581-4898-895F-2A700CFDE9EF}" type="presParOf" srcId="{BABABA45-8C06-41B1-826C-657B8A763D1A}" destId="{CADC77C8-56DF-4FF7-9315-6CB95C4329CA}" srcOrd="0" destOrd="0" presId="urn:microsoft.com/office/officeart/2005/8/layout/lProcess2"/>
    <dgm:cxn modelId="{EE3C7726-63A1-4116-8575-59F741E04CA4}" type="presParOf" srcId="{BABABA45-8C06-41B1-826C-657B8A763D1A}" destId="{111ECA40-00E8-4B49-AE8F-01FDAFA4649A}" srcOrd="1" destOrd="0" presId="urn:microsoft.com/office/officeart/2005/8/layout/lProcess2"/>
    <dgm:cxn modelId="{98BEB71F-76EC-4094-9786-566794452B30}" type="presParOf" srcId="{BABABA45-8C06-41B1-826C-657B8A763D1A}" destId="{A9B1706D-B25A-4B3F-ABC6-D2B86E18EE97}" srcOrd="2" destOrd="0" presId="urn:microsoft.com/office/officeart/2005/8/layout/lProcess2"/>
    <dgm:cxn modelId="{0A022983-95BE-467C-984C-1A9DA62783C8}" type="presParOf" srcId="{A9B1706D-B25A-4B3F-ABC6-D2B86E18EE97}" destId="{B9A65F1F-FA20-4349-AB54-0178DB96E8BB}" srcOrd="0" destOrd="0" presId="urn:microsoft.com/office/officeart/2005/8/layout/lProcess2"/>
    <dgm:cxn modelId="{7A383F03-EA9E-4D8E-8BD6-0EC7F0851D51}" type="presParOf" srcId="{B9A65F1F-FA20-4349-AB54-0178DB96E8BB}" destId="{F472467D-904D-4227-AB3D-053F04E1F6A8}" srcOrd="0" destOrd="0" presId="urn:microsoft.com/office/officeart/2005/8/layout/lProcess2"/>
    <dgm:cxn modelId="{1AF73BBC-CAF2-413B-8639-B17E8C2EB430}" type="presParOf" srcId="{B9A65F1F-FA20-4349-AB54-0178DB96E8BB}" destId="{A613DFDD-1904-4254-BE16-206303451BED}" srcOrd="1" destOrd="0" presId="urn:microsoft.com/office/officeart/2005/8/layout/lProcess2"/>
    <dgm:cxn modelId="{099EFA91-C287-4CE3-B065-71CC2B746415}" type="presParOf" srcId="{B9A65F1F-FA20-4349-AB54-0178DB96E8BB}" destId="{EB6ACF8A-21F6-4E2C-A589-54674800A39E}" srcOrd="2" destOrd="0" presId="urn:microsoft.com/office/officeart/2005/8/layout/lProcess2"/>
    <dgm:cxn modelId="{3399E987-C467-421A-8FA9-5E9BE542BB10}" type="presParOf" srcId="{B9A65F1F-FA20-4349-AB54-0178DB96E8BB}" destId="{516C75FC-DCCF-4F6B-93CB-51D505BA6BAC}" srcOrd="3" destOrd="0" presId="urn:microsoft.com/office/officeart/2005/8/layout/lProcess2"/>
    <dgm:cxn modelId="{36771085-642D-4BC3-B0D3-F4ACB22B3E2E}" type="presParOf" srcId="{B9A65F1F-FA20-4349-AB54-0178DB96E8BB}" destId="{F7846C90-9D81-45D2-B80C-6B854B36A340}" srcOrd="4" destOrd="0" presId="urn:microsoft.com/office/officeart/2005/8/layout/lProcess2"/>
    <dgm:cxn modelId="{F3792217-08B8-45B5-B4CD-C8158F590FC4}" type="presParOf" srcId="{B9A65F1F-FA20-4349-AB54-0178DB96E8BB}" destId="{D34797AC-A425-40B8-8062-576B61253DEB}" srcOrd="5" destOrd="0" presId="urn:microsoft.com/office/officeart/2005/8/layout/lProcess2"/>
    <dgm:cxn modelId="{8FECB253-F412-42C3-90FE-237A5953F30E}" type="presParOf" srcId="{B9A65F1F-FA20-4349-AB54-0178DB96E8BB}" destId="{27A18067-2D79-4A9E-B7AB-F4AD7C97B8EF}" srcOrd="6" destOrd="0" presId="urn:microsoft.com/office/officeart/2005/8/layout/lProcess2"/>
    <dgm:cxn modelId="{A0F20D58-0482-4000-86D5-AA3E9D890B03}" type="presParOf" srcId="{CCDC3600-87F7-46C8-AE95-2072520C6836}" destId="{6B07D656-1AB7-4484-B5D1-2A977987981E}" srcOrd="3" destOrd="0" presId="urn:microsoft.com/office/officeart/2005/8/layout/lProcess2"/>
    <dgm:cxn modelId="{F96F22A6-7085-49BD-8BDB-8ED56EAAD7B9}" type="presParOf" srcId="{CCDC3600-87F7-46C8-AE95-2072520C6836}" destId="{AE4B329A-68CA-468C-890E-A51A5D70C04C}" srcOrd="4" destOrd="0" presId="urn:microsoft.com/office/officeart/2005/8/layout/lProcess2"/>
    <dgm:cxn modelId="{6C4A3C17-9757-4C24-849B-51A14E0160B4}" type="presParOf" srcId="{AE4B329A-68CA-468C-890E-A51A5D70C04C}" destId="{6C907D4A-CB2E-4523-8031-0EFD8AB104E4}" srcOrd="0" destOrd="0" presId="urn:microsoft.com/office/officeart/2005/8/layout/lProcess2"/>
    <dgm:cxn modelId="{CC9D90CF-A5CF-47C1-A054-D7527D2AB035}" type="presParOf" srcId="{AE4B329A-68CA-468C-890E-A51A5D70C04C}" destId="{3E3E9B89-30DC-4BED-830D-D59AF6575459}" srcOrd="1" destOrd="0" presId="urn:microsoft.com/office/officeart/2005/8/layout/lProcess2"/>
    <dgm:cxn modelId="{FB312482-22D1-4056-B984-4CFCC40CFD20}" type="presParOf" srcId="{AE4B329A-68CA-468C-890E-A51A5D70C04C}" destId="{2D7A03D9-D960-4D44-B927-480E49CEE781}" srcOrd="2" destOrd="0" presId="urn:microsoft.com/office/officeart/2005/8/layout/lProcess2"/>
    <dgm:cxn modelId="{2E0F5721-F04C-4CB7-A1EF-D11700D10D18}" type="presParOf" srcId="{2D7A03D9-D960-4D44-B927-480E49CEE781}" destId="{E25F5F41-57DC-4D1B-80ED-738279C857F9}" srcOrd="0" destOrd="0" presId="urn:microsoft.com/office/officeart/2005/8/layout/lProcess2"/>
    <dgm:cxn modelId="{1C6E604B-62C8-4CE9-9DBE-A6D8332ABCC2}" type="presParOf" srcId="{E25F5F41-57DC-4D1B-80ED-738279C857F9}" destId="{33847B89-AE50-40D9-87A5-91BB81176A58}" srcOrd="0" destOrd="0" presId="urn:microsoft.com/office/officeart/2005/8/layout/lProcess2"/>
    <dgm:cxn modelId="{186F9192-A52D-4764-8E26-F9D70E35F943}" type="presParOf" srcId="{E25F5F41-57DC-4D1B-80ED-738279C857F9}" destId="{893D3AD9-83EB-4ECB-AA4C-738F5709C5DF}" srcOrd="1" destOrd="0" presId="urn:microsoft.com/office/officeart/2005/8/layout/lProcess2"/>
    <dgm:cxn modelId="{49F2C973-CD4C-431D-9DA5-065C82A28D11}" type="presParOf" srcId="{E25F5F41-57DC-4D1B-80ED-738279C857F9}" destId="{7BCA6040-6462-4D97-8532-C13F95A3F64A}" srcOrd="2" destOrd="0" presId="urn:microsoft.com/office/officeart/2005/8/layout/lProcess2"/>
    <dgm:cxn modelId="{D1FC8402-25FB-41B0-BA81-3DE982825717}" type="presParOf" srcId="{E25F5F41-57DC-4D1B-80ED-738279C857F9}" destId="{8911070E-F9C2-4A24-9819-00EFA8460D1F}" srcOrd="3" destOrd="0" presId="urn:microsoft.com/office/officeart/2005/8/layout/lProcess2"/>
    <dgm:cxn modelId="{83C75C4C-FD26-4772-9D9C-28E51956000F}" type="presParOf" srcId="{E25F5F41-57DC-4D1B-80ED-738279C857F9}" destId="{EB0ABA61-19D6-4D54-BE94-33A395E1C113}"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3693B-EDDA-4E61-8284-E43DD5169B5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9289E239-68C2-4007-952B-760CAF4D4544}">
      <dgm:prSet phldrT="[文字]" custT="1"/>
      <dgm:spPr>
        <a:solidFill>
          <a:schemeClr val="accent4">
            <a:lumMod val="50000"/>
          </a:schemeClr>
        </a:solidFill>
      </dgm:spPr>
      <dgm:t>
        <a:bodyPr/>
        <a:lstStyle/>
        <a:p>
          <a:r>
            <a:rPr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校院級課程教學助理</a:t>
          </a:r>
          <a:r>
            <a:rPr lang="en-US" altLang="zh-TW"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(TA)</a:t>
          </a:r>
          <a:endPar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2C848DBA-D243-4497-9E02-DD399D985CFE}" type="parTrans" cxnId="{211FB7DF-48BA-4830-92F7-523BE1C756D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DDBCF88-5E01-416E-A158-97C8E423D0BA}" type="sibTrans" cxnId="{211FB7DF-48BA-4830-92F7-523BE1C756D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AAB46928-935E-4389-B31C-7D20C08CE9AC}">
      <dgm:prSet phldrT="[文字]" custT="1"/>
      <dgm:spPr/>
      <dgm:t>
        <a:bodyPr/>
        <a:lstStyle/>
        <a:p>
          <a:r>
            <a:rPr lang="zh-TW" altLang="en-US" sz="1600" b="1" dirty="0" smtClean="0">
              <a:solidFill>
                <a:srgbClr val="0000FF"/>
              </a:solidFill>
              <a:latin typeface="微軟正黑體" panose="020B0604030504040204" pitchFamily="34" charset="-120"/>
              <a:ea typeface="微軟正黑體" panose="020B0604030504040204" pitchFamily="34" charset="-120"/>
            </a:rPr>
            <a:t>辦理</a:t>
          </a:r>
          <a:r>
            <a:rPr lang="en-US" altLang="zh-TW" sz="1600" b="1" dirty="0" smtClean="0">
              <a:solidFill>
                <a:srgbClr val="0000FF"/>
              </a:solidFill>
              <a:latin typeface="微軟正黑體" panose="020B0604030504040204" pitchFamily="34" charset="-120"/>
              <a:ea typeface="微軟正黑體" panose="020B0604030504040204" pitchFamily="34" charset="-120"/>
            </a:rPr>
            <a:t>TA</a:t>
          </a:r>
          <a:r>
            <a:rPr lang="zh-TW" altLang="en-US" sz="1600" b="1" dirty="0" smtClean="0">
              <a:solidFill>
                <a:srgbClr val="0000FF"/>
              </a:solidFill>
              <a:latin typeface="微軟正黑體" panose="020B0604030504040204" pitchFamily="34" charset="-120"/>
              <a:ea typeface="微軟正黑體" panose="020B0604030504040204" pitchFamily="34" charset="-120"/>
            </a:rPr>
            <a:t>研習活動</a:t>
          </a:r>
          <a:r>
            <a:rPr lang="zh-TW" altLang="en-US" sz="1600" b="1" dirty="0" smtClean="0">
              <a:latin typeface="微軟正黑體" panose="020B0604030504040204" pitchFamily="34" charset="-120"/>
              <a:ea typeface="微軟正黑體" panose="020B0604030504040204" pitchFamily="34" charset="-120"/>
            </a:rPr>
            <a:t>：提升</a:t>
          </a:r>
          <a:r>
            <a:rPr lang="en-US" altLang="zh-TW" sz="1600" b="1" dirty="0" smtClean="0">
              <a:latin typeface="微軟正黑體" panose="020B0604030504040204" pitchFamily="34" charset="-120"/>
              <a:ea typeface="微軟正黑體" panose="020B0604030504040204" pitchFamily="34" charset="-120"/>
            </a:rPr>
            <a:t>TA</a:t>
          </a:r>
          <a:r>
            <a:rPr lang="zh-TW" altLang="en-US" sz="1600" b="1" dirty="0" smtClean="0">
              <a:latin typeface="微軟正黑體" panose="020B0604030504040204" pitchFamily="34" charset="-120"/>
              <a:ea typeface="微軟正黑體" panose="020B0604030504040204" pitchFamily="34" charset="-120"/>
            </a:rPr>
            <a:t>教學知能。</a:t>
          </a:r>
          <a:endParaRPr lang="zh-TW" altLang="en-US" sz="1600" b="1" dirty="0">
            <a:latin typeface="微軟正黑體" panose="020B0604030504040204" pitchFamily="34" charset="-120"/>
            <a:ea typeface="微軟正黑體" panose="020B0604030504040204" pitchFamily="34" charset="-120"/>
          </a:endParaRPr>
        </a:p>
      </dgm:t>
    </dgm:pt>
    <dgm:pt modelId="{7D48CC88-2724-4753-97E2-96C88970C255}" type="parTrans" cxnId="{883250C7-3FE0-46F1-BC69-B17C06B1071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269CF623-6B31-4D78-80FE-2513E3FA6949}" type="sibTrans" cxnId="{883250C7-3FE0-46F1-BC69-B17C06B1071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0D41E45-BFF7-4193-9A89-43C4CA13036B}">
      <dgm:prSet phldrT="[文字]" custT="1"/>
      <dgm:spPr>
        <a:solidFill>
          <a:srgbClr val="FF0066"/>
        </a:solidFill>
      </dgm:spPr>
      <dgm:t>
        <a:bodyPr/>
        <a:lstStyle/>
        <a:p>
          <a:r>
            <a:rPr lang="zh-TW" altLang="en-US" sz="2000" b="1" dirty="0" smtClean="0">
              <a:latin typeface="微軟正黑體" panose="020B0604030504040204" pitchFamily="34" charset="-120"/>
              <a:ea typeface="微軟正黑體" panose="020B0604030504040204" pitchFamily="34" charset="-120"/>
            </a:rPr>
            <a:t>實施學生期中學習表現評估</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預警</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制度與個別學習輔導服務</a:t>
          </a:r>
          <a:endParaRPr lang="zh-TW" altLang="en-US" sz="2000" b="1" dirty="0">
            <a:latin typeface="微軟正黑體" panose="020B0604030504040204" pitchFamily="34" charset="-120"/>
            <a:ea typeface="微軟正黑體" panose="020B0604030504040204" pitchFamily="34" charset="-120"/>
          </a:endParaRPr>
        </a:p>
      </dgm:t>
    </dgm:pt>
    <dgm:pt modelId="{B28ECA6D-F3DD-49C3-A3B4-B7DC7AFEA066}" type="parTrans" cxnId="{C047D799-4079-4DD2-B610-E96A3AE2F8D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ECBF15E-ECC5-4E89-8646-57A9B9C72762}" type="sibTrans" cxnId="{C047D799-4079-4DD2-B610-E96A3AE2F8D4}">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917E2F4-A4EC-400C-A7F2-5139EF21C5BF}">
      <dgm:prSet phldrT="[文字]" custT="1"/>
      <dgm:spPr/>
      <dgm:t>
        <a:bodyPr/>
        <a:lstStyle/>
        <a:p>
          <a:r>
            <a:rPr lang="zh-TW" altLang="en-US" sz="1600" b="1" dirty="0" smtClean="0">
              <a:solidFill>
                <a:srgbClr val="0000FF"/>
              </a:solidFill>
              <a:latin typeface="微軟正黑體" panose="020B0604030504040204" pitchFamily="34" charset="-120"/>
              <a:ea typeface="微軟正黑體" panose="020B0604030504040204" pitchFamily="34" charset="-120"/>
            </a:rPr>
            <a:t>期中學習表現評估</a:t>
          </a:r>
          <a:r>
            <a:rPr lang="en-US" altLang="zh-TW" sz="1600" b="1" dirty="0" smtClean="0">
              <a:solidFill>
                <a:srgbClr val="0000FF"/>
              </a:solidFill>
              <a:latin typeface="微軟正黑體" panose="020B0604030504040204" pitchFamily="34" charset="-120"/>
              <a:ea typeface="微軟正黑體" panose="020B0604030504040204" pitchFamily="34" charset="-120"/>
            </a:rPr>
            <a:t>【</a:t>
          </a:r>
          <a:r>
            <a:rPr lang="zh-TW" altLang="en-US" sz="1600" b="1" dirty="0" smtClean="0">
              <a:solidFill>
                <a:srgbClr val="0000FF"/>
              </a:solidFill>
              <a:latin typeface="微軟正黑體" panose="020B0604030504040204" pitchFamily="34" charset="-120"/>
              <a:ea typeface="微軟正黑體" panose="020B0604030504040204" pitchFamily="34" charset="-120"/>
            </a:rPr>
            <a:t>預警</a:t>
          </a:r>
          <a:r>
            <a:rPr lang="en-US" altLang="zh-TW" sz="1600" b="1" dirty="0" smtClean="0">
              <a:solidFill>
                <a:srgbClr val="0000FF"/>
              </a:solidFill>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：由授課教師於學期</a:t>
          </a:r>
          <a:r>
            <a:rPr lang="zh-TW" altLang="en-US" sz="1600" b="1" dirty="0" smtClean="0">
              <a:solidFill>
                <a:srgbClr val="C00000"/>
              </a:solidFill>
              <a:latin typeface="微軟正黑體" panose="020B0604030504040204" pitchFamily="34" charset="-120"/>
              <a:ea typeface="微軟正黑體" panose="020B0604030504040204" pitchFamily="34" charset="-120"/>
            </a:rPr>
            <a:t>第</a:t>
          </a:r>
          <a:r>
            <a:rPr lang="en-US" altLang="zh-TW" sz="1600" b="1" dirty="0" smtClean="0">
              <a:solidFill>
                <a:srgbClr val="C00000"/>
              </a:solidFill>
              <a:latin typeface="微軟正黑體" panose="020B0604030504040204" pitchFamily="34" charset="-120"/>
              <a:ea typeface="微軟正黑體" panose="020B0604030504040204" pitchFamily="34" charset="-120"/>
            </a:rPr>
            <a:t>8</a:t>
          </a:r>
          <a:r>
            <a:rPr lang="zh-TW" altLang="en-US" sz="1600" b="1" dirty="0" smtClean="0">
              <a:solidFill>
                <a:srgbClr val="C00000"/>
              </a:solidFill>
              <a:latin typeface="微軟正黑體" panose="020B0604030504040204" pitchFamily="34" charset="-120"/>
              <a:ea typeface="微軟正黑體" panose="020B0604030504040204" pitchFamily="34" charset="-120"/>
            </a:rPr>
            <a:t>～</a:t>
          </a:r>
          <a:r>
            <a:rPr lang="en-US" altLang="zh-TW" sz="1600" b="1" dirty="0" smtClean="0">
              <a:solidFill>
                <a:srgbClr val="C00000"/>
              </a:solidFill>
              <a:latin typeface="微軟正黑體" panose="020B0604030504040204" pitchFamily="34" charset="-120"/>
              <a:ea typeface="微軟正黑體" panose="020B0604030504040204" pitchFamily="34" charset="-120"/>
            </a:rPr>
            <a:t>12</a:t>
          </a:r>
          <a:r>
            <a:rPr lang="zh-TW" altLang="en-US" sz="1600" b="1" dirty="0" smtClean="0">
              <a:solidFill>
                <a:srgbClr val="C00000"/>
              </a:solidFill>
              <a:latin typeface="微軟正黑體" panose="020B0604030504040204" pitchFamily="34" charset="-120"/>
              <a:ea typeface="微軟正黑體" panose="020B0604030504040204" pitchFamily="34" charset="-120"/>
            </a:rPr>
            <a:t>週</a:t>
          </a:r>
          <a:r>
            <a:rPr lang="zh-TW" altLang="en-US" sz="1600" b="1" dirty="0" smtClean="0">
              <a:latin typeface="微軟正黑體" panose="020B0604030504040204" pitchFamily="34" charset="-120"/>
              <a:ea typeface="微軟正黑體" panose="020B0604030504040204" pitchFamily="34" charset="-120"/>
            </a:rPr>
            <a:t>進行「期中學習表現評估」線上登錄。另由導師於</a:t>
          </a:r>
          <a:r>
            <a:rPr lang="zh-TW" altLang="en-US" sz="1600" b="1" dirty="0" smtClean="0">
              <a:solidFill>
                <a:srgbClr val="C00000"/>
              </a:solidFill>
              <a:latin typeface="微軟正黑體" panose="020B0604030504040204" pitchFamily="34" charset="-120"/>
              <a:ea typeface="微軟正黑體" panose="020B0604030504040204" pitchFamily="34" charset="-120"/>
            </a:rPr>
            <a:t>第</a:t>
          </a:r>
          <a:r>
            <a:rPr lang="en-US" altLang="zh-TW" sz="1600" b="1" dirty="0" smtClean="0">
              <a:solidFill>
                <a:srgbClr val="C00000"/>
              </a:solidFill>
              <a:latin typeface="微軟正黑體" panose="020B0604030504040204" pitchFamily="34" charset="-120"/>
              <a:ea typeface="微軟正黑體" panose="020B0604030504040204" pitchFamily="34" charset="-120"/>
            </a:rPr>
            <a:t>13</a:t>
          </a:r>
          <a:r>
            <a:rPr lang="zh-TW" altLang="en-US" sz="1600" b="1" dirty="0" smtClean="0">
              <a:solidFill>
                <a:srgbClr val="C00000"/>
              </a:solidFill>
              <a:latin typeface="微軟正黑體" panose="020B0604030504040204" pitchFamily="34" charset="-120"/>
              <a:ea typeface="微軟正黑體" panose="020B0604030504040204" pitchFamily="34" charset="-120"/>
            </a:rPr>
            <a:t>週開始</a:t>
          </a:r>
          <a:r>
            <a:rPr lang="zh-TW" altLang="en-US" sz="1600" b="1" dirty="0" smtClean="0">
              <a:latin typeface="微軟正黑體" panose="020B0604030504040204" pitchFamily="34" charset="-120"/>
              <a:ea typeface="微軟正黑體" panose="020B0604030504040204" pitchFamily="34" charset="-120"/>
            </a:rPr>
            <a:t>進行「學習狀況不理想導生晤談紀錄表」線上登錄。</a:t>
          </a:r>
          <a:endParaRPr lang="zh-TW" altLang="en-US" sz="1600" b="1" dirty="0">
            <a:latin typeface="微軟正黑體" panose="020B0604030504040204" pitchFamily="34" charset="-120"/>
            <a:ea typeface="微軟正黑體" panose="020B0604030504040204" pitchFamily="34" charset="-120"/>
          </a:endParaRPr>
        </a:p>
      </dgm:t>
    </dgm:pt>
    <dgm:pt modelId="{5FEF1C1B-DD6B-45C6-A5BA-CDF0C20EDBCF}" type="parTrans" cxnId="{E8CC507D-2698-4C84-BA33-1B82CA6D40D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E1B79385-D409-4A87-8AC3-34F8878B93C2}" type="sibTrans" cxnId="{E8CC507D-2698-4C84-BA33-1B82CA6D40D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083592B-F7EC-40C3-A0C5-45A8C3B76FF3}">
      <dgm:prSet phldrT="[文字]" custT="1"/>
      <dgm:spPr/>
      <dgm:t>
        <a:bodyPr/>
        <a:lstStyle/>
        <a:p>
          <a:r>
            <a:rPr lang="zh-TW" altLang="en-US" sz="1600" b="1" baseline="0" dirty="0" smtClean="0">
              <a:solidFill>
                <a:srgbClr val="0000FF"/>
              </a:solidFill>
              <a:latin typeface="微軟正黑體" panose="020B0604030504040204" pitchFamily="34" charset="-120"/>
              <a:ea typeface="微軟正黑體" panose="020B0604030504040204" pitchFamily="34" charset="-120"/>
            </a:rPr>
            <a:t>軟實力培訓活動</a:t>
          </a:r>
          <a:r>
            <a:rPr lang="zh-TW" altLang="en-US" sz="1600" b="1" baseline="0" dirty="0" smtClean="0">
              <a:latin typeface="微軟正黑體" panose="020B0604030504040204" pitchFamily="34" charset="-120"/>
              <a:ea typeface="微軟正黑體" panose="020B0604030504040204" pitchFamily="34" charset="-120"/>
            </a:rPr>
            <a:t>：邀請不同領域專業講師分享並融入實作，藉以引發學生學習興趣，促使學生自我成長。</a:t>
          </a:r>
          <a:endParaRPr lang="zh-TW" altLang="en-US" sz="1600" b="1" baseline="0" dirty="0">
            <a:latin typeface="微軟正黑體" panose="020B0604030504040204" pitchFamily="34" charset="-120"/>
            <a:ea typeface="微軟正黑體" panose="020B0604030504040204" pitchFamily="34" charset="-120"/>
          </a:endParaRPr>
        </a:p>
      </dgm:t>
    </dgm:pt>
    <dgm:pt modelId="{4B2A79DC-2520-4ED9-96A6-873E00DADE99}" type="parTrans" cxnId="{DB3ECD36-0976-4107-9ED8-48FA9AB9005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CABB1149-7F99-4092-AA20-941153A5BC37}" type="sibTrans" cxnId="{DB3ECD36-0976-4107-9ED8-48FA9AB9005A}">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8DDA683-BCF7-4287-9283-8623D0BDC204}">
      <dgm:prSet phldrT="[文字]" custT="1"/>
      <dgm:spPr>
        <a:solidFill>
          <a:srgbClr val="006666"/>
        </a:solidFill>
      </dgm:spPr>
      <dgm:t>
        <a:bodyPr/>
        <a:lstStyle/>
        <a:p>
          <a:r>
            <a:rPr lang="zh-TW" altLang="en-US" sz="2000" b="1" dirty="0" smtClean="0">
              <a:latin typeface="微軟正黑體" panose="020B0604030504040204" pitchFamily="34" charset="-120"/>
              <a:ea typeface="微軟正黑體" panose="020B0604030504040204" pitchFamily="34" charset="-120"/>
            </a:rPr>
            <a:t>學習促進相關活動</a:t>
          </a:r>
          <a:endParaRPr lang="zh-TW" altLang="en-US" sz="2000" b="1" dirty="0">
            <a:latin typeface="微軟正黑體" panose="020B0604030504040204" pitchFamily="34" charset="-120"/>
            <a:ea typeface="微軟正黑體" panose="020B0604030504040204" pitchFamily="34" charset="-120"/>
          </a:endParaRPr>
        </a:p>
      </dgm:t>
    </dgm:pt>
    <dgm:pt modelId="{A36A40F4-962C-4B19-9138-D2FF1A0ECB2E}" type="parTrans" cxnId="{4755C197-4D9A-40EF-9F26-B820EA8D78F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1C75CAF-1BA5-4AA3-A45C-D7E0136FA5FD}" type="sibTrans" cxnId="{4755C197-4D9A-40EF-9F26-B820EA8D78F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182A08D0-5B43-4684-B6D3-2C4ADB752808}">
      <dgm:prSet phldrT="[文字]" custT="1"/>
      <dgm:spPr/>
      <dgm:t>
        <a:bodyPr/>
        <a:lstStyle/>
        <a:p>
          <a:r>
            <a:rPr lang="zh-TW" altLang="en-US" sz="1600" b="1" baseline="0" dirty="0" smtClean="0">
              <a:solidFill>
                <a:srgbClr val="0000FF"/>
              </a:solidFill>
              <a:latin typeface="微軟正黑體" panose="020B0604030504040204" pitchFamily="34" charset="-120"/>
              <a:ea typeface="微軟正黑體" panose="020B0604030504040204" pitchFamily="34" charset="-120"/>
            </a:rPr>
            <a:t>學生創發學習計畫</a:t>
          </a:r>
          <a:r>
            <a:rPr lang="zh-TW" altLang="en-US" sz="1600" b="1" baseline="0" dirty="0" smtClean="0">
              <a:latin typeface="微軟正黑體" panose="020B0604030504040204" pitchFamily="34" charset="-120"/>
              <a:ea typeface="微軟正黑體" panose="020B0604030504040204" pitchFamily="34" charset="-120"/>
            </a:rPr>
            <a:t>：鼓勵學生組隊參加跨科際與創發競賽，促進團隊合作精神、創意思考與問題解決能力之發展。</a:t>
          </a:r>
          <a:r>
            <a:rPr lang="en-US" altLang="zh-TW" sz="1600" b="1" baseline="0" dirty="0" smtClean="0">
              <a:latin typeface="微軟正黑體" panose="020B0604030504040204" pitchFamily="34" charset="-120"/>
              <a:ea typeface="微軟正黑體" panose="020B0604030504040204" pitchFamily="34" charset="-120"/>
            </a:rPr>
            <a:t/>
          </a:r>
          <a:br>
            <a:rPr lang="en-US" altLang="zh-TW" sz="1600" b="1" baseline="0" dirty="0" smtClean="0">
              <a:latin typeface="微軟正黑體" panose="020B0604030504040204" pitchFamily="34" charset="-120"/>
              <a:ea typeface="微軟正黑體" panose="020B0604030504040204" pitchFamily="34" charset="-120"/>
            </a:rPr>
          </a:br>
          <a:r>
            <a:rPr lang="zh-TW" altLang="en-US" sz="1600" b="1" baseline="0" dirty="0" smtClean="0">
              <a:latin typeface="微軟正黑體" panose="020B0604030504040204" pitchFamily="34" charset="-120"/>
              <a:ea typeface="微軟正黑體" panose="020B0604030504040204" pitchFamily="34" charset="-120"/>
            </a:rPr>
            <a:t>　　　　　　　　　申請經審核通過，將補助籌備競賽過程中所需經費，憑據實報實銷。</a:t>
          </a:r>
          <a:endParaRPr lang="zh-TW" altLang="en-US" sz="1600" b="1" baseline="0" dirty="0">
            <a:latin typeface="微軟正黑體" panose="020B0604030504040204" pitchFamily="34" charset="-120"/>
            <a:ea typeface="微軟正黑體" panose="020B0604030504040204" pitchFamily="34" charset="-120"/>
          </a:endParaRPr>
        </a:p>
      </dgm:t>
    </dgm:pt>
    <dgm:pt modelId="{A9DA0E8C-C47C-4BFF-B64A-33F99E82B1EE}" type="parTrans" cxnId="{120224AE-89C6-4713-85CD-B9E73735CD5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1894E29-94DF-48F2-BB44-14DA2F385240}" type="sibTrans" cxnId="{120224AE-89C6-4713-85CD-B9E73735CD56}">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50CFF60B-6668-4673-BDAC-C88378CBBBE6}">
      <dgm:prSet phldrT="[文字]" custT="1"/>
      <dgm:spPr/>
      <dgm:t>
        <a:bodyPr/>
        <a:lstStyle/>
        <a:p>
          <a:r>
            <a:rPr lang="zh-TW" altLang="en-US" sz="1600" b="1" dirty="0" smtClean="0">
              <a:solidFill>
                <a:srgbClr val="0000FF"/>
              </a:solidFill>
              <a:latin typeface="微軟正黑體" panose="020B0604030504040204" pitchFamily="34" charset="-120"/>
              <a:ea typeface="微軟正黑體" panose="020B0604030504040204" pitchFamily="34" charset="-120"/>
            </a:rPr>
            <a:t>遴選優良</a:t>
          </a:r>
          <a:r>
            <a:rPr lang="en-US" altLang="zh-TW" sz="1600" b="1" dirty="0" smtClean="0">
              <a:solidFill>
                <a:srgbClr val="0000FF"/>
              </a:solidFill>
              <a:latin typeface="微軟正黑體" panose="020B0604030504040204" pitchFamily="34" charset="-120"/>
              <a:ea typeface="微軟正黑體" panose="020B0604030504040204" pitchFamily="34" charset="-120"/>
            </a:rPr>
            <a:t>TA</a:t>
          </a:r>
          <a:r>
            <a:rPr lang="zh-TW" altLang="en-US" sz="1600" b="1" dirty="0" smtClean="0">
              <a:latin typeface="微軟正黑體" panose="020B0604030504040204" pitchFamily="34" charset="-120"/>
              <a:ea typeface="微軟正黑體" panose="020B0604030504040204" pitchFamily="34" charset="-120"/>
            </a:rPr>
            <a:t>：獎勵傑出</a:t>
          </a:r>
          <a:r>
            <a:rPr lang="en-US" altLang="zh-TW" sz="1600" b="1" dirty="0" smtClean="0">
              <a:latin typeface="微軟正黑體" panose="020B0604030504040204" pitchFamily="34" charset="-120"/>
              <a:ea typeface="微軟正黑體" panose="020B0604030504040204" pitchFamily="34" charset="-120"/>
            </a:rPr>
            <a:t>TA</a:t>
          </a:r>
          <a:r>
            <a:rPr lang="zh-TW" altLang="en-US" sz="1600" b="1" dirty="0" smtClean="0">
              <a:latin typeface="微軟正黑體" panose="020B0604030504040204" pitchFamily="34" charset="-120"/>
              <a:ea typeface="微軟正黑體" panose="020B0604030504040204" pitchFamily="34" charset="-120"/>
            </a:rPr>
            <a:t>投入教學事務。</a:t>
          </a:r>
          <a:endParaRPr lang="zh-TW" altLang="en-US" sz="1600" b="1" dirty="0">
            <a:latin typeface="微軟正黑體" panose="020B0604030504040204" pitchFamily="34" charset="-120"/>
            <a:ea typeface="微軟正黑體" panose="020B0604030504040204" pitchFamily="34" charset="-120"/>
          </a:endParaRPr>
        </a:p>
      </dgm:t>
    </dgm:pt>
    <dgm:pt modelId="{C38C1B4E-9A9E-457C-9FA7-4C35C03F0B60}" type="parTrans" cxnId="{34C66C2B-5C0F-42DB-968A-4ADE7F81B4B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8BB4BD01-EA48-4B12-B45E-3F2660EE674B}" type="sibTrans" cxnId="{34C66C2B-5C0F-42DB-968A-4ADE7F81B4BC}">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6888EA96-1DA0-4E28-9AD4-FF2EAAA59295}">
      <dgm:prSet phldrT="[文字]" custT="1"/>
      <dgm:spPr/>
      <dgm:t>
        <a:bodyPr/>
        <a:lstStyle/>
        <a:p>
          <a:r>
            <a:rPr lang="zh-TW" altLang="en-US" sz="1600" b="1" dirty="0" smtClean="0">
              <a:solidFill>
                <a:srgbClr val="0000FF"/>
              </a:solidFill>
              <a:latin typeface="微軟正黑體" panose="020B0604030504040204" pitchFamily="34" charset="-120"/>
              <a:ea typeface="微軟正黑體" panose="020B0604030504040204" pitchFamily="34" charset="-120"/>
            </a:rPr>
            <a:t>個別學習輔導股務：</a:t>
          </a:r>
          <a:r>
            <a:rPr lang="en-US" altLang="zh-TW" sz="1600" b="1" dirty="0" smtClean="0">
              <a:solidFill>
                <a:srgbClr val="0000FF"/>
              </a:solidFill>
              <a:latin typeface="微軟正黑體" panose="020B0604030504040204" pitchFamily="34" charset="-120"/>
              <a:ea typeface="微軟正黑體" panose="020B0604030504040204" pitchFamily="34" charset="-120"/>
            </a:rPr>
            <a:t/>
          </a:r>
          <a:br>
            <a:rPr lang="en-US" altLang="zh-TW" sz="1600" b="1" dirty="0" smtClean="0">
              <a:solidFill>
                <a:srgbClr val="0000FF"/>
              </a:solidFill>
              <a:latin typeface="微軟正黑體" panose="020B0604030504040204" pitchFamily="34" charset="-120"/>
              <a:ea typeface="微軟正黑體" panose="020B0604030504040204" pitchFamily="34" charset="-120"/>
            </a:rPr>
          </a:br>
          <a:r>
            <a:rPr lang="en-US" altLang="zh-TW" sz="1600" b="1" dirty="0" smtClean="0">
              <a:latin typeface="微軟正黑體" panose="020B0604030504040204" pitchFamily="34" charset="-120"/>
              <a:ea typeface="微軟正黑體" panose="020B0604030504040204" pitchFamily="34" charset="-120"/>
            </a:rPr>
            <a:t>1.</a:t>
          </a:r>
          <a:r>
            <a:rPr lang="zh-TW" altLang="en-US" sz="1600" b="1" dirty="0" smtClean="0">
              <a:latin typeface="微軟正黑體" panose="020B0604030504040204" pitchFamily="34" charset="-120"/>
              <a:ea typeface="微軟正黑體" panose="020B0604030504040204" pitchFamily="34" charset="-120"/>
            </a:rPr>
            <a:t>基礎學科學習諮詢預約服務：於興閱坊（圖書館</a:t>
          </a:r>
          <a:r>
            <a:rPr lang="en-US" altLang="zh-TW" sz="1600" b="1" dirty="0" smtClean="0">
              <a:latin typeface="微軟正黑體" panose="020B0604030504040204" pitchFamily="34" charset="-120"/>
              <a:ea typeface="微軟正黑體" panose="020B0604030504040204" pitchFamily="34" charset="-120"/>
            </a:rPr>
            <a:t>B1</a:t>
          </a:r>
          <a:r>
            <a:rPr lang="zh-TW" altLang="en-US" sz="1600" b="1" dirty="0" smtClean="0">
              <a:latin typeface="微軟正黑體" panose="020B0604030504040204" pitchFamily="34" charset="-120"/>
              <a:ea typeface="微軟正黑體" panose="020B0604030504040204" pitchFamily="34" charset="-120"/>
            </a:rPr>
            <a:t>）提供微積分等基礎學科學習諮詢。</a:t>
          </a:r>
          <a:r>
            <a:rPr lang="en-US" altLang="zh-TW" sz="1600" b="1" dirty="0" smtClean="0">
              <a:latin typeface="微軟正黑體" panose="020B0604030504040204" pitchFamily="34" charset="-120"/>
              <a:ea typeface="微軟正黑體" panose="020B0604030504040204" pitchFamily="34" charset="-120"/>
            </a:rPr>
            <a:t/>
          </a:r>
          <a:br>
            <a:rPr lang="en-US" altLang="zh-TW" sz="1600" b="1" dirty="0" smtClean="0">
              <a:latin typeface="微軟正黑體" panose="020B0604030504040204" pitchFamily="34" charset="-120"/>
              <a:ea typeface="微軟正黑體" panose="020B0604030504040204" pitchFamily="34" charset="-120"/>
            </a:rPr>
          </a:br>
          <a:r>
            <a:rPr lang="en-US" altLang="zh-TW" sz="1600" b="1" dirty="0" smtClean="0">
              <a:latin typeface="微軟正黑體" panose="020B0604030504040204" pitchFamily="34" charset="-120"/>
              <a:ea typeface="微軟正黑體" panose="020B0604030504040204" pitchFamily="34" charset="-120"/>
            </a:rPr>
            <a:t>2.</a:t>
          </a:r>
          <a:r>
            <a:rPr lang="zh-TW" altLang="en-US" sz="1600" b="1" dirty="0" smtClean="0">
              <a:latin typeface="微軟正黑體" panose="020B0604030504040204" pitchFamily="34" charset="-120"/>
              <a:ea typeface="微軟正黑體" panose="020B0604030504040204" pitchFamily="34" charset="-120"/>
            </a:rPr>
            <a:t>學習落後學生課業輔導：每學期初公告受理申請期程，對象以</a:t>
          </a:r>
          <a:r>
            <a:rPr lang="zh-TW" altLang="en-US" sz="1600" b="1" dirty="0" smtClean="0">
              <a:solidFill>
                <a:srgbClr val="C00000"/>
              </a:solidFill>
              <a:latin typeface="微軟正黑體" panose="020B0604030504040204" pitchFamily="34" charset="-120"/>
              <a:ea typeface="微軟正黑體" panose="020B0604030504040204" pitchFamily="34" charset="-120"/>
            </a:rPr>
            <a:t>「曾被二一、三二」</a:t>
          </a:r>
          <a:r>
            <a:rPr lang="zh-TW" altLang="en-US" sz="1600" b="1" dirty="0" smtClean="0">
              <a:latin typeface="微軟正黑體" panose="020B0604030504040204" pitchFamily="34" charset="-120"/>
              <a:ea typeface="微軟正黑體" panose="020B0604030504040204" pitchFamily="34" charset="-120"/>
            </a:rPr>
            <a:t>或</a:t>
          </a:r>
          <a:r>
            <a:rPr lang="zh-TW" altLang="en-US" sz="1600" b="1" dirty="0" smtClean="0">
              <a:solidFill>
                <a:srgbClr val="C00000"/>
              </a:solidFill>
              <a:latin typeface="微軟正黑體" panose="020B0604030504040204" pitchFamily="34" charset="-120"/>
              <a:ea typeface="微軟正黑體" panose="020B0604030504040204" pitchFamily="34" charset="-120"/>
            </a:rPr>
            <a:t>「必修科目需要重修者」</a:t>
          </a:r>
          <a:r>
            <a:rPr lang="zh-TW" altLang="en-US" sz="1600" b="1" dirty="0" smtClean="0">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「期中學習表現評估被認定為</a:t>
          </a:r>
          <a:r>
            <a:rPr lang="en-US" altLang="zh-TW" sz="1600" b="1" dirty="0" smtClean="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不及格</a:t>
          </a:r>
          <a:r>
            <a:rPr lang="en-US" altLang="zh-TW" sz="1600" b="1" dirty="0" smtClean="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或</a:t>
          </a:r>
          <a:r>
            <a:rPr lang="en-US" altLang="zh-TW" sz="1600" b="1" dirty="0" smtClean="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未定偏不及格</a:t>
          </a:r>
          <a:r>
            <a:rPr lang="en-US" altLang="zh-TW" sz="1600" b="1" dirty="0" smtClean="0">
              <a:solidFill>
                <a:srgbClr val="C00000"/>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者」</a:t>
          </a:r>
          <a:r>
            <a:rPr lang="zh-TW" altLang="en-US" sz="1600" b="1" dirty="0" smtClean="0">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「經老師評估課業嚴重落後者」</a:t>
          </a:r>
          <a:r>
            <a:rPr lang="zh-TW" altLang="en-US" sz="1600" b="1" dirty="0" smtClean="0">
              <a:latin typeface="微軟正黑體" panose="020B0604030504040204" pitchFamily="34" charset="-120"/>
              <a:ea typeface="微軟正黑體" panose="020B0604030504040204" pitchFamily="34" charset="-120"/>
            </a:rPr>
            <a:t>為優先，由授課教師或導師視學生學習情況申請一對一課業輔導。</a:t>
          </a:r>
          <a:endParaRPr lang="zh-TW" altLang="en-US" sz="1600" b="1" dirty="0">
            <a:solidFill>
              <a:srgbClr val="0000FF"/>
            </a:solidFill>
            <a:latin typeface="微軟正黑體" panose="020B0604030504040204" pitchFamily="34" charset="-120"/>
            <a:ea typeface="微軟正黑體" panose="020B0604030504040204" pitchFamily="34" charset="-120"/>
          </a:endParaRPr>
        </a:p>
      </dgm:t>
    </dgm:pt>
    <dgm:pt modelId="{3B4D5F4D-4C96-40D5-9F78-E734CB4F0D9A}" type="parTrans" cxnId="{2603F8A0-9634-4269-B88A-403E531B88B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B6947F38-4E26-4FCF-B397-77C2BC905FF1}" type="sibTrans" cxnId="{2603F8A0-9634-4269-B88A-403E531B88B0}">
      <dgm:prSet/>
      <dgm:spPr/>
      <dgm:t>
        <a:bodyPr/>
        <a:lstStyle/>
        <a:p>
          <a:endParaRPr lang="zh-TW" altLang="en-US" b="1">
            <a:latin typeface="微軟正黑體" panose="020B0604030504040204" pitchFamily="34" charset="-120"/>
            <a:ea typeface="微軟正黑體" panose="020B0604030504040204" pitchFamily="34" charset="-120"/>
          </a:endParaRPr>
        </a:p>
      </dgm:t>
    </dgm:pt>
    <dgm:pt modelId="{9DD92012-05F9-425B-AF71-DA5AE3503CE6}" type="pres">
      <dgm:prSet presAssocID="{1D23693B-EDDA-4E61-8284-E43DD5169B56}" presName="linear" presStyleCnt="0">
        <dgm:presLayoutVars>
          <dgm:animLvl val="lvl"/>
          <dgm:resizeHandles val="exact"/>
        </dgm:presLayoutVars>
      </dgm:prSet>
      <dgm:spPr/>
      <dgm:t>
        <a:bodyPr/>
        <a:lstStyle/>
        <a:p>
          <a:endParaRPr lang="zh-TW" altLang="en-US"/>
        </a:p>
      </dgm:t>
    </dgm:pt>
    <dgm:pt modelId="{65B01A4B-5B90-442D-953B-B773B1120D7C}" type="pres">
      <dgm:prSet presAssocID="{9289E239-68C2-4007-952B-760CAF4D4544}" presName="parentText" presStyleLbl="node1" presStyleIdx="0" presStyleCnt="3" custScaleY="75157">
        <dgm:presLayoutVars>
          <dgm:chMax val="0"/>
          <dgm:bulletEnabled val="1"/>
        </dgm:presLayoutVars>
      </dgm:prSet>
      <dgm:spPr/>
      <dgm:t>
        <a:bodyPr/>
        <a:lstStyle/>
        <a:p>
          <a:endParaRPr lang="zh-TW" altLang="en-US"/>
        </a:p>
      </dgm:t>
    </dgm:pt>
    <dgm:pt modelId="{F409509A-28E2-4BC7-8758-5E7F99D44C1B}" type="pres">
      <dgm:prSet presAssocID="{9289E239-68C2-4007-952B-760CAF4D4544}" presName="childText" presStyleLbl="revTx" presStyleIdx="0" presStyleCnt="3">
        <dgm:presLayoutVars>
          <dgm:bulletEnabled val="1"/>
        </dgm:presLayoutVars>
      </dgm:prSet>
      <dgm:spPr/>
      <dgm:t>
        <a:bodyPr/>
        <a:lstStyle/>
        <a:p>
          <a:endParaRPr lang="zh-TW" altLang="en-US"/>
        </a:p>
      </dgm:t>
    </dgm:pt>
    <dgm:pt modelId="{6AF09B82-CB4A-4E7D-8BD1-167C680A1897}" type="pres">
      <dgm:prSet presAssocID="{E0D41E45-BFF7-4193-9A89-43C4CA13036B}" presName="parentText" presStyleLbl="node1" presStyleIdx="1" presStyleCnt="3" custScaleY="61671" custLinFactNeighborX="169" custLinFactNeighborY="-2059">
        <dgm:presLayoutVars>
          <dgm:chMax val="0"/>
          <dgm:bulletEnabled val="1"/>
        </dgm:presLayoutVars>
      </dgm:prSet>
      <dgm:spPr/>
      <dgm:t>
        <a:bodyPr/>
        <a:lstStyle/>
        <a:p>
          <a:endParaRPr lang="zh-TW" altLang="en-US"/>
        </a:p>
      </dgm:t>
    </dgm:pt>
    <dgm:pt modelId="{3CCF8D12-5021-4014-8720-8A77B8022D2D}" type="pres">
      <dgm:prSet presAssocID="{E0D41E45-BFF7-4193-9A89-43C4CA13036B}" presName="childText" presStyleLbl="revTx" presStyleIdx="1" presStyleCnt="3" custScaleY="101374" custLinFactNeighborX="169" custLinFactNeighborY="-9167">
        <dgm:presLayoutVars>
          <dgm:bulletEnabled val="1"/>
        </dgm:presLayoutVars>
      </dgm:prSet>
      <dgm:spPr/>
      <dgm:t>
        <a:bodyPr/>
        <a:lstStyle/>
        <a:p>
          <a:endParaRPr lang="zh-TW" altLang="en-US"/>
        </a:p>
      </dgm:t>
    </dgm:pt>
    <dgm:pt modelId="{9C117456-6032-4764-B978-DF671CBB9DE8}" type="pres">
      <dgm:prSet presAssocID="{88DDA683-BCF7-4287-9283-8623D0BDC204}" presName="parentText" presStyleLbl="node1" presStyleIdx="2" presStyleCnt="3" custScaleY="62533" custLinFactNeighborX="-169" custLinFactNeighborY="-8017">
        <dgm:presLayoutVars>
          <dgm:chMax val="0"/>
          <dgm:bulletEnabled val="1"/>
        </dgm:presLayoutVars>
      </dgm:prSet>
      <dgm:spPr/>
      <dgm:t>
        <a:bodyPr/>
        <a:lstStyle/>
        <a:p>
          <a:endParaRPr lang="zh-TW" altLang="en-US"/>
        </a:p>
      </dgm:t>
    </dgm:pt>
    <dgm:pt modelId="{BFEFFB65-421B-48F2-B5EA-4E746FF5DD4A}" type="pres">
      <dgm:prSet presAssocID="{88DDA683-BCF7-4287-9283-8623D0BDC204}" presName="childText" presStyleLbl="revTx" presStyleIdx="2" presStyleCnt="3" custScaleY="100594">
        <dgm:presLayoutVars>
          <dgm:bulletEnabled val="1"/>
        </dgm:presLayoutVars>
      </dgm:prSet>
      <dgm:spPr/>
      <dgm:t>
        <a:bodyPr/>
        <a:lstStyle/>
        <a:p>
          <a:endParaRPr lang="zh-TW" altLang="en-US"/>
        </a:p>
      </dgm:t>
    </dgm:pt>
  </dgm:ptLst>
  <dgm:cxnLst>
    <dgm:cxn modelId="{30D823E0-05D8-4C06-8394-F24163C7ADAE}" type="presOf" srcId="{9289E239-68C2-4007-952B-760CAF4D4544}" destId="{65B01A4B-5B90-442D-953B-B773B1120D7C}" srcOrd="0" destOrd="0" presId="urn:microsoft.com/office/officeart/2005/8/layout/vList2"/>
    <dgm:cxn modelId="{F4EC00C5-7C4A-4C72-A665-86F70EF26C46}" type="presOf" srcId="{50CFF60B-6668-4673-BDAC-C88378CBBBE6}" destId="{F409509A-28E2-4BC7-8758-5E7F99D44C1B}" srcOrd="0" destOrd="1" presId="urn:microsoft.com/office/officeart/2005/8/layout/vList2"/>
    <dgm:cxn modelId="{4755C197-4D9A-40EF-9F26-B820EA8D78FC}" srcId="{1D23693B-EDDA-4E61-8284-E43DD5169B56}" destId="{88DDA683-BCF7-4287-9283-8623D0BDC204}" srcOrd="2" destOrd="0" parTransId="{A36A40F4-962C-4B19-9138-D2FF1A0ECB2E}" sibTransId="{51C75CAF-1BA5-4AA3-A45C-D7E0136FA5FD}"/>
    <dgm:cxn modelId="{7BEE6558-C206-4655-82D7-EEC65268A996}" type="presOf" srcId="{182A08D0-5B43-4684-B6D3-2C4ADB752808}" destId="{BFEFFB65-421B-48F2-B5EA-4E746FF5DD4A}" srcOrd="0" destOrd="0" presId="urn:microsoft.com/office/officeart/2005/8/layout/vList2"/>
    <dgm:cxn modelId="{E8CC507D-2698-4C84-BA33-1B82CA6D40DA}" srcId="{E0D41E45-BFF7-4193-9A89-43C4CA13036B}" destId="{6917E2F4-A4EC-400C-A7F2-5139EF21C5BF}" srcOrd="0" destOrd="0" parTransId="{5FEF1C1B-DD6B-45C6-A5BA-CDF0C20EDBCF}" sibTransId="{E1B79385-D409-4A87-8AC3-34F8878B93C2}"/>
    <dgm:cxn modelId="{D3C06306-D004-4495-9349-139EDC8B24B9}" type="presOf" srcId="{AAB46928-935E-4389-B31C-7D20C08CE9AC}" destId="{F409509A-28E2-4BC7-8758-5E7F99D44C1B}" srcOrd="0" destOrd="0" presId="urn:microsoft.com/office/officeart/2005/8/layout/vList2"/>
    <dgm:cxn modelId="{6A3839C1-AAFE-454B-8AF2-F2EA2C935D86}" type="presOf" srcId="{88DDA683-BCF7-4287-9283-8623D0BDC204}" destId="{9C117456-6032-4764-B978-DF671CBB9DE8}" srcOrd="0" destOrd="0" presId="urn:microsoft.com/office/officeart/2005/8/layout/vList2"/>
    <dgm:cxn modelId="{A344C0AC-778D-4AE7-9109-4CEE6366B7D2}" type="presOf" srcId="{1D23693B-EDDA-4E61-8284-E43DD5169B56}" destId="{9DD92012-05F9-425B-AF71-DA5AE3503CE6}" srcOrd="0" destOrd="0" presId="urn:microsoft.com/office/officeart/2005/8/layout/vList2"/>
    <dgm:cxn modelId="{211FB7DF-48BA-4830-92F7-523BE1C756DC}" srcId="{1D23693B-EDDA-4E61-8284-E43DD5169B56}" destId="{9289E239-68C2-4007-952B-760CAF4D4544}" srcOrd="0" destOrd="0" parTransId="{2C848DBA-D243-4497-9E02-DD399D985CFE}" sibTransId="{9DDBCF88-5E01-416E-A158-97C8E423D0BA}"/>
    <dgm:cxn modelId="{6C796548-139E-467B-B479-E8CC2ED91D8B}" type="presOf" srcId="{E0D41E45-BFF7-4193-9A89-43C4CA13036B}" destId="{6AF09B82-CB4A-4E7D-8BD1-167C680A1897}" srcOrd="0" destOrd="0" presId="urn:microsoft.com/office/officeart/2005/8/layout/vList2"/>
    <dgm:cxn modelId="{120224AE-89C6-4713-85CD-B9E73735CD56}" srcId="{88DDA683-BCF7-4287-9283-8623D0BDC204}" destId="{182A08D0-5B43-4684-B6D3-2C4ADB752808}" srcOrd="0" destOrd="0" parTransId="{A9DA0E8C-C47C-4BFF-B64A-33F99E82B1EE}" sibTransId="{61894E29-94DF-48F2-BB44-14DA2F385240}"/>
    <dgm:cxn modelId="{DB3ECD36-0976-4107-9ED8-48FA9AB9005A}" srcId="{88DDA683-BCF7-4287-9283-8623D0BDC204}" destId="{1083592B-F7EC-40C3-A0C5-45A8C3B76FF3}" srcOrd="1" destOrd="0" parTransId="{4B2A79DC-2520-4ED9-96A6-873E00DADE99}" sibTransId="{CABB1149-7F99-4092-AA20-941153A5BC37}"/>
    <dgm:cxn modelId="{357F1434-0E05-455A-A8A1-848E5EE7FED1}" type="presOf" srcId="{6888EA96-1DA0-4E28-9AD4-FF2EAAA59295}" destId="{3CCF8D12-5021-4014-8720-8A77B8022D2D}" srcOrd="0" destOrd="1" presId="urn:microsoft.com/office/officeart/2005/8/layout/vList2"/>
    <dgm:cxn modelId="{55CF4AA5-C053-44A3-AF95-70D6B99DA58F}" type="presOf" srcId="{6917E2F4-A4EC-400C-A7F2-5139EF21C5BF}" destId="{3CCF8D12-5021-4014-8720-8A77B8022D2D}" srcOrd="0" destOrd="0" presId="urn:microsoft.com/office/officeart/2005/8/layout/vList2"/>
    <dgm:cxn modelId="{2603F8A0-9634-4269-B88A-403E531B88B0}" srcId="{E0D41E45-BFF7-4193-9A89-43C4CA13036B}" destId="{6888EA96-1DA0-4E28-9AD4-FF2EAAA59295}" srcOrd="1" destOrd="0" parTransId="{3B4D5F4D-4C96-40D5-9F78-E734CB4F0D9A}" sibTransId="{B6947F38-4E26-4FCF-B397-77C2BC905FF1}"/>
    <dgm:cxn modelId="{3447761F-E1E6-42E4-96C2-6555AAE6D556}" type="presOf" srcId="{1083592B-F7EC-40C3-A0C5-45A8C3B76FF3}" destId="{BFEFFB65-421B-48F2-B5EA-4E746FF5DD4A}" srcOrd="0" destOrd="1" presId="urn:microsoft.com/office/officeart/2005/8/layout/vList2"/>
    <dgm:cxn modelId="{34C66C2B-5C0F-42DB-968A-4ADE7F81B4BC}" srcId="{9289E239-68C2-4007-952B-760CAF4D4544}" destId="{50CFF60B-6668-4673-BDAC-C88378CBBBE6}" srcOrd="1" destOrd="0" parTransId="{C38C1B4E-9A9E-457C-9FA7-4C35C03F0B60}" sibTransId="{8BB4BD01-EA48-4B12-B45E-3F2660EE674B}"/>
    <dgm:cxn modelId="{883250C7-3FE0-46F1-BC69-B17C06B10710}" srcId="{9289E239-68C2-4007-952B-760CAF4D4544}" destId="{AAB46928-935E-4389-B31C-7D20C08CE9AC}" srcOrd="0" destOrd="0" parTransId="{7D48CC88-2724-4753-97E2-96C88970C255}" sibTransId="{269CF623-6B31-4D78-80FE-2513E3FA6949}"/>
    <dgm:cxn modelId="{C047D799-4079-4DD2-B610-E96A3AE2F8D4}" srcId="{1D23693B-EDDA-4E61-8284-E43DD5169B56}" destId="{E0D41E45-BFF7-4193-9A89-43C4CA13036B}" srcOrd="1" destOrd="0" parTransId="{B28ECA6D-F3DD-49C3-A3B4-B7DC7AFEA066}" sibTransId="{EECBF15E-ECC5-4E89-8646-57A9B9C72762}"/>
    <dgm:cxn modelId="{3443C205-1D64-4A3B-AA9C-E7E31D694651}" type="presParOf" srcId="{9DD92012-05F9-425B-AF71-DA5AE3503CE6}" destId="{65B01A4B-5B90-442D-953B-B773B1120D7C}" srcOrd="0" destOrd="0" presId="urn:microsoft.com/office/officeart/2005/8/layout/vList2"/>
    <dgm:cxn modelId="{72AE62BC-FC4B-48CF-B0E8-62DC5B286DB4}" type="presParOf" srcId="{9DD92012-05F9-425B-AF71-DA5AE3503CE6}" destId="{F409509A-28E2-4BC7-8758-5E7F99D44C1B}" srcOrd="1" destOrd="0" presId="urn:microsoft.com/office/officeart/2005/8/layout/vList2"/>
    <dgm:cxn modelId="{AB9E8F9C-3463-4094-B17D-682DDA1DDFF8}" type="presParOf" srcId="{9DD92012-05F9-425B-AF71-DA5AE3503CE6}" destId="{6AF09B82-CB4A-4E7D-8BD1-167C680A1897}" srcOrd="2" destOrd="0" presId="urn:microsoft.com/office/officeart/2005/8/layout/vList2"/>
    <dgm:cxn modelId="{342E7700-21B2-4F73-BC1C-C5F198A55EEC}" type="presParOf" srcId="{9DD92012-05F9-425B-AF71-DA5AE3503CE6}" destId="{3CCF8D12-5021-4014-8720-8A77B8022D2D}" srcOrd="3" destOrd="0" presId="urn:microsoft.com/office/officeart/2005/8/layout/vList2"/>
    <dgm:cxn modelId="{216C9A73-DDC4-4169-B110-4522A9142BBB}" type="presParOf" srcId="{9DD92012-05F9-425B-AF71-DA5AE3503CE6}" destId="{9C117456-6032-4764-B978-DF671CBB9DE8}" srcOrd="4" destOrd="0" presId="urn:microsoft.com/office/officeart/2005/8/layout/vList2"/>
    <dgm:cxn modelId="{4835D643-D26D-4489-87CA-9F906AC3A6B2}" type="presParOf" srcId="{9DD92012-05F9-425B-AF71-DA5AE3503CE6}" destId="{BFEFFB65-421B-48F2-B5EA-4E746FF5DD4A}"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3EEA07-F4BE-483A-99A7-1CE1105CCFF4}" type="doc">
      <dgm:prSet loTypeId="urn:microsoft.com/office/officeart/2008/layout/PictureAccentBlocks" loCatId="picture" qsTypeId="urn:microsoft.com/office/officeart/2005/8/quickstyle/simple1" qsCatId="simple" csTypeId="urn:microsoft.com/office/officeart/2005/8/colors/accent1_2" csCatId="accent1" phldr="1"/>
      <dgm:spPr/>
      <dgm:t>
        <a:bodyPr/>
        <a:lstStyle/>
        <a:p>
          <a:endParaRPr lang="zh-TW" altLang="en-US"/>
        </a:p>
      </dgm:t>
    </dgm:pt>
    <dgm:pt modelId="{2E70EB8B-DA2E-4879-91B7-28022294B421}">
      <dgm:prSet phldrT="[文字]" custT="1"/>
      <dgm:spPr/>
      <dgm:t>
        <a:bodyPr vert="vert"/>
        <a:lstStyle/>
        <a:p>
          <a:r>
            <a:rPr lang="zh-TW" altLang="en-US" sz="1100" dirty="0" smtClean="0">
              <a:latin typeface="微軟正黑體" panose="020B0604030504040204" pitchFamily="34" charset="-120"/>
              <a:ea typeface="微軟正黑體" panose="020B0604030504040204" pitchFamily="34" charset="-120"/>
            </a:rPr>
            <a:t>高中參訪</a:t>
          </a:r>
          <a:endParaRPr lang="zh-TW" altLang="en-US" sz="1100" dirty="0">
            <a:latin typeface="微軟正黑體" panose="020B0604030504040204" pitchFamily="34" charset="-120"/>
            <a:ea typeface="微軟正黑體" panose="020B0604030504040204" pitchFamily="34" charset="-120"/>
          </a:endParaRPr>
        </a:p>
      </dgm:t>
    </dgm:pt>
    <dgm:pt modelId="{81BE0C30-5793-47A1-8FC9-E7B77AAB42D2}" type="parTrans" cxnId="{DE1FFECC-BC0E-4860-BCC4-7D8467CCD51F}">
      <dgm:prSet/>
      <dgm:spPr/>
      <dgm:t>
        <a:bodyPr/>
        <a:lstStyle/>
        <a:p>
          <a:endParaRPr lang="zh-TW" altLang="en-US" sz="1100">
            <a:latin typeface="微軟正黑體" panose="020B0604030504040204" pitchFamily="34" charset="-120"/>
            <a:ea typeface="微軟正黑體" panose="020B0604030504040204" pitchFamily="34" charset="-120"/>
          </a:endParaRPr>
        </a:p>
      </dgm:t>
    </dgm:pt>
    <dgm:pt modelId="{EF91E1AB-A988-4C30-8E10-C58156A3BB30}" type="sibTrans" cxnId="{DE1FFECC-BC0E-4860-BCC4-7D8467CCD51F}">
      <dgm:prSet/>
      <dgm:spPr/>
      <dgm:t>
        <a:bodyPr/>
        <a:lstStyle/>
        <a:p>
          <a:endParaRPr lang="zh-TW" altLang="en-US" sz="1100">
            <a:latin typeface="微軟正黑體" panose="020B0604030504040204" pitchFamily="34" charset="-120"/>
            <a:ea typeface="微軟正黑體" panose="020B0604030504040204" pitchFamily="34" charset="-120"/>
          </a:endParaRPr>
        </a:p>
      </dgm:t>
    </dgm:pt>
    <dgm:pt modelId="{164C8E04-3E8F-426A-BB8A-F7F83D9CB7E8}">
      <dgm:prSet phldrT="[文字]" custT="1"/>
      <dgm:spPr/>
      <dgm:t>
        <a:bodyPr vert="vert"/>
        <a:lstStyle/>
        <a:p>
          <a:r>
            <a:rPr lang="zh-TW" altLang="en-US" sz="1100" dirty="0" smtClean="0">
              <a:latin typeface="微軟正黑體" panose="020B0604030504040204" pitchFamily="34" charset="-120"/>
              <a:ea typeface="微軟正黑體" panose="020B0604030504040204" pitchFamily="34" charset="-120"/>
            </a:rPr>
            <a:t>親善大使</a:t>
          </a:r>
          <a:endParaRPr lang="zh-TW" altLang="en-US" sz="1100" dirty="0">
            <a:latin typeface="微軟正黑體" panose="020B0604030504040204" pitchFamily="34" charset="-120"/>
            <a:ea typeface="微軟正黑體" panose="020B0604030504040204" pitchFamily="34" charset="-120"/>
          </a:endParaRPr>
        </a:p>
      </dgm:t>
    </dgm:pt>
    <dgm:pt modelId="{1FF1A9D9-F929-4C75-8C0C-07179ED45F26}" type="parTrans" cxnId="{5175694D-3B8D-40E3-9B60-6E7BDBBFC2A5}">
      <dgm:prSet/>
      <dgm:spPr/>
      <dgm:t>
        <a:bodyPr/>
        <a:lstStyle/>
        <a:p>
          <a:endParaRPr lang="zh-TW" altLang="en-US" sz="1100">
            <a:latin typeface="微軟正黑體" panose="020B0604030504040204" pitchFamily="34" charset="-120"/>
            <a:ea typeface="微軟正黑體" panose="020B0604030504040204" pitchFamily="34" charset="-120"/>
          </a:endParaRPr>
        </a:p>
      </dgm:t>
    </dgm:pt>
    <dgm:pt modelId="{6C80CF37-A21D-442B-BB10-CA9646A2F728}" type="sibTrans" cxnId="{5175694D-3B8D-40E3-9B60-6E7BDBBFC2A5}">
      <dgm:prSet/>
      <dgm:spPr/>
      <dgm:t>
        <a:bodyPr/>
        <a:lstStyle/>
        <a:p>
          <a:endParaRPr lang="zh-TW" altLang="en-US" sz="1100">
            <a:latin typeface="微軟正黑體" panose="020B0604030504040204" pitchFamily="34" charset="-120"/>
            <a:ea typeface="微軟正黑體" panose="020B0604030504040204" pitchFamily="34" charset="-120"/>
          </a:endParaRPr>
        </a:p>
      </dgm:t>
    </dgm:pt>
    <dgm:pt modelId="{6EE1CEBB-22C5-4078-9A60-A7D5C4CECBAB}">
      <dgm:prSet phldrT="[文字]" custT="1"/>
      <dgm:spPr/>
      <dgm:t>
        <a:bodyPr vert="vert"/>
        <a:lstStyle/>
        <a:p>
          <a:r>
            <a:rPr lang="zh-TW" altLang="en-US" sz="1100" dirty="0" smtClean="0">
              <a:latin typeface="微軟正黑體" panose="020B0604030504040204" pitchFamily="34" charset="-120"/>
              <a:ea typeface="微軟正黑體" panose="020B0604030504040204" pitchFamily="34" charset="-120"/>
            </a:rPr>
            <a:t>招生宣傳</a:t>
          </a:r>
          <a:endParaRPr lang="zh-TW" altLang="en-US" sz="1100" dirty="0">
            <a:latin typeface="微軟正黑體" panose="020B0604030504040204" pitchFamily="34" charset="-120"/>
            <a:ea typeface="微軟正黑體" panose="020B0604030504040204" pitchFamily="34" charset="-120"/>
          </a:endParaRPr>
        </a:p>
      </dgm:t>
    </dgm:pt>
    <dgm:pt modelId="{B65AE0DB-A9B0-430B-BF83-0B8D19BB4783}" type="parTrans" cxnId="{56794E39-9B05-48E4-AEF7-15002CEF440E}">
      <dgm:prSet/>
      <dgm:spPr/>
      <dgm:t>
        <a:bodyPr/>
        <a:lstStyle/>
        <a:p>
          <a:endParaRPr lang="zh-TW" altLang="en-US" sz="1100">
            <a:latin typeface="微軟正黑體" panose="020B0604030504040204" pitchFamily="34" charset="-120"/>
            <a:ea typeface="微軟正黑體" panose="020B0604030504040204" pitchFamily="34" charset="-120"/>
          </a:endParaRPr>
        </a:p>
      </dgm:t>
    </dgm:pt>
    <dgm:pt modelId="{378C9F3B-4066-42DB-BB50-D5BDDB3E31E2}" type="sibTrans" cxnId="{56794E39-9B05-48E4-AEF7-15002CEF440E}">
      <dgm:prSet/>
      <dgm:spPr/>
      <dgm:t>
        <a:bodyPr/>
        <a:lstStyle/>
        <a:p>
          <a:endParaRPr lang="zh-TW" altLang="en-US" sz="1100">
            <a:latin typeface="微軟正黑體" panose="020B0604030504040204" pitchFamily="34" charset="-120"/>
            <a:ea typeface="微軟正黑體" panose="020B0604030504040204" pitchFamily="34" charset="-120"/>
          </a:endParaRPr>
        </a:p>
      </dgm:t>
    </dgm:pt>
    <dgm:pt modelId="{9C1C8077-A622-4671-8611-630BBCBDEB06}" type="pres">
      <dgm:prSet presAssocID="{713EEA07-F4BE-483A-99A7-1CE1105CCFF4}" presName="Name0" presStyleCnt="0">
        <dgm:presLayoutVars>
          <dgm:dir/>
        </dgm:presLayoutVars>
      </dgm:prSet>
      <dgm:spPr/>
      <dgm:t>
        <a:bodyPr/>
        <a:lstStyle/>
        <a:p>
          <a:endParaRPr lang="zh-TW" altLang="en-US"/>
        </a:p>
      </dgm:t>
    </dgm:pt>
    <dgm:pt modelId="{EC18DB2D-B996-4F16-A1FF-787D0EF9C0F7}" type="pres">
      <dgm:prSet presAssocID="{2E70EB8B-DA2E-4879-91B7-28022294B421}" presName="composite" presStyleCnt="0"/>
      <dgm:spPr/>
    </dgm:pt>
    <dgm:pt modelId="{702D849F-C3CB-4DD0-8A68-03CA812BF07C}" type="pres">
      <dgm:prSet presAssocID="{2E70EB8B-DA2E-4879-91B7-28022294B421}" presName="Image" presStyleLbl="alignNode1" presStyleIdx="0" presStyleCnt="3" custScaleX="115164" custScaleY="95209" custLinFactNeighborX="-21176" custLinFactNeighborY="-8295"/>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8434C2CE-3B58-411F-9F82-1FF8E2896CB3}" type="pres">
      <dgm:prSet presAssocID="{2E70EB8B-DA2E-4879-91B7-28022294B421}" presName="Parent" presStyleLbl="revTx" presStyleIdx="0" presStyleCnt="3" custLinFactX="-72099" custLinFactNeighborX="-100000" custLinFactNeighborY="-5930">
        <dgm:presLayoutVars>
          <dgm:bulletEnabled val="1"/>
        </dgm:presLayoutVars>
      </dgm:prSet>
      <dgm:spPr/>
      <dgm:t>
        <a:bodyPr/>
        <a:lstStyle/>
        <a:p>
          <a:endParaRPr lang="zh-TW" altLang="en-US"/>
        </a:p>
      </dgm:t>
    </dgm:pt>
    <dgm:pt modelId="{A8CF9F56-1085-40E5-ADF9-C93BB540360D}" type="pres">
      <dgm:prSet presAssocID="{EF91E1AB-A988-4C30-8E10-C58156A3BB30}" presName="sibTrans" presStyleCnt="0"/>
      <dgm:spPr/>
    </dgm:pt>
    <dgm:pt modelId="{E36BC4E0-9146-4651-AFD1-3DE13941E973}" type="pres">
      <dgm:prSet presAssocID="{164C8E04-3E8F-426A-BB8A-F7F83D9CB7E8}" presName="composite" presStyleCnt="0"/>
      <dgm:spPr/>
    </dgm:pt>
    <dgm:pt modelId="{7EDA2B08-D3C1-402B-AF4A-33F14757647A}" type="pres">
      <dgm:prSet presAssocID="{164C8E04-3E8F-426A-BB8A-F7F83D9CB7E8}" presName="Image" presStyleLbl="alignNode1" presStyleIdx="1" presStyleCnt="3" custScaleX="147590" custScaleY="101420" custLinFactNeighborX="-4250" custLinFactNeighborY="71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dgm:spPr>
      <dgm:t>
        <a:bodyPr/>
        <a:lstStyle/>
        <a:p>
          <a:endParaRPr lang="zh-TW" altLang="en-US"/>
        </a:p>
      </dgm:t>
    </dgm:pt>
    <dgm:pt modelId="{97049859-A5B1-48C5-BE5A-44E2CDDAB148}" type="pres">
      <dgm:prSet presAssocID="{164C8E04-3E8F-426A-BB8A-F7F83D9CB7E8}" presName="Parent" presStyleLbl="revTx" presStyleIdx="1" presStyleCnt="3" custLinFactX="-1112" custLinFactNeighborX="-100000" custLinFactNeighborY="-5900">
        <dgm:presLayoutVars>
          <dgm:bulletEnabled val="1"/>
        </dgm:presLayoutVars>
      </dgm:prSet>
      <dgm:spPr/>
      <dgm:t>
        <a:bodyPr/>
        <a:lstStyle/>
        <a:p>
          <a:endParaRPr lang="zh-TW" altLang="en-US"/>
        </a:p>
      </dgm:t>
    </dgm:pt>
    <dgm:pt modelId="{0A0BB3C8-8746-4E47-9C43-69EF24B824C3}" type="pres">
      <dgm:prSet presAssocID="{6C80CF37-A21D-442B-BB10-CA9646A2F728}" presName="sibTrans" presStyleCnt="0"/>
      <dgm:spPr/>
    </dgm:pt>
    <dgm:pt modelId="{AC91D0A4-F8DE-4357-A5CE-3602A36A2639}" type="pres">
      <dgm:prSet presAssocID="{6EE1CEBB-22C5-4078-9A60-A7D5C4CECBAB}" presName="composite" presStyleCnt="0"/>
      <dgm:spPr/>
    </dgm:pt>
    <dgm:pt modelId="{CE3B4D34-EEBB-4A4D-8557-9FE6C37F1E4D}" type="pres">
      <dgm:prSet presAssocID="{6EE1CEBB-22C5-4078-9A60-A7D5C4CECBAB}" presName="Image" presStyleLbl="alignNode1" presStyleIdx="2" presStyleCnt="3" custScaleX="122305" custLinFactNeighborX="-4304" custLinFactNeighborY="7630"/>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zh-TW" altLang="en-US"/>
        </a:p>
      </dgm:t>
    </dgm:pt>
    <dgm:pt modelId="{685A439D-FFF5-49E5-BA20-C3A0DEB2FF87}" type="pres">
      <dgm:prSet presAssocID="{6EE1CEBB-22C5-4078-9A60-A7D5C4CECBAB}" presName="Parent" presStyleLbl="revTx" presStyleIdx="2" presStyleCnt="3" custScaleX="94146" custLinFactNeighborX="-83515" custLinFactNeighborY="9257">
        <dgm:presLayoutVars>
          <dgm:bulletEnabled val="1"/>
        </dgm:presLayoutVars>
      </dgm:prSet>
      <dgm:spPr/>
      <dgm:t>
        <a:bodyPr/>
        <a:lstStyle/>
        <a:p>
          <a:endParaRPr lang="zh-TW" altLang="en-US"/>
        </a:p>
      </dgm:t>
    </dgm:pt>
  </dgm:ptLst>
  <dgm:cxnLst>
    <dgm:cxn modelId="{E5E2A40E-CB09-4A0B-8F2F-50BEEE5B6168}" type="presOf" srcId="{164C8E04-3E8F-426A-BB8A-F7F83D9CB7E8}" destId="{97049859-A5B1-48C5-BE5A-44E2CDDAB148}" srcOrd="0" destOrd="0" presId="urn:microsoft.com/office/officeart/2008/layout/PictureAccentBlocks"/>
    <dgm:cxn modelId="{839C053C-E964-42FB-8E79-CEFEDCEE343C}" type="presOf" srcId="{6EE1CEBB-22C5-4078-9A60-A7D5C4CECBAB}" destId="{685A439D-FFF5-49E5-BA20-C3A0DEB2FF87}" srcOrd="0" destOrd="0" presId="urn:microsoft.com/office/officeart/2008/layout/PictureAccentBlocks"/>
    <dgm:cxn modelId="{DE1FFECC-BC0E-4860-BCC4-7D8467CCD51F}" srcId="{713EEA07-F4BE-483A-99A7-1CE1105CCFF4}" destId="{2E70EB8B-DA2E-4879-91B7-28022294B421}" srcOrd="0" destOrd="0" parTransId="{81BE0C30-5793-47A1-8FC9-E7B77AAB42D2}" sibTransId="{EF91E1AB-A988-4C30-8E10-C58156A3BB30}"/>
    <dgm:cxn modelId="{5175694D-3B8D-40E3-9B60-6E7BDBBFC2A5}" srcId="{713EEA07-F4BE-483A-99A7-1CE1105CCFF4}" destId="{164C8E04-3E8F-426A-BB8A-F7F83D9CB7E8}" srcOrd="1" destOrd="0" parTransId="{1FF1A9D9-F929-4C75-8C0C-07179ED45F26}" sibTransId="{6C80CF37-A21D-442B-BB10-CA9646A2F728}"/>
    <dgm:cxn modelId="{3D7F2AB9-18E6-4513-9A89-D308BA923138}" type="presOf" srcId="{713EEA07-F4BE-483A-99A7-1CE1105CCFF4}" destId="{9C1C8077-A622-4671-8611-630BBCBDEB06}" srcOrd="0" destOrd="0" presId="urn:microsoft.com/office/officeart/2008/layout/PictureAccentBlocks"/>
    <dgm:cxn modelId="{57421A85-930D-48CA-9890-F435BC56686B}" type="presOf" srcId="{2E70EB8B-DA2E-4879-91B7-28022294B421}" destId="{8434C2CE-3B58-411F-9F82-1FF8E2896CB3}" srcOrd="0" destOrd="0" presId="urn:microsoft.com/office/officeart/2008/layout/PictureAccentBlocks"/>
    <dgm:cxn modelId="{56794E39-9B05-48E4-AEF7-15002CEF440E}" srcId="{713EEA07-F4BE-483A-99A7-1CE1105CCFF4}" destId="{6EE1CEBB-22C5-4078-9A60-A7D5C4CECBAB}" srcOrd="2" destOrd="0" parTransId="{B65AE0DB-A9B0-430B-BF83-0B8D19BB4783}" sibTransId="{378C9F3B-4066-42DB-BB50-D5BDDB3E31E2}"/>
    <dgm:cxn modelId="{4D66E8E6-CF1F-4A55-88D7-8F898F8EB89D}" type="presParOf" srcId="{9C1C8077-A622-4671-8611-630BBCBDEB06}" destId="{EC18DB2D-B996-4F16-A1FF-787D0EF9C0F7}" srcOrd="0" destOrd="0" presId="urn:microsoft.com/office/officeart/2008/layout/PictureAccentBlocks"/>
    <dgm:cxn modelId="{D3CF717E-00EA-497E-9B93-5894FC3260D9}" type="presParOf" srcId="{EC18DB2D-B996-4F16-A1FF-787D0EF9C0F7}" destId="{702D849F-C3CB-4DD0-8A68-03CA812BF07C}" srcOrd="0" destOrd="0" presId="urn:microsoft.com/office/officeart/2008/layout/PictureAccentBlocks"/>
    <dgm:cxn modelId="{2F8143A5-E1F8-4830-8D18-56964C903D01}" type="presParOf" srcId="{EC18DB2D-B996-4F16-A1FF-787D0EF9C0F7}" destId="{8434C2CE-3B58-411F-9F82-1FF8E2896CB3}" srcOrd="1" destOrd="0" presId="urn:microsoft.com/office/officeart/2008/layout/PictureAccentBlocks"/>
    <dgm:cxn modelId="{E9A8B9EA-42C9-4F94-89E9-E2747DB7B803}" type="presParOf" srcId="{9C1C8077-A622-4671-8611-630BBCBDEB06}" destId="{A8CF9F56-1085-40E5-ADF9-C93BB540360D}" srcOrd="1" destOrd="0" presId="urn:microsoft.com/office/officeart/2008/layout/PictureAccentBlocks"/>
    <dgm:cxn modelId="{40852769-049B-490E-8118-C969629BFBC1}" type="presParOf" srcId="{9C1C8077-A622-4671-8611-630BBCBDEB06}" destId="{E36BC4E0-9146-4651-AFD1-3DE13941E973}" srcOrd="2" destOrd="0" presId="urn:microsoft.com/office/officeart/2008/layout/PictureAccentBlocks"/>
    <dgm:cxn modelId="{216A7CCB-7895-450F-BB9E-1A207ACF7F24}" type="presParOf" srcId="{E36BC4E0-9146-4651-AFD1-3DE13941E973}" destId="{7EDA2B08-D3C1-402B-AF4A-33F14757647A}" srcOrd="0" destOrd="0" presId="urn:microsoft.com/office/officeart/2008/layout/PictureAccentBlocks"/>
    <dgm:cxn modelId="{CF206B1D-3771-4568-B984-DCF0A4BA9E2B}" type="presParOf" srcId="{E36BC4E0-9146-4651-AFD1-3DE13941E973}" destId="{97049859-A5B1-48C5-BE5A-44E2CDDAB148}" srcOrd="1" destOrd="0" presId="urn:microsoft.com/office/officeart/2008/layout/PictureAccentBlocks"/>
    <dgm:cxn modelId="{A5350E9A-3FDC-42DF-9AA9-7A1B037D1446}" type="presParOf" srcId="{9C1C8077-A622-4671-8611-630BBCBDEB06}" destId="{0A0BB3C8-8746-4E47-9C43-69EF24B824C3}" srcOrd="3" destOrd="0" presId="urn:microsoft.com/office/officeart/2008/layout/PictureAccentBlocks"/>
    <dgm:cxn modelId="{5A764599-CA6D-4539-A7B9-FDBC63D73606}" type="presParOf" srcId="{9C1C8077-A622-4671-8611-630BBCBDEB06}" destId="{AC91D0A4-F8DE-4357-A5CE-3602A36A2639}" srcOrd="4" destOrd="0" presId="urn:microsoft.com/office/officeart/2008/layout/PictureAccentBlocks"/>
    <dgm:cxn modelId="{D7FB5703-B834-4990-91CD-93A00174F9B8}" type="presParOf" srcId="{AC91D0A4-F8DE-4357-A5CE-3602A36A2639}" destId="{CE3B4D34-EEBB-4A4D-8557-9FE6C37F1E4D}" srcOrd="0" destOrd="0" presId="urn:microsoft.com/office/officeart/2008/layout/PictureAccentBlocks"/>
    <dgm:cxn modelId="{7135C1AF-AA06-445D-A562-C1AB30262061}" type="presParOf" srcId="{AC91D0A4-F8DE-4357-A5CE-3602A36A2639}" destId="{685A439D-FFF5-49E5-BA20-C3A0DEB2FF87}" srcOrd="1" destOrd="0" presId="urn:microsoft.com/office/officeart/2008/layout/PictureAccent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144181-AA7E-4011-95AE-9D1A916F81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TW" altLang="en-US"/>
        </a:p>
      </dgm:t>
    </dgm:pt>
    <dgm:pt modelId="{D8AC3F42-0F9F-4B71-86C1-912EAD16B4EB}">
      <dgm:prSet phldrT="[文字]" custT="1"/>
      <dgm:spPr>
        <a:solidFill>
          <a:schemeClr val="accent5">
            <a:lumMod val="75000"/>
          </a:schemeClr>
        </a:solidFill>
      </dgm:spPr>
      <dgm:t>
        <a:bodyPr/>
        <a:lstStyle/>
        <a:p>
          <a:r>
            <a:rPr lang="zh-TW" altLang="en-US" sz="2200" b="1" u="none" dirty="0">
              <a:latin typeface="微軟正黑體" panose="020B0604030504040204" pitchFamily="34" charset="-120"/>
              <a:ea typeface="微軟正黑體" panose="020B0604030504040204" pitchFamily="34" charset="-120"/>
            </a:rPr>
            <a:t>招生專業化人員精進</a:t>
          </a:r>
          <a:endParaRPr lang="zh-TW" altLang="en-US" sz="2200" b="1" dirty="0">
            <a:latin typeface="微軟正黑體" panose="020B0604030504040204" pitchFamily="34" charset="-120"/>
            <a:ea typeface="微軟正黑體" panose="020B0604030504040204" pitchFamily="34" charset="-120"/>
          </a:endParaRPr>
        </a:p>
      </dgm:t>
    </dgm:pt>
    <dgm:pt modelId="{B5713B95-2C8B-47ED-BE89-0ED9C6125E49}" type="parTrans" cxnId="{E3EC1FE6-17F1-4B83-AED3-97D595DC2FAB}">
      <dgm:prSet/>
      <dgm:spPr/>
      <dgm:t>
        <a:bodyPr/>
        <a:lstStyle/>
        <a:p>
          <a:endParaRPr lang="zh-TW" altLang="en-US"/>
        </a:p>
      </dgm:t>
    </dgm:pt>
    <dgm:pt modelId="{95D53C60-8986-4111-A02D-E216C9A505AE}" type="sibTrans" cxnId="{E3EC1FE6-17F1-4B83-AED3-97D595DC2FAB}">
      <dgm:prSet/>
      <dgm:spPr/>
      <dgm:t>
        <a:bodyPr/>
        <a:lstStyle/>
        <a:p>
          <a:endParaRPr lang="zh-TW" altLang="en-US"/>
        </a:p>
      </dgm:t>
    </dgm:pt>
    <dgm:pt modelId="{D95E83A6-C404-4C65-BF6B-9E7F07B21578}">
      <dgm:prSet/>
      <dgm:spPr/>
      <dgm:t>
        <a:bodyPr/>
        <a:lstStyle/>
        <a:p>
          <a:r>
            <a:rPr lang="zh-TW" altLang="en-US" u="none" dirty="0">
              <a:latin typeface="微軟正黑體" panose="020B0604030504040204" pitchFamily="34" charset="-120"/>
              <a:ea typeface="微軟正黑體" panose="020B0604030504040204" pitchFamily="34" charset="-120"/>
            </a:rPr>
            <a:t>新課綱講座</a:t>
          </a:r>
        </a:p>
      </dgm:t>
    </dgm:pt>
    <dgm:pt modelId="{CB93BABF-EADE-4DEF-92B7-8C5B09F358DB}" type="parTrans" cxnId="{661F10AA-7A10-466F-8526-70EED4CE9A1F}">
      <dgm:prSet/>
      <dgm:spPr/>
      <dgm:t>
        <a:bodyPr/>
        <a:lstStyle/>
        <a:p>
          <a:endParaRPr lang="zh-TW" altLang="en-US"/>
        </a:p>
      </dgm:t>
    </dgm:pt>
    <dgm:pt modelId="{672CC4A0-A050-44DA-8830-2F787A248B97}" type="sibTrans" cxnId="{661F10AA-7A10-466F-8526-70EED4CE9A1F}">
      <dgm:prSet/>
      <dgm:spPr/>
      <dgm:t>
        <a:bodyPr/>
        <a:lstStyle/>
        <a:p>
          <a:endParaRPr lang="zh-TW" altLang="en-US"/>
        </a:p>
      </dgm:t>
    </dgm:pt>
    <dgm:pt modelId="{6A3AEED1-E007-469F-893D-A1CF7DCCE4F5}">
      <dgm:prSet/>
      <dgm:spPr/>
      <dgm:t>
        <a:bodyPr/>
        <a:lstStyle/>
        <a:p>
          <a:r>
            <a:rPr lang="zh-TW" altLang="en-US" u="none" dirty="0">
              <a:latin typeface="微軟正黑體" panose="020B0604030504040204" pitchFamily="34" charset="-120"/>
              <a:ea typeface="微軟正黑體" panose="020B0604030504040204" pitchFamily="34" charset="-120"/>
            </a:rPr>
            <a:t>評分員培訓講座</a:t>
          </a:r>
          <a:r>
            <a:rPr lang="en-US" altLang="zh-TW" u="none" dirty="0">
              <a:latin typeface="微軟正黑體" panose="020B0604030504040204" pitchFamily="34" charset="-120"/>
              <a:ea typeface="微軟正黑體" panose="020B0604030504040204" pitchFamily="34" charset="-120"/>
            </a:rPr>
            <a:t>(</a:t>
          </a:r>
          <a:r>
            <a:rPr lang="zh-TW" altLang="en-US" u="none" dirty="0">
              <a:latin typeface="微軟正黑體" panose="020B0604030504040204" pitchFamily="34" charset="-120"/>
              <a:ea typeface="微軟正黑體" panose="020B0604030504040204" pitchFamily="34" charset="-120"/>
            </a:rPr>
            <a:t>全校、分學院辦理</a:t>
          </a:r>
          <a:r>
            <a:rPr lang="en-US" altLang="zh-TW" u="none" dirty="0">
              <a:latin typeface="微軟正黑體" panose="020B0604030504040204" pitchFamily="34" charset="-120"/>
              <a:ea typeface="微軟正黑體" panose="020B0604030504040204" pitchFamily="34" charset="-120"/>
            </a:rPr>
            <a:t>)</a:t>
          </a:r>
          <a:endParaRPr lang="zh-TW" altLang="en-US" u="none" dirty="0">
            <a:latin typeface="微軟正黑體" panose="020B0604030504040204" pitchFamily="34" charset="-120"/>
            <a:ea typeface="微軟正黑體" panose="020B0604030504040204" pitchFamily="34" charset="-120"/>
          </a:endParaRPr>
        </a:p>
      </dgm:t>
    </dgm:pt>
    <dgm:pt modelId="{39D5CDA4-DED8-431C-9965-3D6B07E51CA6}" type="parTrans" cxnId="{20CB65CC-1CA1-43B1-A563-836FA2850CCD}">
      <dgm:prSet/>
      <dgm:spPr/>
      <dgm:t>
        <a:bodyPr/>
        <a:lstStyle/>
        <a:p>
          <a:endParaRPr lang="zh-TW" altLang="en-US"/>
        </a:p>
      </dgm:t>
    </dgm:pt>
    <dgm:pt modelId="{708A7E37-E9B9-414A-BAC5-2609D30B1681}" type="sibTrans" cxnId="{20CB65CC-1CA1-43B1-A563-836FA2850CCD}">
      <dgm:prSet/>
      <dgm:spPr/>
      <dgm:t>
        <a:bodyPr/>
        <a:lstStyle/>
        <a:p>
          <a:endParaRPr lang="zh-TW" altLang="en-US"/>
        </a:p>
      </dgm:t>
    </dgm:pt>
    <dgm:pt modelId="{77A04469-01BF-4056-9B1D-F519E6F5883E}">
      <dgm:prSet/>
      <dgm:spPr/>
      <dgm:t>
        <a:bodyPr/>
        <a:lstStyle/>
        <a:p>
          <a:r>
            <a:rPr lang="zh-TW" altLang="en-US" u="none" dirty="0">
              <a:latin typeface="微軟正黑體" panose="020B0604030504040204" pitchFamily="34" charset="-120"/>
              <a:ea typeface="微軟正黑體" panose="020B0604030504040204" pitchFamily="34" charset="-120"/>
            </a:rPr>
            <a:t>種子教師培訓活動</a:t>
          </a:r>
        </a:p>
      </dgm:t>
    </dgm:pt>
    <dgm:pt modelId="{3B8CE5E8-5FDE-4220-92DF-CE9ED6C654E1}" type="parTrans" cxnId="{3F220B1F-968B-4048-A24C-AACAFBB83D2A}">
      <dgm:prSet/>
      <dgm:spPr/>
      <dgm:t>
        <a:bodyPr/>
        <a:lstStyle/>
        <a:p>
          <a:endParaRPr lang="zh-TW" altLang="en-US"/>
        </a:p>
      </dgm:t>
    </dgm:pt>
    <dgm:pt modelId="{1E64D775-9030-4BEC-BD85-E3FC25971164}" type="sibTrans" cxnId="{3F220B1F-968B-4048-A24C-AACAFBB83D2A}">
      <dgm:prSet/>
      <dgm:spPr/>
      <dgm:t>
        <a:bodyPr/>
        <a:lstStyle/>
        <a:p>
          <a:endParaRPr lang="zh-TW" altLang="en-US"/>
        </a:p>
      </dgm:t>
    </dgm:pt>
    <dgm:pt modelId="{DF8DE246-D3C7-4EB6-953A-DC094BF2B08C}">
      <dgm:prSet/>
      <dgm:spPr/>
      <dgm:t>
        <a:bodyPr/>
        <a:lstStyle/>
        <a:p>
          <a:r>
            <a:rPr lang="zh-TW" altLang="en-US" u="none" dirty="0">
              <a:latin typeface="微軟正黑體" panose="020B0604030504040204" pitchFamily="34" charset="-120"/>
              <a:ea typeface="微軟正黑體" panose="020B0604030504040204" pitchFamily="34" charset="-120"/>
            </a:rPr>
            <a:t>高中</a:t>
          </a:r>
          <a:r>
            <a:rPr lang="en-US" altLang="zh-TW" u="none" dirty="0">
              <a:latin typeface="微軟正黑體" panose="020B0604030504040204" pitchFamily="34" charset="-120"/>
              <a:ea typeface="微軟正黑體" panose="020B0604030504040204" pitchFamily="34" charset="-120"/>
            </a:rPr>
            <a:t>/</a:t>
          </a:r>
          <a:r>
            <a:rPr lang="zh-TW" altLang="en-US" u="none" dirty="0">
              <a:latin typeface="微軟正黑體" panose="020B0604030504040204" pitchFamily="34" charset="-120"/>
              <a:ea typeface="微軟正黑體" panose="020B0604030504040204" pitchFamily="34" charset="-120"/>
            </a:rPr>
            <a:t>大學端經驗分享</a:t>
          </a:r>
        </a:p>
      </dgm:t>
    </dgm:pt>
    <dgm:pt modelId="{D850DE8E-F2BD-4DFB-A27D-31B36D9D61C9}" type="parTrans" cxnId="{9EADB8E5-7047-4F29-9A8E-3396655D25EA}">
      <dgm:prSet/>
      <dgm:spPr/>
      <dgm:t>
        <a:bodyPr/>
        <a:lstStyle/>
        <a:p>
          <a:endParaRPr lang="zh-TW" altLang="en-US"/>
        </a:p>
      </dgm:t>
    </dgm:pt>
    <dgm:pt modelId="{00EB2601-493E-4756-B757-33923DB8DB41}" type="sibTrans" cxnId="{9EADB8E5-7047-4F29-9A8E-3396655D25EA}">
      <dgm:prSet/>
      <dgm:spPr/>
      <dgm:t>
        <a:bodyPr/>
        <a:lstStyle/>
        <a:p>
          <a:endParaRPr lang="zh-TW" altLang="en-US"/>
        </a:p>
      </dgm:t>
    </dgm:pt>
    <dgm:pt modelId="{0908F52B-4421-46FD-B7FA-0CA8C5DD6200}">
      <dgm:prSet phldrT="[文字]" custT="1"/>
      <dgm:spPr>
        <a:solidFill>
          <a:srgbClr val="ED7D31"/>
        </a:solidFill>
      </dgm:spPr>
      <dgm:t>
        <a:bodyPr/>
        <a:lstStyle/>
        <a:p>
          <a:r>
            <a:rPr lang="zh-TW" altLang="en-US" sz="2200" b="1" u="none" dirty="0">
              <a:latin typeface="微軟正黑體" panose="020B0604030504040204" pitchFamily="34" charset="-120"/>
              <a:ea typeface="微軟正黑體" panose="020B0604030504040204" pitchFamily="34" charset="-120"/>
            </a:rPr>
            <a:t>優化各學系書審機制</a:t>
          </a:r>
        </a:p>
      </dgm:t>
    </dgm:pt>
    <dgm:pt modelId="{5FFF57F3-4A0F-42CD-94C1-D7B53B35FF05}" type="parTrans" cxnId="{A0E62FEB-4B63-41BD-BBE9-507F4FF29C12}">
      <dgm:prSet/>
      <dgm:spPr/>
      <dgm:t>
        <a:bodyPr/>
        <a:lstStyle/>
        <a:p>
          <a:endParaRPr lang="zh-TW" altLang="en-US"/>
        </a:p>
      </dgm:t>
    </dgm:pt>
    <dgm:pt modelId="{84890201-0902-4760-84BF-9879FCACEFC5}" type="sibTrans" cxnId="{A0E62FEB-4B63-41BD-BBE9-507F4FF29C12}">
      <dgm:prSet/>
      <dgm:spPr/>
      <dgm:t>
        <a:bodyPr/>
        <a:lstStyle/>
        <a:p>
          <a:endParaRPr lang="zh-TW" altLang="en-US"/>
        </a:p>
      </dgm:t>
    </dgm:pt>
    <dgm:pt modelId="{5ACE2BF4-0298-4322-981A-95C5E9BB9740}">
      <dgm:prSet phldrT="[文字]"/>
      <dgm:spPr/>
      <dgm:t>
        <a:bodyPr/>
        <a:lstStyle/>
        <a:p>
          <a:r>
            <a:rPr lang="zh-TW" altLang="en-US" u="none" dirty="0">
              <a:latin typeface="微軟正黑體" panose="020B0604030504040204" pitchFamily="34" charset="-120"/>
              <a:ea typeface="微軟正黑體" panose="020B0604030504040204" pitchFamily="34" charset="-120"/>
            </a:rPr>
            <a:t>部分校系評量尺規採資料取向，未來可轉換為</a:t>
          </a:r>
          <a:r>
            <a:rPr lang="zh-TW" altLang="en-US" b="1" u="none" dirty="0">
              <a:solidFill>
                <a:srgbClr val="FF0000"/>
              </a:solidFill>
              <a:latin typeface="微軟正黑體" panose="020B0604030504040204" pitchFamily="34" charset="-120"/>
              <a:ea typeface="微軟正黑體" panose="020B0604030504040204" pitchFamily="34" charset="-120"/>
            </a:rPr>
            <a:t>能力取向的評量尺規</a:t>
          </a:r>
          <a:r>
            <a:rPr lang="zh-TW" altLang="en-US" u="none" dirty="0">
              <a:latin typeface="微軟正黑體" panose="020B0604030504040204" pitchFamily="34" charset="-120"/>
              <a:ea typeface="微軟正黑體" panose="020B0604030504040204" pitchFamily="34" charset="-120"/>
            </a:rPr>
            <a:t>，並注意尺規內容與能力面向之契合程度。 </a:t>
          </a:r>
        </a:p>
      </dgm:t>
    </dgm:pt>
    <dgm:pt modelId="{EAED3D79-E54F-4CB6-B311-43D9DFF5C1E9}" type="parTrans" cxnId="{225F86BC-2A72-49B3-B77C-2DC33B73F01D}">
      <dgm:prSet/>
      <dgm:spPr/>
      <dgm:t>
        <a:bodyPr/>
        <a:lstStyle/>
        <a:p>
          <a:endParaRPr lang="zh-TW" altLang="en-US"/>
        </a:p>
      </dgm:t>
    </dgm:pt>
    <dgm:pt modelId="{AEA5B9EE-3B71-4DFC-836F-D13180099FCB}" type="sibTrans" cxnId="{225F86BC-2A72-49B3-B77C-2DC33B73F01D}">
      <dgm:prSet/>
      <dgm:spPr/>
      <dgm:t>
        <a:bodyPr/>
        <a:lstStyle/>
        <a:p>
          <a:endParaRPr lang="zh-TW" altLang="en-US"/>
        </a:p>
      </dgm:t>
    </dgm:pt>
    <dgm:pt modelId="{E36B74B7-33E7-421A-A3C5-ADB146EEF50F}">
      <dgm:prSet/>
      <dgm:spPr/>
      <dgm:t>
        <a:bodyPr/>
        <a:lstStyle/>
        <a:p>
          <a:r>
            <a:rPr lang="zh-TW" altLang="en-US" u="none" dirty="0">
              <a:latin typeface="微軟正黑體" panose="020B0604030504040204" pitchFamily="34" charset="-120"/>
              <a:ea typeface="微軟正黑體" panose="020B0604030504040204" pitchFamily="34" charset="-120"/>
            </a:rPr>
            <a:t>建議各學系</a:t>
          </a:r>
          <a:r>
            <a:rPr lang="zh-TW" altLang="en-US" b="1" u="none" dirty="0">
              <a:solidFill>
                <a:srgbClr val="FF0000"/>
              </a:solidFill>
              <a:latin typeface="微軟正黑體" panose="020B0604030504040204" pitchFamily="34" charset="-120"/>
              <a:ea typeface="微軟正黑體" panose="020B0604030504040204" pitchFamily="34" charset="-120"/>
            </a:rPr>
            <a:t>書面審查分數佔第二階段分數比率宜在 </a:t>
          </a:r>
          <a:r>
            <a:rPr lang="en-US" altLang="zh-TW" b="1" u="none" dirty="0">
              <a:solidFill>
                <a:srgbClr val="FF0000"/>
              </a:solidFill>
              <a:latin typeface="微軟正黑體" panose="020B0604030504040204" pitchFamily="34" charset="-120"/>
              <a:ea typeface="微軟正黑體" panose="020B0604030504040204" pitchFamily="34" charset="-120"/>
            </a:rPr>
            <a:t>20%</a:t>
          </a:r>
          <a:r>
            <a:rPr lang="zh-TW" altLang="en-US" b="1" u="none" dirty="0">
              <a:solidFill>
                <a:srgbClr val="FF0000"/>
              </a:solidFill>
              <a:latin typeface="微軟正黑體" panose="020B0604030504040204" pitchFamily="34" charset="-120"/>
              <a:ea typeface="微軟正黑體" panose="020B0604030504040204" pitchFamily="34" charset="-120"/>
            </a:rPr>
            <a:t>以上</a:t>
          </a:r>
          <a:r>
            <a:rPr lang="zh-TW" altLang="en-US" u="none" dirty="0">
              <a:latin typeface="微軟正黑體" panose="020B0604030504040204" pitchFamily="34" charset="-120"/>
              <a:ea typeface="微軟正黑體" panose="020B0604030504040204" pitchFamily="34" charset="-120"/>
            </a:rPr>
            <a:t>，並以 </a:t>
          </a:r>
          <a:r>
            <a:rPr lang="en-US" altLang="zh-TW" u="none" dirty="0">
              <a:latin typeface="微軟正黑體" panose="020B0604030504040204" pitchFamily="34" charset="-120"/>
              <a:ea typeface="微軟正黑體" panose="020B0604030504040204" pitchFamily="34" charset="-120"/>
            </a:rPr>
            <a:t>30%</a:t>
          </a:r>
          <a:r>
            <a:rPr lang="zh-TW" altLang="en-US" u="none" dirty="0">
              <a:latin typeface="微軟正黑體" panose="020B0604030504040204" pitchFamily="34" charset="-120"/>
              <a:ea typeface="微軟正黑體" panose="020B0604030504040204" pitchFamily="34" charset="-120"/>
            </a:rPr>
            <a:t>以上為佳。</a:t>
          </a:r>
          <a:endParaRPr lang="en-US" altLang="zh-TW" u="none" dirty="0">
            <a:latin typeface="微軟正黑體" panose="020B0604030504040204" pitchFamily="34" charset="-120"/>
            <a:ea typeface="微軟正黑體" panose="020B0604030504040204" pitchFamily="34" charset="-120"/>
          </a:endParaRPr>
        </a:p>
      </dgm:t>
    </dgm:pt>
    <dgm:pt modelId="{CC5CD19D-A36C-4C70-9031-883BF0A4E49A}" type="parTrans" cxnId="{693AB10E-35A9-4738-93A9-7EC6415A8553}">
      <dgm:prSet/>
      <dgm:spPr/>
      <dgm:t>
        <a:bodyPr/>
        <a:lstStyle/>
        <a:p>
          <a:endParaRPr lang="zh-TW" altLang="en-US"/>
        </a:p>
      </dgm:t>
    </dgm:pt>
    <dgm:pt modelId="{0628366B-541D-4C32-B10F-0DCC19385BBE}" type="sibTrans" cxnId="{693AB10E-35A9-4738-93A9-7EC6415A8553}">
      <dgm:prSet/>
      <dgm:spPr/>
      <dgm:t>
        <a:bodyPr/>
        <a:lstStyle/>
        <a:p>
          <a:endParaRPr lang="zh-TW" altLang="en-US"/>
        </a:p>
      </dgm:t>
    </dgm:pt>
    <dgm:pt modelId="{D8450661-6890-4270-A634-B2D050D612C2}" type="pres">
      <dgm:prSet presAssocID="{EE144181-AA7E-4011-95AE-9D1A916F814B}" presName="linear" presStyleCnt="0">
        <dgm:presLayoutVars>
          <dgm:dir/>
          <dgm:animLvl val="lvl"/>
          <dgm:resizeHandles val="exact"/>
        </dgm:presLayoutVars>
      </dgm:prSet>
      <dgm:spPr/>
      <dgm:t>
        <a:bodyPr/>
        <a:lstStyle/>
        <a:p>
          <a:endParaRPr lang="zh-TW" altLang="en-US"/>
        </a:p>
      </dgm:t>
    </dgm:pt>
    <dgm:pt modelId="{92CD409B-6D53-44E9-A814-417A2B1AABA7}" type="pres">
      <dgm:prSet presAssocID="{D8AC3F42-0F9F-4B71-86C1-912EAD16B4EB}" presName="parentLin" presStyleCnt="0"/>
      <dgm:spPr/>
    </dgm:pt>
    <dgm:pt modelId="{998F6A96-7B66-45C7-8F05-CFA2E80F0C3E}" type="pres">
      <dgm:prSet presAssocID="{D8AC3F42-0F9F-4B71-86C1-912EAD16B4EB}" presName="parentLeftMargin" presStyleLbl="node1" presStyleIdx="0" presStyleCnt="2"/>
      <dgm:spPr/>
      <dgm:t>
        <a:bodyPr/>
        <a:lstStyle/>
        <a:p>
          <a:endParaRPr lang="zh-TW" altLang="en-US"/>
        </a:p>
      </dgm:t>
    </dgm:pt>
    <dgm:pt modelId="{D564FB44-5AF0-4AB8-99E9-253E9E5D448A}" type="pres">
      <dgm:prSet presAssocID="{D8AC3F42-0F9F-4B71-86C1-912EAD16B4EB}" presName="parentText" presStyleLbl="node1" presStyleIdx="0" presStyleCnt="2">
        <dgm:presLayoutVars>
          <dgm:chMax val="0"/>
          <dgm:bulletEnabled val="1"/>
        </dgm:presLayoutVars>
      </dgm:prSet>
      <dgm:spPr/>
      <dgm:t>
        <a:bodyPr/>
        <a:lstStyle/>
        <a:p>
          <a:endParaRPr lang="zh-TW" altLang="en-US"/>
        </a:p>
      </dgm:t>
    </dgm:pt>
    <dgm:pt modelId="{ADE287B0-46DD-45F2-BE6E-5F129DD821ED}" type="pres">
      <dgm:prSet presAssocID="{D8AC3F42-0F9F-4B71-86C1-912EAD16B4EB}" presName="negativeSpace" presStyleCnt="0"/>
      <dgm:spPr/>
    </dgm:pt>
    <dgm:pt modelId="{FB63E646-9F0C-4CAF-8F8A-7595EC8C5E02}" type="pres">
      <dgm:prSet presAssocID="{D8AC3F42-0F9F-4B71-86C1-912EAD16B4EB}" presName="childText" presStyleLbl="conFgAcc1" presStyleIdx="0" presStyleCnt="2">
        <dgm:presLayoutVars>
          <dgm:bulletEnabled val="1"/>
        </dgm:presLayoutVars>
      </dgm:prSet>
      <dgm:spPr/>
      <dgm:t>
        <a:bodyPr/>
        <a:lstStyle/>
        <a:p>
          <a:endParaRPr lang="zh-TW" altLang="en-US"/>
        </a:p>
      </dgm:t>
    </dgm:pt>
    <dgm:pt modelId="{841DF813-F8D2-42F8-BEDA-E629ADAD4437}" type="pres">
      <dgm:prSet presAssocID="{95D53C60-8986-4111-A02D-E216C9A505AE}" presName="spaceBetweenRectangles" presStyleCnt="0"/>
      <dgm:spPr/>
    </dgm:pt>
    <dgm:pt modelId="{C707DBB8-2BE6-433F-A296-A7D092F8E09B}" type="pres">
      <dgm:prSet presAssocID="{0908F52B-4421-46FD-B7FA-0CA8C5DD6200}" presName="parentLin" presStyleCnt="0"/>
      <dgm:spPr/>
    </dgm:pt>
    <dgm:pt modelId="{7DEC9118-9BAF-4263-B93C-26A91524C010}" type="pres">
      <dgm:prSet presAssocID="{0908F52B-4421-46FD-B7FA-0CA8C5DD6200}" presName="parentLeftMargin" presStyleLbl="node1" presStyleIdx="0" presStyleCnt="2"/>
      <dgm:spPr/>
      <dgm:t>
        <a:bodyPr/>
        <a:lstStyle/>
        <a:p>
          <a:endParaRPr lang="zh-TW" altLang="en-US"/>
        </a:p>
      </dgm:t>
    </dgm:pt>
    <dgm:pt modelId="{71CE6153-67BB-4D45-8736-87168E2CD7CA}" type="pres">
      <dgm:prSet presAssocID="{0908F52B-4421-46FD-B7FA-0CA8C5DD6200}" presName="parentText" presStyleLbl="node1" presStyleIdx="1" presStyleCnt="2">
        <dgm:presLayoutVars>
          <dgm:chMax val="0"/>
          <dgm:bulletEnabled val="1"/>
        </dgm:presLayoutVars>
      </dgm:prSet>
      <dgm:spPr/>
      <dgm:t>
        <a:bodyPr/>
        <a:lstStyle/>
        <a:p>
          <a:endParaRPr lang="zh-TW" altLang="en-US"/>
        </a:p>
      </dgm:t>
    </dgm:pt>
    <dgm:pt modelId="{C569DB86-0B51-4E9E-AAC7-8F84122A0271}" type="pres">
      <dgm:prSet presAssocID="{0908F52B-4421-46FD-B7FA-0CA8C5DD6200}" presName="negativeSpace" presStyleCnt="0"/>
      <dgm:spPr/>
    </dgm:pt>
    <dgm:pt modelId="{775FEB71-AE69-4039-8700-F3D94148938D}" type="pres">
      <dgm:prSet presAssocID="{0908F52B-4421-46FD-B7FA-0CA8C5DD6200}" presName="childText" presStyleLbl="conFgAcc1" presStyleIdx="1" presStyleCnt="2">
        <dgm:presLayoutVars>
          <dgm:bulletEnabled val="1"/>
        </dgm:presLayoutVars>
      </dgm:prSet>
      <dgm:spPr/>
      <dgm:t>
        <a:bodyPr/>
        <a:lstStyle/>
        <a:p>
          <a:endParaRPr lang="zh-TW" altLang="en-US"/>
        </a:p>
      </dgm:t>
    </dgm:pt>
  </dgm:ptLst>
  <dgm:cxnLst>
    <dgm:cxn modelId="{E4C781D0-DCE7-41CC-955A-E33ABD34A9EE}" type="presOf" srcId="{E36B74B7-33E7-421A-A3C5-ADB146EEF50F}" destId="{775FEB71-AE69-4039-8700-F3D94148938D}" srcOrd="0" destOrd="1" presId="urn:microsoft.com/office/officeart/2005/8/layout/list1"/>
    <dgm:cxn modelId="{4BCE2961-EE71-4456-B785-BE87E5B7CD99}" type="presOf" srcId="{5ACE2BF4-0298-4322-981A-95C5E9BB9740}" destId="{775FEB71-AE69-4039-8700-F3D94148938D}" srcOrd="0" destOrd="0" presId="urn:microsoft.com/office/officeart/2005/8/layout/list1"/>
    <dgm:cxn modelId="{3F220B1F-968B-4048-A24C-AACAFBB83D2A}" srcId="{D8AC3F42-0F9F-4B71-86C1-912EAD16B4EB}" destId="{77A04469-01BF-4056-9B1D-F519E6F5883E}" srcOrd="2" destOrd="0" parTransId="{3B8CE5E8-5FDE-4220-92DF-CE9ED6C654E1}" sibTransId="{1E64D775-9030-4BEC-BD85-E3FC25971164}"/>
    <dgm:cxn modelId="{DE2389EE-06B5-4D8A-B414-B4A99DCECECB}" type="presOf" srcId="{D95E83A6-C404-4C65-BF6B-9E7F07B21578}" destId="{FB63E646-9F0C-4CAF-8F8A-7595EC8C5E02}" srcOrd="0" destOrd="0" presId="urn:microsoft.com/office/officeart/2005/8/layout/list1"/>
    <dgm:cxn modelId="{A0E62FEB-4B63-41BD-BBE9-507F4FF29C12}" srcId="{EE144181-AA7E-4011-95AE-9D1A916F814B}" destId="{0908F52B-4421-46FD-B7FA-0CA8C5DD6200}" srcOrd="1" destOrd="0" parTransId="{5FFF57F3-4A0F-42CD-94C1-D7B53B35FF05}" sibTransId="{84890201-0902-4760-84BF-9879FCACEFC5}"/>
    <dgm:cxn modelId="{7CBAE2D0-6AE8-4504-AF82-99133FD5C035}" type="presOf" srcId="{D8AC3F42-0F9F-4B71-86C1-912EAD16B4EB}" destId="{998F6A96-7B66-45C7-8F05-CFA2E80F0C3E}" srcOrd="0" destOrd="0" presId="urn:microsoft.com/office/officeart/2005/8/layout/list1"/>
    <dgm:cxn modelId="{9EADB8E5-7047-4F29-9A8E-3396655D25EA}" srcId="{D8AC3F42-0F9F-4B71-86C1-912EAD16B4EB}" destId="{DF8DE246-D3C7-4EB6-953A-DC094BF2B08C}" srcOrd="3" destOrd="0" parTransId="{D850DE8E-F2BD-4DFB-A27D-31B36D9D61C9}" sibTransId="{00EB2601-493E-4756-B757-33923DB8DB41}"/>
    <dgm:cxn modelId="{86432081-2B98-4918-9D74-D2A57480AC48}" type="presOf" srcId="{EE144181-AA7E-4011-95AE-9D1A916F814B}" destId="{D8450661-6890-4270-A634-B2D050D612C2}" srcOrd="0" destOrd="0" presId="urn:microsoft.com/office/officeart/2005/8/layout/list1"/>
    <dgm:cxn modelId="{BAD9CD97-397E-4037-A41C-E20AA558D1C5}" type="presOf" srcId="{6A3AEED1-E007-469F-893D-A1CF7DCCE4F5}" destId="{FB63E646-9F0C-4CAF-8F8A-7595EC8C5E02}" srcOrd="0" destOrd="1" presId="urn:microsoft.com/office/officeart/2005/8/layout/list1"/>
    <dgm:cxn modelId="{225F86BC-2A72-49B3-B77C-2DC33B73F01D}" srcId="{0908F52B-4421-46FD-B7FA-0CA8C5DD6200}" destId="{5ACE2BF4-0298-4322-981A-95C5E9BB9740}" srcOrd="0" destOrd="0" parTransId="{EAED3D79-E54F-4CB6-B311-43D9DFF5C1E9}" sibTransId="{AEA5B9EE-3B71-4DFC-836F-D13180099FCB}"/>
    <dgm:cxn modelId="{0480A772-AA79-4433-AEDF-5C457CBC8D4F}" type="presOf" srcId="{77A04469-01BF-4056-9B1D-F519E6F5883E}" destId="{FB63E646-9F0C-4CAF-8F8A-7595EC8C5E02}" srcOrd="0" destOrd="2" presId="urn:microsoft.com/office/officeart/2005/8/layout/list1"/>
    <dgm:cxn modelId="{E3EC1FE6-17F1-4B83-AED3-97D595DC2FAB}" srcId="{EE144181-AA7E-4011-95AE-9D1A916F814B}" destId="{D8AC3F42-0F9F-4B71-86C1-912EAD16B4EB}" srcOrd="0" destOrd="0" parTransId="{B5713B95-2C8B-47ED-BE89-0ED9C6125E49}" sibTransId="{95D53C60-8986-4111-A02D-E216C9A505AE}"/>
    <dgm:cxn modelId="{E5532ABE-0C50-4C08-BB2F-16776461B817}" type="presOf" srcId="{D8AC3F42-0F9F-4B71-86C1-912EAD16B4EB}" destId="{D564FB44-5AF0-4AB8-99E9-253E9E5D448A}" srcOrd="1" destOrd="0" presId="urn:microsoft.com/office/officeart/2005/8/layout/list1"/>
    <dgm:cxn modelId="{693AB10E-35A9-4738-93A9-7EC6415A8553}" srcId="{0908F52B-4421-46FD-B7FA-0CA8C5DD6200}" destId="{E36B74B7-33E7-421A-A3C5-ADB146EEF50F}" srcOrd="1" destOrd="0" parTransId="{CC5CD19D-A36C-4C70-9031-883BF0A4E49A}" sibTransId="{0628366B-541D-4C32-B10F-0DCC19385BBE}"/>
    <dgm:cxn modelId="{856478F2-6A44-4931-8A7F-58DEFEA21165}" type="presOf" srcId="{DF8DE246-D3C7-4EB6-953A-DC094BF2B08C}" destId="{FB63E646-9F0C-4CAF-8F8A-7595EC8C5E02}" srcOrd="0" destOrd="3" presId="urn:microsoft.com/office/officeart/2005/8/layout/list1"/>
    <dgm:cxn modelId="{8058C1F1-6ED4-4273-BD1B-4225A00E29B6}" type="presOf" srcId="{0908F52B-4421-46FD-B7FA-0CA8C5DD6200}" destId="{71CE6153-67BB-4D45-8736-87168E2CD7CA}" srcOrd="1" destOrd="0" presId="urn:microsoft.com/office/officeart/2005/8/layout/list1"/>
    <dgm:cxn modelId="{20CB65CC-1CA1-43B1-A563-836FA2850CCD}" srcId="{D8AC3F42-0F9F-4B71-86C1-912EAD16B4EB}" destId="{6A3AEED1-E007-469F-893D-A1CF7DCCE4F5}" srcOrd="1" destOrd="0" parTransId="{39D5CDA4-DED8-431C-9965-3D6B07E51CA6}" sibTransId="{708A7E37-E9B9-414A-BAC5-2609D30B1681}"/>
    <dgm:cxn modelId="{16E1B9D4-4260-45EC-81E9-DD828F836652}" type="presOf" srcId="{0908F52B-4421-46FD-B7FA-0CA8C5DD6200}" destId="{7DEC9118-9BAF-4263-B93C-26A91524C010}" srcOrd="0" destOrd="0" presId="urn:microsoft.com/office/officeart/2005/8/layout/list1"/>
    <dgm:cxn modelId="{661F10AA-7A10-466F-8526-70EED4CE9A1F}" srcId="{D8AC3F42-0F9F-4B71-86C1-912EAD16B4EB}" destId="{D95E83A6-C404-4C65-BF6B-9E7F07B21578}" srcOrd="0" destOrd="0" parTransId="{CB93BABF-EADE-4DEF-92B7-8C5B09F358DB}" sibTransId="{672CC4A0-A050-44DA-8830-2F787A248B97}"/>
    <dgm:cxn modelId="{53B0F5D0-D37A-473A-B575-D815ACBA2CED}" type="presParOf" srcId="{D8450661-6890-4270-A634-B2D050D612C2}" destId="{92CD409B-6D53-44E9-A814-417A2B1AABA7}" srcOrd="0" destOrd="0" presId="urn:microsoft.com/office/officeart/2005/8/layout/list1"/>
    <dgm:cxn modelId="{A5993F93-FD36-4A35-A9FD-A7EA841D5B61}" type="presParOf" srcId="{92CD409B-6D53-44E9-A814-417A2B1AABA7}" destId="{998F6A96-7B66-45C7-8F05-CFA2E80F0C3E}" srcOrd="0" destOrd="0" presId="urn:microsoft.com/office/officeart/2005/8/layout/list1"/>
    <dgm:cxn modelId="{432BFF1A-A4C5-4C89-B14B-D1537FFFCDDC}" type="presParOf" srcId="{92CD409B-6D53-44E9-A814-417A2B1AABA7}" destId="{D564FB44-5AF0-4AB8-99E9-253E9E5D448A}" srcOrd="1" destOrd="0" presId="urn:microsoft.com/office/officeart/2005/8/layout/list1"/>
    <dgm:cxn modelId="{0F58607D-D050-438E-9676-870FCA63F585}" type="presParOf" srcId="{D8450661-6890-4270-A634-B2D050D612C2}" destId="{ADE287B0-46DD-45F2-BE6E-5F129DD821ED}" srcOrd="1" destOrd="0" presId="urn:microsoft.com/office/officeart/2005/8/layout/list1"/>
    <dgm:cxn modelId="{FA730F0D-1841-4917-B2AE-84BFD368CE7C}" type="presParOf" srcId="{D8450661-6890-4270-A634-B2D050D612C2}" destId="{FB63E646-9F0C-4CAF-8F8A-7595EC8C5E02}" srcOrd="2" destOrd="0" presId="urn:microsoft.com/office/officeart/2005/8/layout/list1"/>
    <dgm:cxn modelId="{CC95F11F-EF20-4CA7-8B0D-997D59608D47}" type="presParOf" srcId="{D8450661-6890-4270-A634-B2D050D612C2}" destId="{841DF813-F8D2-42F8-BEDA-E629ADAD4437}" srcOrd="3" destOrd="0" presId="urn:microsoft.com/office/officeart/2005/8/layout/list1"/>
    <dgm:cxn modelId="{842146E1-4E86-4A1B-BB3F-453106BDA5FA}" type="presParOf" srcId="{D8450661-6890-4270-A634-B2D050D612C2}" destId="{C707DBB8-2BE6-433F-A296-A7D092F8E09B}" srcOrd="4" destOrd="0" presId="urn:microsoft.com/office/officeart/2005/8/layout/list1"/>
    <dgm:cxn modelId="{54AAF01D-A7F1-41F0-BB1C-9825E7099D2B}" type="presParOf" srcId="{C707DBB8-2BE6-433F-A296-A7D092F8E09B}" destId="{7DEC9118-9BAF-4263-B93C-26A91524C010}" srcOrd="0" destOrd="0" presId="urn:microsoft.com/office/officeart/2005/8/layout/list1"/>
    <dgm:cxn modelId="{1DC032BF-6988-48BB-80FE-067219630C73}" type="presParOf" srcId="{C707DBB8-2BE6-433F-A296-A7D092F8E09B}" destId="{71CE6153-67BB-4D45-8736-87168E2CD7CA}" srcOrd="1" destOrd="0" presId="urn:microsoft.com/office/officeart/2005/8/layout/list1"/>
    <dgm:cxn modelId="{BE34E2E5-9895-4A97-879E-F1DAED03123A}" type="presParOf" srcId="{D8450661-6890-4270-A634-B2D050D612C2}" destId="{C569DB86-0B51-4E9E-AAC7-8F84122A0271}" srcOrd="5" destOrd="0" presId="urn:microsoft.com/office/officeart/2005/8/layout/list1"/>
    <dgm:cxn modelId="{9B5D8816-962E-48C3-B3D6-3535EF06447D}" type="presParOf" srcId="{D8450661-6890-4270-A634-B2D050D612C2}" destId="{775FEB71-AE69-4039-8700-F3D94148938D}"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D30A40-F339-42CE-8379-B28055E57AC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zh-TW" altLang="en-US"/>
        </a:p>
      </dgm:t>
    </dgm:pt>
    <dgm:pt modelId="{8B793AD2-A302-4354-B815-4C547663C6D2}">
      <dgm:prSet phldrT="[文字]" custT="1"/>
      <dgm:spPr/>
      <dgm:t>
        <a:bodyPr/>
        <a:lstStyle/>
        <a:p>
          <a:r>
            <a:rPr lang="zh-TW" altLang="en-US" sz="2200" b="1" u="none" dirty="0">
              <a:latin typeface="微軟正黑體" panose="020B0604030504040204" pitchFamily="34" charset="-120"/>
              <a:ea typeface="微軟正黑體" panose="020B0604030504040204" pitchFamily="34" charset="-120"/>
            </a:rPr>
            <a:t>院設專責窗口</a:t>
          </a:r>
          <a:endParaRPr lang="zh-TW" altLang="en-US" sz="2200" b="1" dirty="0">
            <a:latin typeface="微軟正黑體" panose="020B0604030504040204" pitchFamily="34" charset="-120"/>
            <a:ea typeface="微軟正黑體" panose="020B0604030504040204" pitchFamily="34" charset="-120"/>
          </a:endParaRPr>
        </a:p>
      </dgm:t>
    </dgm:pt>
    <dgm:pt modelId="{06C51654-46C1-42AB-B5A4-6D328BF21687}" type="parTrans" cxnId="{62A98A2B-43A0-45FD-A4B1-7804689993C8}">
      <dgm:prSet/>
      <dgm:spPr/>
      <dgm:t>
        <a:bodyPr/>
        <a:lstStyle/>
        <a:p>
          <a:endParaRPr lang="zh-TW" altLang="en-US"/>
        </a:p>
      </dgm:t>
    </dgm:pt>
    <dgm:pt modelId="{8BC8BE2B-151D-43DB-94C8-B13BB2ABBA5D}" type="sibTrans" cxnId="{62A98A2B-43A0-45FD-A4B1-7804689993C8}">
      <dgm:prSet/>
      <dgm:spPr/>
      <dgm:t>
        <a:bodyPr/>
        <a:lstStyle/>
        <a:p>
          <a:endParaRPr lang="zh-TW" altLang="en-US"/>
        </a:p>
      </dgm:t>
    </dgm:pt>
    <dgm:pt modelId="{6B227119-874A-4BB9-AD9D-E886E746BAAB}">
      <dgm:prSet phldrT="[文字]" custT="1"/>
      <dgm:spPr>
        <a:solidFill>
          <a:srgbClr val="2E75B6"/>
        </a:solidFill>
      </dgm:spPr>
      <dgm:t>
        <a:bodyPr/>
        <a:lstStyle/>
        <a:p>
          <a:r>
            <a:rPr lang="zh-TW" altLang="en-US" sz="2200" b="1" u="none" dirty="0">
              <a:latin typeface="微軟正黑體" panose="020B0604030504040204" pitchFamily="34" charset="-120"/>
              <a:ea typeface="微軟正黑體" panose="020B0604030504040204" pitchFamily="34" charset="-120"/>
            </a:rPr>
            <a:t>強化大學與高中互動模式</a:t>
          </a:r>
        </a:p>
      </dgm:t>
    </dgm:pt>
    <dgm:pt modelId="{B69F8123-A924-411B-8390-BBFDCE63CC81}" type="parTrans" cxnId="{055AB929-C922-4C0A-B505-F0BD8E44CDB2}">
      <dgm:prSet/>
      <dgm:spPr/>
      <dgm:t>
        <a:bodyPr/>
        <a:lstStyle/>
        <a:p>
          <a:endParaRPr lang="zh-TW" altLang="en-US"/>
        </a:p>
      </dgm:t>
    </dgm:pt>
    <dgm:pt modelId="{E572880A-7DB2-40D7-8307-1B5CD4F7222F}" type="sibTrans" cxnId="{055AB929-C922-4C0A-B505-F0BD8E44CDB2}">
      <dgm:prSet/>
      <dgm:spPr/>
      <dgm:t>
        <a:bodyPr/>
        <a:lstStyle/>
        <a:p>
          <a:endParaRPr lang="zh-TW" altLang="en-US"/>
        </a:p>
      </dgm:t>
    </dgm:pt>
    <dgm:pt modelId="{65AF0FC8-0C3C-4B12-8EC6-F433105FA268}">
      <dgm:prSet phldrT="[文字]"/>
      <dgm:spPr/>
      <dgm:t>
        <a:bodyPr/>
        <a:lstStyle/>
        <a:p>
          <a:r>
            <a:rPr lang="zh-TW" altLang="en-US" u="none" dirty="0">
              <a:latin typeface="微軟正黑體" panose="020B0604030504040204" pitchFamily="34" charset="-120"/>
              <a:ea typeface="微軟正黑體" panose="020B0604030504040204" pitchFamily="34" charset="-120"/>
            </a:rPr>
            <a:t>本校教師</a:t>
          </a:r>
          <a:r>
            <a:rPr lang="zh-TW" altLang="zh-TW" b="1" u="none" dirty="0">
              <a:solidFill>
                <a:srgbClr val="FF0000"/>
              </a:solidFill>
              <a:latin typeface="微軟正黑體" panose="020B0604030504040204" pitchFamily="34" charset="-120"/>
              <a:ea typeface="微軟正黑體" panose="020B0604030504040204" pitchFamily="34" charset="-120"/>
            </a:rPr>
            <a:t>至高中觀課</a:t>
          </a:r>
          <a:endParaRPr lang="zh-TW" altLang="en-US" b="1" u="none" dirty="0">
            <a:solidFill>
              <a:srgbClr val="FF0000"/>
            </a:solidFill>
            <a:latin typeface="微軟正黑體" panose="020B0604030504040204" pitchFamily="34" charset="-120"/>
            <a:ea typeface="微軟正黑體" panose="020B0604030504040204" pitchFamily="34" charset="-120"/>
          </a:endParaRPr>
        </a:p>
      </dgm:t>
    </dgm:pt>
    <dgm:pt modelId="{2B7DAB90-9CC7-4ED6-A37B-54445AB59D14}" type="parTrans" cxnId="{3E73B2EF-8502-43BD-B39A-2F0653A197D0}">
      <dgm:prSet/>
      <dgm:spPr/>
      <dgm:t>
        <a:bodyPr/>
        <a:lstStyle/>
        <a:p>
          <a:endParaRPr lang="zh-TW" altLang="en-US"/>
        </a:p>
      </dgm:t>
    </dgm:pt>
    <dgm:pt modelId="{8EC18D46-E1A6-446A-ADD2-3172FD123B4C}" type="sibTrans" cxnId="{3E73B2EF-8502-43BD-B39A-2F0653A197D0}">
      <dgm:prSet/>
      <dgm:spPr/>
      <dgm:t>
        <a:bodyPr/>
        <a:lstStyle/>
        <a:p>
          <a:endParaRPr lang="zh-TW" altLang="en-US"/>
        </a:p>
      </dgm:t>
    </dgm:pt>
    <dgm:pt modelId="{41F659DD-95AE-4B1E-978D-C62C146DF432}">
      <dgm:prSet phldrT="[文字]"/>
      <dgm:spPr/>
      <dgm:t>
        <a:bodyPr/>
        <a:lstStyle/>
        <a:p>
          <a:r>
            <a:rPr lang="zh-TW" altLang="en-US" u="none" dirty="0">
              <a:latin typeface="微軟正黑體" panose="020B0604030504040204" pitchFamily="34" charset="-120"/>
              <a:ea typeface="微軟正黑體" panose="020B0604030504040204" pitchFamily="34" charset="-120"/>
            </a:rPr>
            <a:t>本校教師</a:t>
          </a:r>
          <a:r>
            <a:rPr lang="zh-TW" altLang="en-US" b="1" u="none" dirty="0">
              <a:solidFill>
                <a:srgbClr val="FF0000"/>
              </a:solidFill>
              <a:latin typeface="微軟正黑體" panose="020B0604030504040204" pitchFamily="34" charset="-120"/>
              <a:ea typeface="微軟正黑體" panose="020B0604030504040204" pitchFamily="34" charset="-120"/>
            </a:rPr>
            <a:t>與高中端課程共備</a:t>
          </a:r>
        </a:p>
      </dgm:t>
    </dgm:pt>
    <dgm:pt modelId="{88BCB91C-6349-4E4D-AD48-6BE12743D1E1}" type="parTrans" cxnId="{F13E6C5D-2D14-4175-A3EB-983DAFD12D47}">
      <dgm:prSet/>
      <dgm:spPr/>
      <dgm:t>
        <a:bodyPr/>
        <a:lstStyle/>
        <a:p>
          <a:endParaRPr lang="zh-TW" altLang="en-US"/>
        </a:p>
      </dgm:t>
    </dgm:pt>
    <dgm:pt modelId="{468CC37C-96E9-4852-8DEC-0D17E48EB9CF}" type="sibTrans" cxnId="{F13E6C5D-2D14-4175-A3EB-983DAFD12D47}">
      <dgm:prSet/>
      <dgm:spPr/>
      <dgm:t>
        <a:bodyPr/>
        <a:lstStyle/>
        <a:p>
          <a:endParaRPr lang="zh-TW" altLang="en-US"/>
        </a:p>
      </dgm:t>
    </dgm:pt>
    <dgm:pt modelId="{505973A0-C204-430E-B601-1D19197FF9EE}">
      <dgm:prSet/>
      <dgm:spPr/>
      <dgm:t>
        <a:bodyPr/>
        <a:lstStyle/>
        <a:p>
          <a:r>
            <a:rPr lang="zh-TW" altLang="en-US" u="none" dirty="0">
              <a:latin typeface="微軟正黑體" panose="020B0604030504040204" pitchFamily="34" charset="-120"/>
              <a:ea typeface="微軟正黑體" panose="020B0604030504040204" pitchFamily="34" charset="-120"/>
            </a:rPr>
            <a:t>本校教師赴高中端與教務</a:t>
          </a:r>
          <a:r>
            <a:rPr lang="en-US" altLang="zh-TW" u="none" dirty="0">
              <a:latin typeface="微軟正黑體" panose="020B0604030504040204" pitchFamily="34" charset="-120"/>
              <a:ea typeface="微軟正黑體" panose="020B0604030504040204" pitchFamily="34" charset="-120"/>
            </a:rPr>
            <a:t>/</a:t>
          </a:r>
          <a:r>
            <a:rPr lang="zh-TW" altLang="en-US" u="none" dirty="0">
              <a:latin typeface="微軟正黑體" panose="020B0604030504040204" pitchFamily="34" charset="-120"/>
              <a:ea typeface="微軟正黑體" panose="020B0604030504040204" pitchFamily="34" charset="-120"/>
            </a:rPr>
            <a:t>輔導主任交流訪談</a:t>
          </a:r>
        </a:p>
      </dgm:t>
    </dgm:pt>
    <dgm:pt modelId="{701F9FCE-C25A-4F87-9A90-010D8F30131B}" type="parTrans" cxnId="{B0762342-6D1E-47CB-BCA9-81C8DA547C32}">
      <dgm:prSet/>
      <dgm:spPr/>
      <dgm:t>
        <a:bodyPr/>
        <a:lstStyle/>
        <a:p>
          <a:endParaRPr lang="zh-TW" altLang="en-US"/>
        </a:p>
      </dgm:t>
    </dgm:pt>
    <dgm:pt modelId="{3B2B4EEB-A8B5-4982-AD7C-9FE96E071F8F}" type="sibTrans" cxnId="{B0762342-6D1E-47CB-BCA9-81C8DA547C32}">
      <dgm:prSet/>
      <dgm:spPr/>
      <dgm:t>
        <a:bodyPr/>
        <a:lstStyle/>
        <a:p>
          <a:endParaRPr lang="zh-TW" altLang="en-US"/>
        </a:p>
      </dgm:t>
    </dgm:pt>
    <dgm:pt modelId="{E3BDF5F1-F48C-4123-B5C6-22CC5E844FBD}">
      <dgm:prSet/>
      <dgm:spPr/>
      <dgm:t>
        <a:bodyPr/>
        <a:lstStyle/>
        <a:p>
          <a:r>
            <a:rPr lang="zh-TW" altLang="en-US" u="none" dirty="0">
              <a:latin typeface="微軟正黑體" panose="020B0604030504040204" pitchFamily="34" charset="-120"/>
              <a:ea typeface="微軟正黑體" panose="020B0604030504040204" pitchFamily="34" charset="-120"/>
            </a:rPr>
            <a:t>高中主任赴中興大學參與諮詢會議</a:t>
          </a:r>
        </a:p>
      </dgm:t>
    </dgm:pt>
    <dgm:pt modelId="{D4632DEC-C938-480D-8DF2-DEEFC14825DF}" type="parTrans" cxnId="{D819F1D4-05A4-4C0A-95A0-B96D16577EB9}">
      <dgm:prSet/>
      <dgm:spPr/>
      <dgm:t>
        <a:bodyPr/>
        <a:lstStyle/>
        <a:p>
          <a:endParaRPr lang="zh-TW" altLang="en-US"/>
        </a:p>
      </dgm:t>
    </dgm:pt>
    <dgm:pt modelId="{5C710E48-DB08-44A0-B983-F36BC58D8B05}" type="sibTrans" cxnId="{D819F1D4-05A4-4C0A-95A0-B96D16577EB9}">
      <dgm:prSet/>
      <dgm:spPr/>
      <dgm:t>
        <a:bodyPr/>
        <a:lstStyle/>
        <a:p>
          <a:endParaRPr lang="zh-TW" altLang="en-US"/>
        </a:p>
      </dgm:t>
    </dgm:pt>
    <dgm:pt modelId="{99764E2D-52C4-4F23-AD0B-E5B43255630A}">
      <dgm:prSet/>
      <dgm:spPr/>
      <dgm:t>
        <a:bodyPr/>
        <a:lstStyle/>
        <a:p>
          <a:r>
            <a:rPr lang="zh-TW" altLang="en-US" u="none" dirty="0">
              <a:latin typeface="微軟正黑體" panose="020B0604030504040204" pitchFamily="34" charset="-120"/>
              <a:ea typeface="微軟正黑體" panose="020B0604030504040204" pitchFamily="34" charset="-120"/>
            </a:rPr>
            <a:t>高中蒞臨中興大學參訪</a:t>
          </a:r>
        </a:p>
      </dgm:t>
    </dgm:pt>
    <dgm:pt modelId="{97633A52-734D-4A7D-93D0-B31D4AE8BDC1}" type="parTrans" cxnId="{D257D272-22D8-4B74-8A72-B331F4474133}">
      <dgm:prSet/>
      <dgm:spPr/>
      <dgm:t>
        <a:bodyPr/>
        <a:lstStyle/>
        <a:p>
          <a:endParaRPr lang="zh-TW" altLang="en-US"/>
        </a:p>
      </dgm:t>
    </dgm:pt>
    <dgm:pt modelId="{DA2B9DBD-F19A-46B3-8559-B8A923419F3B}" type="sibTrans" cxnId="{D257D272-22D8-4B74-8A72-B331F4474133}">
      <dgm:prSet/>
      <dgm:spPr/>
      <dgm:t>
        <a:bodyPr/>
        <a:lstStyle/>
        <a:p>
          <a:endParaRPr lang="zh-TW" altLang="en-US"/>
        </a:p>
      </dgm:t>
    </dgm:pt>
    <dgm:pt modelId="{6EFFF0C5-9935-4CD6-95B9-335E3221D8EF}">
      <dgm:prSet phldrT="[文字]"/>
      <dgm:spPr/>
      <dgm:t>
        <a:bodyPr/>
        <a:lstStyle/>
        <a:p>
          <a:r>
            <a:rPr lang="zh-TW" altLang="en-US" dirty="0">
              <a:latin typeface="微軟正黑體" panose="020B0604030504040204" pitchFamily="34" charset="-120"/>
              <a:ea typeface="微軟正黑體" panose="020B0604030504040204" pitchFamily="34" charset="-120"/>
            </a:rPr>
            <a:t>建置招生專業團隊</a:t>
          </a:r>
        </a:p>
      </dgm:t>
    </dgm:pt>
    <dgm:pt modelId="{6BA5C475-59A6-4436-8158-136A15E8D7E6}" type="parTrans" cxnId="{A540AD88-CECF-453C-929F-1C77EC3FF5E6}">
      <dgm:prSet/>
      <dgm:spPr/>
      <dgm:t>
        <a:bodyPr/>
        <a:lstStyle/>
        <a:p>
          <a:endParaRPr lang="zh-TW" altLang="en-US"/>
        </a:p>
      </dgm:t>
    </dgm:pt>
    <dgm:pt modelId="{426EA4C0-94E5-4810-80C3-1C849C40FF01}" type="sibTrans" cxnId="{A540AD88-CECF-453C-929F-1C77EC3FF5E6}">
      <dgm:prSet/>
      <dgm:spPr/>
      <dgm:t>
        <a:bodyPr/>
        <a:lstStyle/>
        <a:p>
          <a:endParaRPr lang="zh-TW" altLang="en-US"/>
        </a:p>
      </dgm:t>
    </dgm:pt>
    <dgm:pt modelId="{BC586EFD-0E8B-49CB-A761-5C4F97AEBA19}" type="pres">
      <dgm:prSet presAssocID="{D9D30A40-F339-42CE-8379-B28055E57ACC}" presName="linear" presStyleCnt="0">
        <dgm:presLayoutVars>
          <dgm:dir/>
          <dgm:animLvl val="lvl"/>
          <dgm:resizeHandles val="exact"/>
        </dgm:presLayoutVars>
      </dgm:prSet>
      <dgm:spPr/>
      <dgm:t>
        <a:bodyPr/>
        <a:lstStyle/>
        <a:p>
          <a:endParaRPr lang="zh-TW" altLang="en-US"/>
        </a:p>
      </dgm:t>
    </dgm:pt>
    <dgm:pt modelId="{01EEC356-CF94-4A9E-BAE9-89FD8BF51A8E}" type="pres">
      <dgm:prSet presAssocID="{8B793AD2-A302-4354-B815-4C547663C6D2}" presName="parentLin" presStyleCnt="0"/>
      <dgm:spPr/>
    </dgm:pt>
    <dgm:pt modelId="{FCC31875-C225-4DEB-840E-0C37235EE3D6}" type="pres">
      <dgm:prSet presAssocID="{8B793AD2-A302-4354-B815-4C547663C6D2}" presName="parentLeftMargin" presStyleLbl="node1" presStyleIdx="0" presStyleCnt="2"/>
      <dgm:spPr/>
      <dgm:t>
        <a:bodyPr/>
        <a:lstStyle/>
        <a:p>
          <a:endParaRPr lang="zh-TW" altLang="en-US"/>
        </a:p>
      </dgm:t>
    </dgm:pt>
    <dgm:pt modelId="{B016E5D0-B036-4CF2-844F-F683E35ECE6F}" type="pres">
      <dgm:prSet presAssocID="{8B793AD2-A302-4354-B815-4C547663C6D2}" presName="parentText" presStyleLbl="node1" presStyleIdx="0" presStyleCnt="2">
        <dgm:presLayoutVars>
          <dgm:chMax val="0"/>
          <dgm:bulletEnabled val="1"/>
        </dgm:presLayoutVars>
      </dgm:prSet>
      <dgm:spPr/>
      <dgm:t>
        <a:bodyPr/>
        <a:lstStyle/>
        <a:p>
          <a:endParaRPr lang="zh-TW" altLang="en-US"/>
        </a:p>
      </dgm:t>
    </dgm:pt>
    <dgm:pt modelId="{662CA14C-4A64-44AC-8578-55818A3C93F2}" type="pres">
      <dgm:prSet presAssocID="{8B793AD2-A302-4354-B815-4C547663C6D2}" presName="negativeSpace" presStyleCnt="0"/>
      <dgm:spPr/>
    </dgm:pt>
    <dgm:pt modelId="{E525D048-27F0-408B-B075-0559C12DE447}" type="pres">
      <dgm:prSet presAssocID="{8B793AD2-A302-4354-B815-4C547663C6D2}" presName="childText" presStyleLbl="conFgAcc1" presStyleIdx="0" presStyleCnt="2">
        <dgm:presLayoutVars>
          <dgm:bulletEnabled val="1"/>
        </dgm:presLayoutVars>
      </dgm:prSet>
      <dgm:spPr/>
      <dgm:t>
        <a:bodyPr/>
        <a:lstStyle/>
        <a:p>
          <a:endParaRPr lang="zh-TW" altLang="en-US"/>
        </a:p>
      </dgm:t>
    </dgm:pt>
    <dgm:pt modelId="{F9E26C9E-72E3-4A00-88BB-B7E3208106E9}" type="pres">
      <dgm:prSet presAssocID="{8BC8BE2B-151D-43DB-94C8-B13BB2ABBA5D}" presName="spaceBetweenRectangles" presStyleCnt="0"/>
      <dgm:spPr/>
    </dgm:pt>
    <dgm:pt modelId="{FE8C4AB1-72ED-4935-A002-6AE41778AE4D}" type="pres">
      <dgm:prSet presAssocID="{6B227119-874A-4BB9-AD9D-E886E746BAAB}" presName="parentLin" presStyleCnt="0"/>
      <dgm:spPr/>
    </dgm:pt>
    <dgm:pt modelId="{95CDFAC2-1234-4A7E-883C-78492326D5FD}" type="pres">
      <dgm:prSet presAssocID="{6B227119-874A-4BB9-AD9D-E886E746BAAB}" presName="parentLeftMargin" presStyleLbl="node1" presStyleIdx="0" presStyleCnt="2"/>
      <dgm:spPr/>
      <dgm:t>
        <a:bodyPr/>
        <a:lstStyle/>
        <a:p>
          <a:endParaRPr lang="zh-TW" altLang="en-US"/>
        </a:p>
      </dgm:t>
    </dgm:pt>
    <dgm:pt modelId="{0C8EFFB2-645B-4B15-8628-9970F5A97F75}" type="pres">
      <dgm:prSet presAssocID="{6B227119-874A-4BB9-AD9D-E886E746BAAB}" presName="parentText" presStyleLbl="node1" presStyleIdx="1" presStyleCnt="2">
        <dgm:presLayoutVars>
          <dgm:chMax val="0"/>
          <dgm:bulletEnabled val="1"/>
        </dgm:presLayoutVars>
      </dgm:prSet>
      <dgm:spPr/>
      <dgm:t>
        <a:bodyPr/>
        <a:lstStyle/>
        <a:p>
          <a:endParaRPr lang="zh-TW" altLang="en-US"/>
        </a:p>
      </dgm:t>
    </dgm:pt>
    <dgm:pt modelId="{FC86A0D3-108B-4362-BFD3-657E591C314F}" type="pres">
      <dgm:prSet presAssocID="{6B227119-874A-4BB9-AD9D-E886E746BAAB}" presName="negativeSpace" presStyleCnt="0"/>
      <dgm:spPr/>
    </dgm:pt>
    <dgm:pt modelId="{EE8840C9-1BC1-4E9C-9850-DD9FE327DF80}" type="pres">
      <dgm:prSet presAssocID="{6B227119-874A-4BB9-AD9D-E886E746BAAB}" presName="childText" presStyleLbl="conFgAcc1" presStyleIdx="1" presStyleCnt="2">
        <dgm:presLayoutVars>
          <dgm:bulletEnabled val="1"/>
        </dgm:presLayoutVars>
      </dgm:prSet>
      <dgm:spPr/>
      <dgm:t>
        <a:bodyPr/>
        <a:lstStyle/>
        <a:p>
          <a:endParaRPr lang="zh-TW" altLang="en-US"/>
        </a:p>
      </dgm:t>
    </dgm:pt>
  </dgm:ptLst>
  <dgm:cxnLst>
    <dgm:cxn modelId="{76E43E1B-684F-4600-8D50-F4FD7DF96D2F}" type="presOf" srcId="{41F659DD-95AE-4B1E-978D-C62C146DF432}" destId="{EE8840C9-1BC1-4E9C-9850-DD9FE327DF80}" srcOrd="0" destOrd="1" presId="urn:microsoft.com/office/officeart/2005/8/layout/list1"/>
    <dgm:cxn modelId="{F13E6C5D-2D14-4175-A3EB-983DAFD12D47}" srcId="{6B227119-874A-4BB9-AD9D-E886E746BAAB}" destId="{41F659DD-95AE-4B1E-978D-C62C146DF432}" srcOrd="1" destOrd="0" parTransId="{88BCB91C-6349-4E4D-AD48-6BE12743D1E1}" sibTransId="{468CC37C-96E9-4852-8DEC-0D17E48EB9CF}"/>
    <dgm:cxn modelId="{62A98A2B-43A0-45FD-A4B1-7804689993C8}" srcId="{D9D30A40-F339-42CE-8379-B28055E57ACC}" destId="{8B793AD2-A302-4354-B815-4C547663C6D2}" srcOrd="0" destOrd="0" parTransId="{06C51654-46C1-42AB-B5A4-6D328BF21687}" sibTransId="{8BC8BE2B-151D-43DB-94C8-B13BB2ABBA5D}"/>
    <dgm:cxn modelId="{B0762342-6D1E-47CB-BCA9-81C8DA547C32}" srcId="{6B227119-874A-4BB9-AD9D-E886E746BAAB}" destId="{505973A0-C204-430E-B601-1D19197FF9EE}" srcOrd="2" destOrd="0" parTransId="{701F9FCE-C25A-4F87-9A90-010D8F30131B}" sibTransId="{3B2B4EEB-A8B5-4982-AD7C-9FE96E071F8F}"/>
    <dgm:cxn modelId="{BDEA0B2E-30C3-4ECB-BF6A-46E762EE4B5E}" type="presOf" srcId="{6B227119-874A-4BB9-AD9D-E886E746BAAB}" destId="{95CDFAC2-1234-4A7E-883C-78492326D5FD}" srcOrd="0" destOrd="0" presId="urn:microsoft.com/office/officeart/2005/8/layout/list1"/>
    <dgm:cxn modelId="{CCB04F40-9C9A-49F0-9421-E7B5268A332B}" type="presOf" srcId="{505973A0-C204-430E-B601-1D19197FF9EE}" destId="{EE8840C9-1BC1-4E9C-9850-DD9FE327DF80}" srcOrd="0" destOrd="2" presId="urn:microsoft.com/office/officeart/2005/8/layout/list1"/>
    <dgm:cxn modelId="{7493112A-57A1-4313-91E2-52347E58C89D}" type="presOf" srcId="{6EFFF0C5-9935-4CD6-95B9-335E3221D8EF}" destId="{E525D048-27F0-408B-B075-0559C12DE447}" srcOrd="0" destOrd="0" presId="urn:microsoft.com/office/officeart/2005/8/layout/list1"/>
    <dgm:cxn modelId="{9004608B-D1B5-4D3F-9244-C0E39F7D161F}" type="presOf" srcId="{99764E2D-52C4-4F23-AD0B-E5B43255630A}" destId="{EE8840C9-1BC1-4E9C-9850-DD9FE327DF80}" srcOrd="0" destOrd="4" presId="urn:microsoft.com/office/officeart/2005/8/layout/list1"/>
    <dgm:cxn modelId="{A540AD88-CECF-453C-929F-1C77EC3FF5E6}" srcId="{8B793AD2-A302-4354-B815-4C547663C6D2}" destId="{6EFFF0C5-9935-4CD6-95B9-335E3221D8EF}" srcOrd="0" destOrd="0" parTransId="{6BA5C475-59A6-4436-8158-136A15E8D7E6}" sibTransId="{426EA4C0-94E5-4810-80C3-1C849C40FF01}"/>
    <dgm:cxn modelId="{3E73B2EF-8502-43BD-B39A-2F0653A197D0}" srcId="{6B227119-874A-4BB9-AD9D-E886E746BAAB}" destId="{65AF0FC8-0C3C-4B12-8EC6-F433105FA268}" srcOrd="0" destOrd="0" parTransId="{2B7DAB90-9CC7-4ED6-A37B-54445AB59D14}" sibTransId="{8EC18D46-E1A6-446A-ADD2-3172FD123B4C}"/>
    <dgm:cxn modelId="{F1704D3F-EAA4-4160-8EC2-2411166E4621}" type="presOf" srcId="{D9D30A40-F339-42CE-8379-B28055E57ACC}" destId="{BC586EFD-0E8B-49CB-A761-5C4F97AEBA19}" srcOrd="0" destOrd="0" presId="urn:microsoft.com/office/officeart/2005/8/layout/list1"/>
    <dgm:cxn modelId="{5A47AC46-BD45-451A-B0F0-043FD13A6273}" type="presOf" srcId="{6B227119-874A-4BB9-AD9D-E886E746BAAB}" destId="{0C8EFFB2-645B-4B15-8628-9970F5A97F75}" srcOrd="1" destOrd="0" presId="urn:microsoft.com/office/officeart/2005/8/layout/list1"/>
    <dgm:cxn modelId="{AE77C52A-8D63-4398-B0C3-46478D34138C}" type="presOf" srcId="{E3BDF5F1-F48C-4123-B5C6-22CC5E844FBD}" destId="{EE8840C9-1BC1-4E9C-9850-DD9FE327DF80}" srcOrd="0" destOrd="3" presId="urn:microsoft.com/office/officeart/2005/8/layout/list1"/>
    <dgm:cxn modelId="{59DF5D48-4DB0-444A-996E-920EAE39092C}" type="presOf" srcId="{8B793AD2-A302-4354-B815-4C547663C6D2}" destId="{B016E5D0-B036-4CF2-844F-F683E35ECE6F}" srcOrd="1" destOrd="0" presId="urn:microsoft.com/office/officeart/2005/8/layout/list1"/>
    <dgm:cxn modelId="{660AD66E-9098-4067-BA1D-2B9239A4D04F}" type="presOf" srcId="{8B793AD2-A302-4354-B815-4C547663C6D2}" destId="{FCC31875-C225-4DEB-840E-0C37235EE3D6}" srcOrd="0" destOrd="0" presId="urn:microsoft.com/office/officeart/2005/8/layout/list1"/>
    <dgm:cxn modelId="{E0143F91-B9D9-4FA1-92E2-DCFE926B538C}" type="presOf" srcId="{65AF0FC8-0C3C-4B12-8EC6-F433105FA268}" destId="{EE8840C9-1BC1-4E9C-9850-DD9FE327DF80}" srcOrd="0" destOrd="0" presId="urn:microsoft.com/office/officeart/2005/8/layout/list1"/>
    <dgm:cxn modelId="{055AB929-C922-4C0A-B505-F0BD8E44CDB2}" srcId="{D9D30A40-F339-42CE-8379-B28055E57ACC}" destId="{6B227119-874A-4BB9-AD9D-E886E746BAAB}" srcOrd="1" destOrd="0" parTransId="{B69F8123-A924-411B-8390-BBFDCE63CC81}" sibTransId="{E572880A-7DB2-40D7-8307-1B5CD4F7222F}"/>
    <dgm:cxn modelId="{D819F1D4-05A4-4C0A-95A0-B96D16577EB9}" srcId="{6B227119-874A-4BB9-AD9D-E886E746BAAB}" destId="{E3BDF5F1-F48C-4123-B5C6-22CC5E844FBD}" srcOrd="3" destOrd="0" parTransId="{D4632DEC-C938-480D-8DF2-DEEFC14825DF}" sibTransId="{5C710E48-DB08-44A0-B983-F36BC58D8B05}"/>
    <dgm:cxn modelId="{D257D272-22D8-4B74-8A72-B331F4474133}" srcId="{6B227119-874A-4BB9-AD9D-E886E746BAAB}" destId="{99764E2D-52C4-4F23-AD0B-E5B43255630A}" srcOrd="4" destOrd="0" parTransId="{97633A52-734D-4A7D-93D0-B31D4AE8BDC1}" sibTransId="{DA2B9DBD-F19A-46B3-8559-B8A923419F3B}"/>
    <dgm:cxn modelId="{EE1E66E2-572C-4DB7-9A99-AECB20880E57}" type="presParOf" srcId="{BC586EFD-0E8B-49CB-A761-5C4F97AEBA19}" destId="{01EEC356-CF94-4A9E-BAE9-89FD8BF51A8E}" srcOrd="0" destOrd="0" presId="urn:microsoft.com/office/officeart/2005/8/layout/list1"/>
    <dgm:cxn modelId="{5FCA03DA-08BC-45AE-ACA3-3A670A75E6CE}" type="presParOf" srcId="{01EEC356-CF94-4A9E-BAE9-89FD8BF51A8E}" destId="{FCC31875-C225-4DEB-840E-0C37235EE3D6}" srcOrd="0" destOrd="0" presId="urn:microsoft.com/office/officeart/2005/8/layout/list1"/>
    <dgm:cxn modelId="{1AF36803-1034-4748-9FF4-62902F2C4EF5}" type="presParOf" srcId="{01EEC356-CF94-4A9E-BAE9-89FD8BF51A8E}" destId="{B016E5D0-B036-4CF2-844F-F683E35ECE6F}" srcOrd="1" destOrd="0" presId="urn:microsoft.com/office/officeart/2005/8/layout/list1"/>
    <dgm:cxn modelId="{EF9FD13A-01A0-4539-956F-6C1BCE239BC4}" type="presParOf" srcId="{BC586EFD-0E8B-49CB-A761-5C4F97AEBA19}" destId="{662CA14C-4A64-44AC-8578-55818A3C93F2}" srcOrd="1" destOrd="0" presId="urn:microsoft.com/office/officeart/2005/8/layout/list1"/>
    <dgm:cxn modelId="{B98DA72E-B123-412B-B9F2-B0C2FA41979E}" type="presParOf" srcId="{BC586EFD-0E8B-49CB-A761-5C4F97AEBA19}" destId="{E525D048-27F0-408B-B075-0559C12DE447}" srcOrd="2" destOrd="0" presId="urn:microsoft.com/office/officeart/2005/8/layout/list1"/>
    <dgm:cxn modelId="{F0942C04-98FF-4CB4-A124-CD0276CED269}" type="presParOf" srcId="{BC586EFD-0E8B-49CB-A761-5C4F97AEBA19}" destId="{F9E26C9E-72E3-4A00-88BB-B7E3208106E9}" srcOrd="3" destOrd="0" presId="urn:microsoft.com/office/officeart/2005/8/layout/list1"/>
    <dgm:cxn modelId="{3ED1B23D-54DE-4F52-B361-D3010AD82DB4}" type="presParOf" srcId="{BC586EFD-0E8B-49CB-A761-5C4F97AEBA19}" destId="{FE8C4AB1-72ED-4935-A002-6AE41778AE4D}" srcOrd="4" destOrd="0" presId="urn:microsoft.com/office/officeart/2005/8/layout/list1"/>
    <dgm:cxn modelId="{CDE7BCF1-B4DC-445E-B52C-8E7FA56E69D4}" type="presParOf" srcId="{FE8C4AB1-72ED-4935-A002-6AE41778AE4D}" destId="{95CDFAC2-1234-4A7E-883C-78492326D5FD}" srcOrd="0" destOrd="0" presId="urn:microsoft.com/office/officeart/2005/8/layout/list1"/>
    <dgm:cxn modelId="{CD3F23AA-4BFE-401E-9F62-9E8D030CC897}" type="presParOf" srcId="{FE8C4AB1-72ED-4935-A002-6AE41778AE4D}" destId="{0C8EFFB2-645B-4B15-8628-9970F5A97F75}" srcOrd="1" destOrd="0" presId="urn:microsoft.com/office/officeart/2005/8/layout/list1"/>
    <dgm:cxn modelId="{D34BFBE1-8242-4EBF-B609-45CE06D1A2B1}" type="presParOf" srcId="{BC586EFD-0E8B-49CB-A761-5C4F97AEBA19}" destId="{FC86A0D3-108B-4362-BFD3-657E591C314F}" srcOrd="5" destOrd="0" presId="urn:microsoft.com/office/officeart/2005/8/layout/list1"/>
    <dgm:cxn modelId="{130F445C-2856-4F40-96B9-8EE86C336535}" type="presParOf" srcId="{BC586EFD-0E8B-49CB-A761-5C4F97AEBA19}" destId="{EE8840C9-1BC1-4E9C-9850-DD9FE327DF80}" srcOrd="6"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D1AB6-A73E-4821-8240-16A3FCC1CC11}">
      <dsp:nvSpPr>
        <dsp:cNvPr id="0" name=""/>
        <dsp:cNvSpPr/>
      </dsp:nvSpPr>
      <dsp:spPr>
        <a:xfrm>
          <a:off x="976581" y="0"/>
          <a:ext cx="6111177" cy="68992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zh-TW" altLang="en-US" sz="3000" b="1" kern="1200" smtClean="0">
              <a:solidFill>
                <a:schemeClr val="tx1"/>
              </a:solidFill>
              <a:latin typeface="微軟正黑體" panose="020B0604030504040204" pitchFamily="34" charset="-120"/>
              <a:ea typeface="微軟正黑體" panose="020B0604030504040204" pitchFamily="34" charset="-120"/>
            </a:rPr>
            <a:t>課程業務</a:t>
          </a:r>
          <a:endParaRPr lang="zh-TW" altLang="en-US" sz="3000" b="1" kern="1200" dirty="0">
            <a:solidFill>
              <a:schemeClr val="tx1"/>
            </a:solidFill>
            <a:latin typeface="微軟正黑體" panose="020B0604030504040204" pitchFamily="34" charset="-120"/>
            <a:ea typeface="微軟正黑體" panose="020B0604030504040204" pitchFamily="34" charset="-120"/>
          </a:endParaRPr>
        </a:p>
      </dsp:txBody>
      <dsp:txXfrm>
        <a:off x="996788" y="20207"/>
        <a:ext cx="6070763" cy="649511"/>
      </dsp:txXfrm>
    </dsp:sp>
    <dsp:sp modelId="{ACDA9F34-C8AD-4EBD-B3DD-99B88E7D0227}">
      <dsp:nvSpPr>
        <dsp:cNvPr id="0" name=""/>
        <dsp:cNvSpPr/>
      </dsp:nvSpPr>
      <dsp:spPr>
        <a:xfrm>
          <a:off x="989828" y="818994"/>
          <a:ext cx="689925" cy="689925"/>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1056D09-B01D-4B2A-9491-09E7E2563D80}">
      <dsp:nvSpPr>
        <dsp:cNvPr id="0" name=""/>
        <dsp:cNvSpPr/>
      </dsp:nvSpPr>
      <dsp:spPr>
        <a:xfrm>
          <a:off x="1822527" y="816551"/>
          <a:ext cx="5227849" cy="689925"/>
        </a:xfrm>
        <a:prstGeom prst="roundRect">
          <a:avLst>
            <a:gd name="adj" fmla="val 166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kern="1200" dirty="0" smtClean="0">
              <a:solidFill>
                <a:schemeClr val="tx1"/>
              </a:solidFill>
              <a:latin typeface="微軟正黑體" panose="020B0604030504040204" pitchFamily="34" charset="-120"/>
              <a:ea typeface="微軟正黑體" panose="020B0604030504040204" pitchFamily="34" charset="-120"/>
            </a:rPr>
            <a:t>課程規劃與開設維護</a:t>
          </a:r>
          <a:endParaRPr lang="zh-TW" altLang="en-US" sz="2600" kern="1200" dirty="0">
            <a:solidFill>
              <a:schemeClr val="tx1"/>
            </a:solidFill>
            <a:latin typeface="微軟正黑體" panose="020B0604030504040204" pitchFamily="34" charset="-120"/>
            <a:ea typeface="微軟正黑體" panose="020B0604030504040204" pitchFamily="34" charset="-120"/>
          </a:endParaRPr>
        </a:p>
      </dsp:txBody>
      <dsp:txXfrm>
        <a:off x="1856212" y="850236"/>
        <a:ext cx="5160479" cy="622555"/>
      </dsp:txXfrm>
    </dsp:sp>
    <dsp:sp modelId="{4310738B-D04D-4FF7-8E54-F84E0D5272FE}">
      <dsp:nvSpPr>
        <dsp:cNvPr id="0" name=""/>
        <dsp:cNvSpPr/>
      </dsp:nvSpPr>
      <dsp:spPr>
        <a:xfrm>
          <a:off x="989828" y="2369395"/>
          <a:ext cx="689925" cy="689925"/>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B2C44E3-ED15-4FCC-A39F-E788208F009E}">
      <dsp:nvSpPr>
        <dsp:cNvPr id="0" name=""/>
        <dsp:cNvSpPr/>
      </dsp:nvSpPr>
      <dsp:spPr>
        <a:xfrm>
          <a:off x="1836375" y="1589268"/>
          <a:ext cx="5227849" cy="689925"/>
        </a:xfrm>
        <a:prstGeom prst="roundRect">
          <a:avLst>
            <a:gd name="adj" fmla="val 16670"/>
          </a:avLst>
        </a:prstGeom>
        <a:gradFill rotWithShape="0">
          <a:gsLst>
            <a:gs pos="0">
              <a:schemeClr val="accent4">
                <a:hueOff val="1960178"/>
                <a:satOff val="-8155"/>
                <a:lumOff val="1922"/>
                <a:alphaOff val="0"/>
                <a:satMod val="103000"/>
                <a:lumMod val="102000"/>
                <a:tint val="94000"/>
              </a:schemeClr>
            </a:gs>
            <a:gs pos="50000">
              <a:schemeClr val="accent4">
                <a:hueOff val="1960178"/>
                <a:satOff val="-8155"/>
                <a:lumOff val="1922"/>
                <a:alphaOff val="0"/>
                <a:satMod val="110000"/>
                <a:lumMod val="100000"/>
                <a:shade val="100000"/>
              </a:schemeClr>
            </a:gs>
            <a:gs pos="100000">
              <a:schemeClr val="accent4">
                <a:hueOff val="1960178"/>
                <a:satOff val="-8155"/>
                <a:lumOff val="1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kern="1200" smtClean="0">
              <a:solidFill>
                <a:schemeClr val="tx1"/>
              </a:solidFill>
              <a:latin typeface="微軟正黑體" panose="020B0604030504040204" pitchFamily="34" charset="-120"/>
              <a:ea typeface="微軟正黑體" panose="020B0604030504040204" pitchFamily="34" charset="-120"/>
            </a:rPr>
            <a:t>全校性課程學習地圖建置</a:t>
          </a:r>
          <a:endParaRPr lang="zh-TW" altLang="en-US" sz="2600" kern="1200" dirty="0">
            <a:solidFill>
              <a:schemeClr val="tx1"/>
            </a:solidFill>
            <a:latin typeface="微軟正黑體" panose="020B0604030504040204" pitchFamily="34" charset="-120"/>
            <a:ea typeface="微軟正黑體" panose="020B0604030504040204" pitchFamily="34" charset="-120"/>
          </a:endParaRPr>
        </a:p>
      </dsp:txBody>
      <dsp:txXfrm>
        <a:off x="1870060" y="1622953"/>
        <a:ext cx="5160479" cy="622555"/>
      </dsp:txXfrm>
    </dsp:sp>
    <dsp:sp modelId="{4B379F3C-60B5-49CA-BD11-44F28A651648}">
      <dsp:nvSpPr>
        <dsp:cNvPr id="0" name=""/>
        <dsp:cNvSpPr/>
      </dsp:nvSpPr>
      <dsp:spPr>
        <a:xfrm>
          <a:off x="972842" y="1604964"/>
          <a:ext cx="689925" cy="68992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66E2B65-1E28-4CC0-B4E7-935CB0EBDA31}">
      <dsp:nvSpPr>
        <dsp:cNvPr id="0" name=""/>
        <dsp:cNvSpPr/>
      </dsp:nvSpPr>
      <dsp:spPr>
        <a:xfrm>
          <a:off x="1836375" y="2361985"/>
          <a:ext cx="5227849" cy="689925"/>
        </a:xfrm>
        <a:prstGeom prst="roundRect">
          <a:avLst>
            <a:gd name="adj" fmla="val 16670"/>
          </a:avLst>
        </a:prstGeom>
        <a:gradFill rotWithShape="0">
          <a:gsLst>
            <a:gs pos="0">
              <a:schemeClr val="accent4">
                <a:hueOff val="3920356"/>
                <a:satOff val="-16311"/>
                <a:lumOff val="3843"/>
                <a:alphaOff val="0"/>
                <a:satMod val="103000"/>
                <a:lumMod val="102000"/>
                <a:tint val="94000"/>
              </a:schemeClr>
            </a:gs>
            <a:gs pos="50000">
              <a:schemeClr val="accent4">
                <a:hueOff val="3920356"/>
                <a:satOff val="-16311"/>
                <a:lumOff val="3843"/>
                <a:alphaOff val="0"/>
                <a:satMod val="110000"/>
                <a:lumMod val="100000"/>
                <a:shade val="100000"/>
              </a:schemeClr>
            </a:gs>
            <a:gs pos="100000">
              <a:schemeClr val="accent4">
                <a:hueOff val="3920356"/>
                <a:satOff val="-16311"/>
                <a:lumOff val="3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l" defTabSz="1155700">
            <a:lnSpc>
              <a:spcPct val="90000"/>
            </a:lnSpc>
            <a:spcBef>
              <a:spcPct val="0"/>
            </a:spcBef>
            <a:spcAft>
              <a:spcPct val="35000"/>
            </a:spcAft>
          </a:pPr>
          <a:r>
            <a:rPr lang="zh-TW" altLang="en-US" sz="2600" kern="1200" smtClean="0">
              <a:solidFill>
                <a:schemeClr val="tx1"/>
              </a:solidFill>
              <a:latin typeface="微軟正黑體" panose="020B0604030504040204" pitchFamily="34" charset="-120"/>
              <a:ea typeface="微軟正黑體" panose="020B0604030504040204" pitchFamily="34" charset="-120"/>
            </a:rPr>
            <a:t>選課作業、鐘點時數計算</a:t>
          </a:r>
          <a:endParaRPr lang="zh-TW" altLang="en-US" sz="2600" kern="1200" dirty="0">
            <a:solidFill>
              <a:schemeClr val="tx1"/>
            </a:solidFill>
            <a:latin typeface="微軟正黑體" panose="020B0604030504040204" pitchFamily="34" charset="-120"/>
            <a:ea typeface="微軟正黑體" panose="020B0604030504040204" pitchFamily="34" charset="-120"/>
          </a:endParaRPr>
        </a:p>
      </dsp:txBody>
      <dsp:txXfrm>
        <a:off x="1870060" y="2395670"/>
        <a:ext cx="5160479" cy="622555"/>
      </dsp:txXfrm>
    </dsp:sp>
    <dsp:sp modelId="{17C597F6-3579-42D4-9832-D47360BB5AA3}">
      <dsp:nvSpPr>
        <dsp:cNvPr id="0" name=""/>
        <dsp:cNvSpPr/>
      </dsp:nvSpPr>
      <dsp:spPr>
        <a:xfrm>
          <a:off x="989828" y="3137144"/>
          <a:ext cx="689925" cy="689925"/>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9BBA8E-F7C4-42A5-95EF-282D24609C1D}">
      <dsp:nvSpPr>
        <dsp:cNvPr id="0" name=""/>
        <dsp:cNvSpPr/>
      </dsp:nvSpPr>
      <dsp:spPr>
        <a:xfrm>
          <a:off x="1840162" y="3112410"/>
          <a:ext cx="5227849" cy="689925"/>
        </a:xfrm>
        <a:prstGeom prst="roundRect">
          <a:avLst>
            <a:gd name="adj" fmla="val 16670"/>
          </a:avLst>
        </a:prstGeom>
        <a:gradFill rotWithShape="0">
          <a:gsLst>
            <a:gs pos="0">
              <a:schemeClr val="accent4">
                <a:hueOff val="5880535"/>
                <a:satOff val="-24466"/>
                <a:lumOff val="5765"/>
                <a:alphaOff val="0"/>
                <a:satMod val="103000"/>
                <a:lumMod val="102000"/>
                <a:tint val="94000"/>
              </a:schemeClr>
            </a:gs>
            <a:gs pos="50000">
              <a:schemeClr val="accent4">
                <a:hueOff val="5880535"/>
                <a:satOff val="-24466"/>
                <a:lumOff val="5765"/>
                <a:alphaOff val="0"/>
                <a:satMod val="110000"/>
                <a:lumMod val="100000"/>
                <a:shade val="100000"/>
              </a:schemeClr>
            </a:gs>
            <a:gs pos="100000">
              <a:schemeClr val="accent4">
                <a:hueOff val="5880535"/>
                <a:satOff val="-24466"/>
                <a:lumOff val="5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kern="1200" smtClean="0">
              <a:solidFill>
                <a:schemeClr val="tx1"/>
              </a:solidFill>
              <a:latin typeface="微軟正黑體" panose="020B0604030504040204" pitchFamily="34" charset="-120"/>
              <a:ea typeface="微軟正黑體" panose="020B0604030504040204" pitchFamily="34" charset="-120"/>
            </a:rPr>
            <a:t>暑修作業（開課、選課）</a:t>
          </a:r>
          <a:endParaRPr lang="zh-TW" altLang="en-US" sz="2400" kern="1200" dirty="0">
            <a:solidFill>
              <a:schemeClr val="tx1"/>
            </a:solidFill>
            <a:latin typeface="微軟正黑體" panose="020B0604030504040204" pitchFamily="34" charset="-120"/>
            <a:ea typeface="微軟正黑體" panose="020B0604030504040204" pitchFamily="34" charset="-120"/>
          </a:endParaRPr>
        </a:p>
      </dsp:txBody>
      <dsp:txXfrm>
        <a:off x="1873847" y="3146095"/>
        <a:ext cx="5160479" cy="622555"/>
      </dsp:txXfrm>
    </dsp:sp>
    <dsp:sp modelId="{D6F27F66-2444-42D9-BF8A-1AFAAFAFFA27}">
      <dsp:nvSpPr>
        <dsp:cNvPr id="0" name=""/>
        <dsp:cNvSpPr/>
      </dsp:nvSpPr>
      <dsp:spPr>
        <a:xfrm>
          <a:off x="989828" y="3909861"/>
          <a:ext cx="689925" cy="689925"/>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9F7F2A0-FEF4-4385-BA84-7E59C0D111D7}">
      <dsp:nvSpPr>
        <dsp:cNvPr id="0" name=""/>
        <dsp:cNvSpPr/>
      </dsp:nvSpPr>
      <dsp:spPr>
        <a:xfrm>
          <a:off x="1840162" y="3885127"/>
          <a:ext cx="5227849" cy="689925"/>
        </a:xfrm>
        <a:prstGeom prst="roundRect">
          <a:avLst>
            <a:gd name="adj" fmla="val 16670"/>
          </a:avLst>
        </a:prstGeom>
        <a:gradFill rotWithShape="0">
          <a:gsLst>
            <a:gs pos="0">
              <a:schemeClr val="accent4">
                <a:hueOff val="7840713"/>
                <a:satOff val="-32622"/>
                <a:lumOff val="7686"/>
                <a:alphaOff val="0"/>
                <a:satMod val="103000"/>
                <a:lumMod val="102000"/>
                <a:tint val="94000"/>
              </a:schemeClr>
            </a:gs>
            <a:gs pos="50000">
              <a:schemeClr val="accent4">
                <a:hueOff val="7840713"/>
                <a:satOff val="-32622"/>
                <a:lumOff val="7686"/>
                <a:alphaOff val="0"/>
                <a:satMod val="110000"/>
                <a:lumMod val="100000"/>
                <a:shade val="100000"/>
              </a:schemeClr>
            </a:gs>
            <a:gs pos="100000">
              <a:schemeClr val="accent4">
                <a:hueOff val="7840713"/>
                <a:satOff val="-32622"/>
                <a:lumOff val="768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kern="1200" smtClean="0">
              <a:solidFill>
                <a:schemeClr val="tx1"/>
              </a:solidFill>
              <a:latin typeface="微軟正黑體" panose="020B0604030504040204" pitchFamily="34" charset="-120"/>
              <a:ea typeface="微軟正黑體" panose="020B0604030504040204" pitchFamily="34" charset="-120"/>
            </a:rPr>
            <a:t>綜合教學大樓</a:t>
          </a:r>
          <a:r>
            <a:rPr lang="en-US" altLang="zh-TW" sz="2400" kern="1200" smtClean="0">
              <a:solidFill>
                <a:schemeClr val="tx1"/>
              </a:solidFill>
              <a:latin typeface="微軟正黑體" panose="020B0604030504040204" pitchFamily="34" charset="-120"/>
              <a:ea typeface="微軟正黑體" panose="020B0604030504040204" pitchFamily="34" charset="-120"/>
            </a:rPr>
            <a:t>1-5</a:t>
          </a:r>
          <a:r>
            <a:rPr lang="zh-TW" altLang="en-US" sz="2400" kern="1200" smtClean="0">
              <a:solidFill>
                <a:schemeClr val="tx1"/>
              </a:solidFill>
              <a:latin typeface="微軟正黑體" panose="020B0604030504040204" pitchFamily="34" charset="-120"/>
              <a:ea typeface="微軟正黑體" panose="020B0604030504040204" pitchFamily="34" charset="-120"/>
            </a:rPr>
            <a:t>樓及</a:t>
          </a:r>
          <a:r>
            <a:rPr lang="en-US" altLang="zh-TW" sz="2400" kern="1200" smtClean="0">
              <a:solidFill>
                <a:schemeClr val="tx1"/>
              </a:solidFill>
              <a:latin typeface="微軟正黑體" panose="020B0604030504040204" pitchFamily="34" charset="-120"/>
              <a:ea typeface="微軟正黑體" panose="020B0604030504040204" pitchFamily="34" charset="-120"/>
            </a:rPr>
            <a:t>6-5</a:t>
          </a:r>
          <a:r>
            <a:rPr lang="zh-TW" altLang="en-US" sz="2400" kern="1200" smtClean="0">
              <a:solidFill>
                <a:schemeClr val="tx1"/>
              </a:solidFill>
              <a:latin typeface="微軟正黑體" panose="020B0604030504040204" pitchFamily="34" charset="-120"/>
              <a:ea typeface="微軟正黑體" panose="020B0604030504040204" pitchFamily="34" charset="-120"/>
            </a:rPr>
            <a:t>教室借用</a:t>
          </a:r>
          <a:endParaRPr lang="zh-TW" altLang="en-US" sz="2400" kern="1200" dirty="0">
            <a:solidFill>
              <a:schemeClr val="tx1"/>
            </a:solidFill>
            <a:latin typeface="微軟正黑體" panose="020B0604030504040204" pitchFamily="34" charset="-120"/>
            <a:ea typeface="微軟正黑體" panose="020B0604030504040204" pitchFamily="34" charset="-120"/>
          </a:endParaRPr>
        </a:p>
      </dsp:txBody>
      <dsp:txXfrm>
        <a:off x="1873847" y="3918812"/>
        <a:ext cx="5160479" cy="622555"/>
      </dsp:txXfrm>
    </dsp:sp>
    <dsp:sp modelId="{6971E2BD-1246-4521-A2ED-E577B70D4823}">
      <dsp:nvSpPr>
        <dsp:cNvPr id="0" name=""/>
        <dsp:cNvSpPr/>
      </dsp:nvSpPr>
      <dsp:spPr>
        <a:xfrm>
          <a:off x="989828" y="4682575"/>
          <a:ext cx="689925" cy="689925"/>
        </a:xfrm>
        <a:prstGeom prst="roundRect">
          <a:avLst>
            <a:gd name="adj" fmla="val 166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49C331B-8239-48E6-9952-75B78F961491}">
      <dsp:nvSpPr>
        <dsp:cNvPr id="0" name=""/>
        <dsp:cNvSpPr/>
      </dsp:nvSpPr>
      <dsp:spPr>
        <a:xfrm>
          <a:off x="1840162" y="4657844"/>
          <a:ext cx="5227849" cy="689925"/>
        </a:xfrm>
        <a:prstGeom prst="roundRect">
          <a:avLst>
            <a:gd name="adj" fmla="val 1667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zh-TW" altLang="en-US" sz="2400" kern="1200" dirty="0" smtClean="0">
              <a:solidFill>
                <a:schemeClr val="tx1"/>
              </a:solidFill>
              <a:latin typeface="微軟正黑體" panose="020B0604030504040204" pitchFamily="34" charset="-120"/>
              <a:ea typeface="微軟正黑體" panose="020B0604030504040204" pitchFamily="34" charset="-120"/>
            </a:rPr>
            <a:t>期中、期末、平時考題印製協助</a:t>
          </a:r>
          <a:endParaRPr lang="zh-TW" altLang="en-US" sz="2400" kern="1200" dirty="0">
            <a:solidFill>
              <a:schemeClr val="tx1"/>
            </a:solidFill>
            <a:latin typeface="微軟正黑體" panose="020B0604030504040204" pitchFamily="34" charset="-120"/>
            <a:ea typeface="微軟正黑體" panose="020B0604030504040204" pitchFamily="34" charset="-120"/>
          </a:endParaRPr>
        </a:p>
      </dsp:txBody>
      <dsp:txXfrm>
        <a:off x="1873847" y="4691529"/>
        <a:ext cx="5160479" cy="622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373A-09F1-4D15-BA1E-D1D56002D6E2}">
      <dsp:nvSpPr>
        <dsp:cNvPr id="0" name=""/>
        <dsp:cNvSpPr/>
      </dsp:nvSpPr>
      <dsp:spPr>
        <a:xfrm>
          <a:off x="0" y="504023"/>
          <a:ext cx="3565454" cy="4659410"/>
        </a:xfrm>
        <a:prstGeom prst="roundRect">
          <a:avLst>
            <a:gd name="adj" fmla="val 10000"/>
          </a:avLst>
        </a:prstGeom>
        <a:solidFill>
          <a:srgbClr val="D89F3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buNone/>
          </a:pPr>
          <a:endParaRPr lang="zh-TW" altLang="en-US" sz="2000" b="1" kern="1200"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mn-cs"/>
          </a:endParaRPr>
        </a:p>
      </dsp:txBody>
      <dsp:txXfrm>
        <a:off x="40941" y="544964"/>
        <a:ext cx="3483572" cy="1315941"/>
      </dsp:txXfrm>
    </dsp:sp>
    <dsp:sp modelId="{B46A4F6E-4D5E-47B2-A7B5-5AADD2885299}">
      <dsp:nvSpPr>
        <dsp:cNvPr id="0" name=""/>
        <dsp:cNvSpPr/>
      </dsp:nvSpPr>
      <dsp:spPr>
        <a:xfrm>
          <a:off x="295079" y="1359067"/>
          <a:ext cx="2852363" cy="672077"/>
        </a:xfrm>
        <a:prstGeom prst="roundRect">
          <a:avLst>
            <a:gd name="adj" fmla="val 10000"/>
          </a:avLst>
        </a:prstGeom>
        <a:solidFill>
          <a:srgbClr val="644C0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辦理提昇</a:t>
          </a:r>
          <a: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教師教學知能活動</a:t>
          </a:r>
        </a:p>
      </dsp:txBody>
      <dsp:txXfrm>
        <a:off x="314763" y="1378751"/>
        <a:ext cx="2812995" cy="632709"/>
      </dsp:txXfrm>
    </dsp:sp>
    <dsp:sp modelId="{05100807-01C0-43FE-89CB-3B7250662D0B}">
      <dsp:nvSpPr>
        <dsp:cNvPr id="0" name=""/>
        <dsp:cNvSpPr/>
      </dsp:nvSpPr>
      <dsp:spPr>
        <a:xfrm>
          <a:off x="295079" y="2100258"/>
          <a:ext cx="2852363" cy="668381"/>
        </a:xfrm>
        <a:prstGeom prst="roundRect">
          <a:avLst>
            <a:gd name="adj" fmla="val 10000"/>
          </a:avLst>
        </a:prstGeom>
        <a:solidFill>
          <a:srgbClr val="8BAB42">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發展</a:t>
          </a:r>
          <a: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新進教師培力系統</a:t>
          </a:r>
        </a:p>
      </dsp:txBody>
      <dsp:txXfrm>
        <a:off x="314655" y="2119834"/>
        <a:ext cx="2813211" cy="629229"/>
      </dsp:txXfrm>
    </dsp:sp>
    <dsp:sp modelId="{85131BBE-8F30-4857-881F-0B0B7C114393}">
      <dsp:nvSpPr>
        <dsp:cNvPr id="0" name=""/>
        <dsp:cNvSpPr/>
      </dsp:nvSpPr>
      <dsp:spPr>
        <a:xfrm>
          <a:off x="310510" y="2856775"/>
          <a:ext cx="2852363" cy="731283"/>
        </a:xfrm>
        <a:prstGeom prst="roundRect">
          <a:avLst>
            <a:gd name="adj" fmla="val 10000"/>
          </a:avLst>
        </a:prstGeom>
        <a:solidFill>
          <a:srgbClr val="57A7B5">
            <a:lumMod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鼓勵教師</a:t>
          </a:r>
          <a:endPar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lvl="0" algn="ctr" defTabSz="622300" rtl="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課程教學創新</a:t>
          </a:r>
        </a:p>
      </dsp:txBody>
      <dsp:txXfrm>
        <a:off x="331929" y="2878194"/>
        <a:ext cx="2809525" cy="688445"/>
      </dsp:txXfrm>
    </dsp:sp>
    <dsp:sp modelId="{048EA309-3568-431B-B96A-6D867765BA00}">
      <dsp:nvSpPr>
        <dsp:cNvPr id="0" name=""/>
        <dsp:cNvSpPr/>
      </dsp:nvSpPr>
      <dsp:spPr>
        <a:xfrm>
          <a:off x="295079" y="3637520"/>
          <a:ext cx="2852363" cy="699314"/>
        </a:xfrm>
        <a:prstGeom prst="roundRect">
          <a:avLst>
            <a:gd name="adj" fmla="val 10000"/>
          </a:avLst>
        </a:prstGeom>
        <a:solidFill>
          <a:srgbClr val="8B81D2">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ts val="1600"/>
            </a:lnSpc>
            <a:spcBef>
              <a:spcPct val="0"/>
            </a:spcBef>
            <a:spcAft>
              <a:spcPts val="0"/>
            </a:spcAft>
            <a:buNone/>
          </a:pPr>
          <a:r>
            <a:rPr lang="zh-TW"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辦理教師</a:t>
          </a:r>
          <a:endPar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lvl="0" algn="ctr" defTabSz="622300" rtl="0">
            <a:lnSpc>
              <a:spcPts val="1600"/>
            </a:lnSpc>
            <a:spcBef>
              <a:spcPct val="0"/>
            </a:spcBef>
            <a:spcAft>
              <a:spcPts val="0"/>
            </a:spcAft>
            <a:buNone/>
          </a:pPr>
          <a:r>
            <a:rPr lang="zh-TW"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教學</a:t>
          </a: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意見調查</a:t>
          </a:r>
        </a:p>
      </dsp:txBody>
      <dsp:txXfrm>
        <a:off x="315561" y="3658002"/>
        <a:ext cx="2811399" cy="658350"/>
      </dsp:txXfrm>
    </dsp:sp>
    <dsp:sp modelId="{27F8FCC7-7120-4CB5-BF1A-C8A395038145}">
      <dsp:nvSpPr>
        <dsp:cNvPr id="0" name=""/>
        <dsp:cNvSpPr/>
      </dsp:nvSpPr>
      <dsp:spPr>
        <a:xfrm>
          <a:off x="295079" y="4442557"/>
          <a:ext cx="2852363" cy="691972"/>
        </a:xfrm>
        <a:prstGeom prst="roundRect">
          <a:avLst>
            <a:gd name="adj" fmla="val 10000"/>
          </a:avLst>
        </a:prstGeom>
        <a:solidFill>
          <a:srgbClr val="963334">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辦理</a:t>
          </a:r>
          <a:endPar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lvl="0" algn="ctr" defTabSz="622300" rtl="0">
            <a:lnSpc>
              <a:spcPts val="1600"/>
            </a:lnSpc>
            <a:spcBef>
              <a:spcPct val="0"/>
            </a:spcBef>
            <a:spcAft>
              <a:spcPts val="0"/>
            </a:spcAft>
            <a:buNone/>
          </a:pPr>
          <a:r>
            <a:rPr lang="zh-TW"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教師獎勵</a:t>
          </a: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及票選</a:t>
          </a:r>
        </a:p>
      </dsp:txBody>
      <dsp:txXfrm>
        <a:off x="315346" y="4462824"/>
        <a:ext cx="2811829" cy="651438"/>
      </dsp:txXfrm>
    </dsp:sp>
    <dsp:sp modelId="{CADC77C8-56DF-4FF7-9315-6CB95C4329CA}">
      <dsp:nvSpPr>
        <dsp:cNvPr id="0" name=""/>
        <dsp:cNvSpPr/>
      </dsp:nvSpPr>
      <dsp:spPr>
        <a:xfrm>
          <a:off x="3834234" y="505768"/>
          <a:ext cx="3565454" cy="4659410"/>
        </a:xfrm>
        <a:prstGeom prst="roundRect">
          <a:avLst>
            <a:gd name="adj" fmla="val 10000"/>
          </a:avLst>
        </a:prstGeom>
        <a:solidFill>
          <a:srgbClr val="D89F3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endParaRPr lang="zh-TW" altLang="en-US" sz="2000" b="1" kern="1200"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mn-cs"/>
          </a:endParaRPr>
        </a:p>
      </dsp:txBody>
      <dsp:txXfrm>
        <a:off x="3875175" y="546709"/>
        <a:ext cx="3483572" cy="1315941"/>
      </dsp:txXfrm>
    </dsp:sp>
    <dsp:sp modelId="{F472467D-904D-4227-AB3D-053F04E1F6A8}">
      <dsp:nvSpPr>
        <dsp:cNvPr id="0" name=""/>
        <dsp:cNvSpPr/>
      </dsp:nvSpPr>
      <dsp:spPr>
        <a:xfrm>
          <a:off x="4088736" y="1263810"/>
          <a:ext cx="3083033" cy="874613"/>
        </a:xfrm>
        <a:prstGeom prst="roundRect">
          <a:avLst>
            <a:gd name="adj" fmla="val 10000"/>
          </a:avLst>
        </a:prstGeom>
        <a:solidFill>
          <a:srgbClr val="644C0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rtl="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校院級課程</a:t>
          </a:r>
          <a: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教學助理</a:t>
          </a:r>
          <a:r>
            <a:rPr lang="en-US"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(TA)</a:t>
          </a:r>
          <a:endPar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sp:txBody>
      <dsp:txXfrm>
        <a:off x="4114353" y="1289427"/>
        <a:ext cx="3031799" cy="823379"/>
      </dsp:txXfrm>
    </dsp:sp>
    <dsp:sp modelId="{EB6ACF8A-21F6-4E2C-A589-54674800A39E}">
      <dsp:nvSpPr>
        <dsp:cNvPr id="0" name=""/>
        <dsp:cNvSpPr/>
      </dsp:nvSpPr>
      <dsp:spPr>
        <a:xfrm>
          <a:off x="4204071" y="2264995"/>
          <a:ext cx="2852363" cy="822716"/>
        </a:xfrm>
        <a:prstGeom prst="roundRect">
          <a:avLst>
            <a:gd name="adj" fmla="val 10000"/>
          </a:avLst>
        </a:prstGeom>
        <a:solidFill>
          <a:srgbClr val="8BAB42">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學生期中學習表現</a:t>
          </a:r>
          <a: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評估</a:t>
          </a:r>
          <a: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預警</a:t>
          </a:r>
          <a: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endPar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dsp:txBody>
      <dsp:txXfrm>
        <a:off x="4228168" y="2289092"/>
        <a:ext cx="2804169" cy="774522"/>
      </dsp:txXfrm>
    </dsp:sp>
    <dsp:sp modelId="{F7846C90-9D81-45D2-B80C-6B854B36A340}">
      <dsp:nvSpPr>
        <dsp:cNvPr id="0" name=""/>
        <dsp:cNvSpPr/>
      </dsp:nvSpPr>
      <dsp:spPr>
        <a:xfrm>
          <a:off x="4204071" y="3214283"/>
          <a:ext cx="2852363" cy="822716"/>
        </a:xfrm>
        <a:prstGeom prst="roundRect">
          <a:avLst>
            <a:gd name="adj" fmla="val 10000"/>
          </a:avLst>
        </a:prstGeom>
        <a:solidFill>
          <a:srgbClr val="57A7B5">
            <a:lumMod val="5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個別學習輔導服務</a:t>
          </a:r>
        </a:p>
      </dsp:txBody>
      <dsp:txXfrm>
        <a:off x="4228168" y="3238380"/>
        <a:ext cx="2804169" cy="774522"/>
      </dsp:txXfrm>
    </dsp:sp>
    <dsp:sp modelId="{27A18067-2D79-4A9E-B7AB-F4AD7C97B8EF}">
      <dsp:nvSpPr>
        <dsp:cNvPr id="0" name=""/>
        <dsp:cNvSpPr/>
      </dsp:nvSpPr>
      <dsp:spPr>
        <a:xfrm>
          <a:off x="4204071" y="4163571"/>
          <a:ext cx="2852363" cy="822716"/>
        </a:xfrm>
        <a:prstGeom prst="roundRect">
          <a:avLst>
            <a:gd name="adj" fmla="val 10000"/>
          </a:avLst>
        </a:prstGeom>
        <a:solidFill>
          <a:srgbClr val="8B81D2">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學習促進相關活動</a:t>
          </a:r>
        </a:p>
      </dsp:txBody>
      <dsp:txXfrm>
        <a:off x="4228168" y="4187668"/>
        <a:ext cx="2804169" cy="774522"/>
      </dsp:txXfrm>
    </dsp:sp>
    <dsp:sp modelId="{6C907D4A-CB2E-4523-8031-0EFD8AB104E4}">
      <dsp:nvSpPr>
        <dsp:cNvPr id="0" name=""/>
        <dsp:cNvSpPr/>
      </dsp:nvSpPr>
      <dsp:spPr>
        <a:xfrm>
          <a:off x="7668468" y="488550"/>
          <a:ext cx="3565454" cy="4659410"/>
        </a:xfrm>
        <a:prstGeom prst="roundRect">
          <a:avLst>
            <a:gd name="adj" fmla="val 10000"/>
          </a:avLst>
        </a:prstGeom>
        <a:solidFill>
          <a:srgbClr val="D89F3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endParaRPr lang="zh-TW" altLang="en-US" sz="2000" b="1" kern="1200"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mn-cs"/>
          </a:endParaRPr>
        </a:p>
      </dsp:txBody>
      <dsp:txXfrm>
        <a:off x="7709409" y="529491"/>
        <a:ext cx="3483572" cy="1315941"/>
      </dsp:txXfrm>
    </dsp:sp>
    <dsp:sp modelId="{33847B89-AE50-40D9-87A5-91BB81176A58}">
      <dsp:nvSpPr>
        <dsp:cNvPr id="0" name=""/>
        <dsp:cNvSpPr/>
      </dsp:nvSpPr>
      <dsp:spPr>
        <a:xfrm>
          <a:off x="7958338" y="1263816"/>
          <a:ext cx="3036083" cy="1125439"/>
        </a:xfrm>
        <a:prstGeom prst="roundRect">
          <a:avLst>
            <a:gd name="adj" fmla="val 10000"/>
          </a:avLst>
        </a:prstGeom>
        <a:solidFill>
          <a:srgbClr val="963334">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興學堂</a:t>
          </a:r>
          <a:endPar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lvl="0" algn="ctr" defTabSz="62230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教與學線上視訊</a:t>
          </a:r>
        </a:p>
      </dsp:txBody>
      <dsp:txXfrm>
        <a:off x="7991301" y="1296779"/>
        <a:ext cx="2970157" cy="1059513"/>
      </dsp:txXfrm>
    </dsp:sp>
    <dsp:sp modelId="{7BCA6040-6462-4D97-8532-C13F95A3F64A}">
      <dsp:nvSpPr>
        <dsp:cNvPr id="0" name=""/>
        <dsp:cNvSpPr/>
      </dsp:nvSpPr>
      <dsp:spPr>
        <a:xfrm>
          <a:off x="7958338" y="2562400"/>
          <a:ext cx="3036083" cy="1125439"/>
        </a:xfrm>
        <a:prstGeom prst="roundRect">
          <a:avLst>
            <a:gd name="adj" fmla="val 10000"/>
          </a:avLst>
        </a:prstGeom>
        <a:solidFill>
          <a:srgbClr val="644C00"/>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科技融入教學</a:t>
          </a:r>
          <a:endPar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lvl="0" algn="ctr" defTabSz="622300">
            <a:lnSpc>
              <a:spcPts val="1600"/>
            </a:lnSpc>
            <a:spcBef>
              <a:spcPct val="0"/>
            </a:spcBef>
            <a:spcAft>
              <a:spcPts val="0"/>
            </a:spcAft>
            <a:buNone/>
          </a:pPr>
          <a:r>
            <a:rPr lang="en-US" altLang="zh-TW" sz="1400" b="1" kern="1200" dirty="0" err="1">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iLearning</a:t>
          </a: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平台</a:t>
          </a:r>
        </a:p>
      </dsp:txBody>
      <dsp:txXfrm>
        <a:off x="7991301" y="2595363"/>
        <a:ext cx="2970157" cy="1059513"/>
      </dsp:txXfrm>
    </dsp:sp>
    <dsp:sp modelId="{EB0ABA61-19D6-4D54-BE94-33A395E1C113}">
      <dsp:nvSpPr>
        <dsp:cNvPr id="0" name=""/>
        <dsp:cNvSpPr/>
      </dsp:nvSpPr>
      <dsp:spPr>
        <a:xfrm>
          <a:off x="7958338" y="3860984"/>
          <a:ext cx="3036083" cy="1125439"/>
        </a:xfrm>
        <a:prstGeom prst="roundRect">
          <a:avLst>
            <a:gd name="adj" fmla="val 10000"/>
          </a:avLst>
        </a:prstGeom>
        <a:solidFill>
          <a:srgbClr val="8BAB42">
            <a:lumMod val="7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ts val="1600"/>
            </a:lnSpc>
            <a:spcBef>
              <a:spcPct val="0"/>
            </a:spcBef>
            <a:spcAft>
              <a:spcPts val="0"/>
            </a:spcAft>
            <a:buNone/>
          </a:pPr>
          <a:r>
            <a:rPr lang="zh-TW"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鼓勵教師發展</a:t>
          </a: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磨課師、</a:t>
          </a:r>
          <a:endPar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p>
          <a:pPr lvl="0" algn="ctr" defTabSz="622300">
            <a:lnSpc>
              <a:spcPts val="1600"/>
            </a:lnSpc>
            <a:spcBef>
              <a:spcPct val="0"/>
            </a:spcBef>
            <a:spcAft>
              <a:spcPts val="0"/>
            </a:spcAft>
            <a:buNone/>
          </a:pP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翻轉課程、</a:t>
          </a:r>
          <a:r>
            <a:rPr lang="en-US" altLang="zh-TW"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OCW</a:t>
          </a:r>
          <a:r>
            <a:rPr lang="zh-TW" altLang="en-US" sz="1400" b="1" kern="120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數位課程</a:t>
          </a:r>
        </a:p>
      </dsp:txBody>
      <dsp:txXfrm>
        <a:off x="7991301" y="3893947"/>
        <a:ext cx="2970157" cy="1059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01A4B-5B90-442D-953B-B773B1120D7C}">
      <dsp:nvSpPr>
        <dsp:cNvPr id="0" name=""/>
        <dsp:cNvSpPr/>
      </dsp:nvSpPr>
      <dsp:spPr>
        <a:xfrm>
          <a:off x="0" y="13454"/>
          <a:ext cx="11124708" cy="520567"/>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校院級課程教學助理</a:t>
          </a:r>
          <a:r>
            <a:rPr lang="en-US" altLang="zh-TW" sz="20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(TA)</a:t>
          </a:r>
          <a:endParaRPr lang="zh-TW" altLang="en-US" sz="20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25412" y="38866"/>
        <a:ext cx="11073884" cy="469743"/>
      </dsp:txXfrm>
    </dsp:sp>
    <dsp:sp modelId="{F409509A-28E2-4BC7-8758-5E7F99D44C1B}">
      <dsp:nvSpPr>
        <dsp:cNvPr id="0" name=""/>
        <dsp:cNvSpPr/>
      </dsp:nvSpPr>
      <dsp:spPr>
        <a:xfrm>
          <a:off x="0" y="534021"/>
          <a:ext cx="11124708" cy="746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20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b="1" kern="1200" dirty="0" smtClean="0">
              <a:solidFill>
                <a:srgbClr val="0000FF"/>
              </a:solidFill>
              <a:latin typeface="微軟正黑體" panose="020B0604030504040204" pitchFamily="34" charset="-120"/>
              <a:ea typeface="微軟正黑體" panose="020B0604030504040204" pitchFamily="34" charset="-120"/>
            </a:rPr>
            <a:t>辦理</a:t>
          </a:r>
          <a:r>
            <a:rPr lang="en-US" altLang="zh-TW" sz="1600" b="1" kern="1200" dirty="0" smtClean="0">
              <a:solidFill>
                <a:srgbClr val="0000FF"/>
              </a:solidFill>
              <a:latin typeface="微軟正黑體" panose="020B0604030504040204" pitchFamily="34" charset="-120"/>
              <a:ea typeface="微軟正黑體" panose="020B0604030504040204" pitchFamily="34" charset="-120"/>
            </a:rPr>
            <a:t>TA</a:t>
          </a:r>
          <a:r>
            <a:rPr lang="zh-TW" altLang="en-US" sz="1600" b="1" kern="1200" dirty="0" smtClean="0">
              <a:solidFill>
                <a:srgbClr val="0000FF"/>
              </a:solidFill>
              <a:latin typeface="微軟正黑體" panose="020B0604030504040204" pitchFamily="34" charset="-120"/>
              <a:ea typeface="微軟正黑體" panose="020B0604030504040204" pitchFamily="34" charset="-120"/>
            </a:rPr>
            <a:t>研習活動</a:t>
          </a:r>
          <a:r>
            <a:rPr lang="zh-TW" altLang="en-US" sz="1600" b="1" kern="1200" dirty="0" smtClean="0">
              <a:latin typeface="微軟正黑體" panose="020B0604030504040204" pitchFamily="34" charset="-120"/>
              <a:ea typeface="微軟正黑體" panose="020B0604030504040204" pitchFamily="34" charset="-120"/>
            </a:rPr>
            <a:t>：提升</a:t>
          </a:r>
          <a:r>
            <a:rPr lang="en-US" altLang="zh-TW" sz="1600" b="1" kern="1200" dirty="0" smtClean="0">
              <a:latin typeface="微軟正黑體" panose="020B0604030504040204" pitchFamily="34" charset="-120"/>
              <a:ea typeface="微軟正黑體" panose="020B0604030504040204" pitchFamily="34" charset="-120"/>
            </a:rPr>
            <a:t>TA</a:t>
          </a:r>
          <a:r>
            <a:rPr lang="zh-TW" altLang="en-US" sz="1600" b="1" kern="1200" dirty="0" smtClean="0">
              <a:latin typeface="微軟正黑體" panose="020B0604030504040204" pitchFamily="34" charset="-120"/>
              <a:ea typeface="微軟正黑體" panose="020B0604030504040204" pitchFamily="34" charset="-120"/>
            </a:rPr>
            <a:t>教學知能。</a:t>
          </a:r>
          <a:endParaRPr lang="zh-TW" altLang="en-US" sz="1600" b="1" kern="1200" dirty="0">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ct val="20000"/>
            </a:spcAft>
            <a:buChar char="••"/>
          </a:pPr>
          <a:r>
            <a:rPr lang="zh-TW" altLang="en-US" sz="1600" b="1" kern="1200" dirty="0" smtClean="0">
              <a:solidFill>
                <a:srgbClr val="0000FF"/>
              </a:solidFill>
              <a:latin typeface="微軟正黑體" panose="020B0604030504040204" pitchFamily="34" charset="-120"/>
              <a:ea typeface="微軟正黑體" panose="020B0604030504040204" pitchFamily="34" charset="-120"/>
            </a:rPr>
            <a:t>遴選優良</a:t>
          </a:r>
          <a:r>
            <a:rPr lang="en-US" altLang="zh-TW" sz="1600" b="1" kern="1200" dirty="0" smtClean="0">
              <a:solidFill>
                <a:srgbClr val="0000FF"/>
              </a:solidFill>
              <a:latin typeface="微軟正黑體" panose="020B0604030504040204" pitchFamily="34" charset="-120"/>
              <a:ea typeface="微軟正黑體" panose="020B0604030504040204" pitchFamily="34" charset="-120"/>
            </a:rPr>
            <a:t>TA</a:t>
          </a:r>
          <a:r>
            <a:rPr lang="zh-TW" altLang="en-US" sz="1600" b="1" kern="1200" dirty="0" smtClean="0">
              <a:latin typeface="微軟正黑體" panose="020B0604030504040204" pitchFamily="34" charset="-120"/>
              <a:ea typeface="微軟正黑體" panose="020B0604030504040204" pitchFamily="34" charset="-120"/>
            </a:rPr>
            <a:t>：獎勵傑出</a:t>
          </a:r>
          <a:r>
            <a:rPr lang="en-US" altLang="zh-TW" sz="1600" b="1" kern="1200" dirty="0" smtClean="0">
              <a:latin typeface="微軟正黑體" panose="020B0604030504040204" pitchFamily="34" charset="-120"/>
              <a:ea typeface="微軟正黑體" panose="020B0604030504040204" pitchFamily="34" charset="-120"/>
            </a:rPr>
            <a:t>TA</a:t>
          </a:r>
          <a:r>
            <a:rPr lang="zh-TW" altLang="en-US" sz="1600" b="1" kern="1200" dirty="0" smtClean="0">
              <a:latin typeface="微軟正黑體" panose="020B0604030504040204" pitchFamily="34" charset="-120"/>
              <a:ea typeface="微軟正黑體" panose="020B0604030504040204" pitchFamily="34" charset="-120"/>
            </a:rPr>
            <a:t>投入教學事務。</a:t>
          </a:r>
          <a:endParaRPr lang="zh-TW" altLang="en-US" sz="1600" b="1" kern="1200" dirty="0">
            <a:latin typeface="微軟正黑體" panose="020B0604030504040204" pitchFamily="34" charset="-120"/>
            <a:ea typeface="微軟正黑體" panose="020B0604030504040204" pitchFamily="34" charset="-120"/>
          </a:endParaRPr>
        </a:p>
      </dsp:txBody>
      <dsp:txXfrm>
        <a:off x="0" y="534021"/>
        <a:ext cx="11124708" cy="746752"/>
      </dsp:txXfrm>
    </dsp:sp>
    <dsp:sp modelId="{6AF09B82-CB4A-4E7D-8BD1-167C680A1897}">
      <dsp:nvSpPr>
        <dsp:cNvPr id="0" name=""/>
        <dsp:cNvSpPr/>
      </dsp:nvSpPr>
      <dsp:spPr>
        <a:xfrm>
          <a:off x="0" y="1232676"/>
          <a:ext cx="11124708" cy="427158"/>
        </a:xfrm>
        <a:prstGeom prst="roundRect">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實施學生期中學習表現評估</a:t>
          </a:r>
          <a:r>
            <a:rPr lang="en-US" altLang="zh-TW" sz="2000" b="1" kern="1200" dirty="0" smtClean="0">
              <a:latin typeface="微軟正黑體" panose="020B0604030504040204" pitchFamily="34" charset="-120"/>
              <a:ea typeface="微軟正黑體" panose="020B0604030504040204" pitchFamily="34" charset="-120"/>
            </a:rPr>
            <a:t>【</a:t>
          </a:r>
          <a:r>
            <a:rPr lang="zh-TW" altLang="en-US" sz="2000" b="1" kern="1200" dirty="0" smtClean="0">
              <a:latin typeface="微軟正黑體" panose="020B0604030504040204" pitchFamily="34" charset="-120"/>
              <a:ea typeface="微軟正黑體" panose="020B0604030504040204" pitchFamily="34" charset="-120"/>
            </a:rPr>
            <a:t>預警</a:t>
          </a:r>
          <a:r>
            <a:rPr lang="en-US" altLang="zh-TW" sz="2000" b="1" kern="1200" dirty="0" smtClean="0">
              <a:latin typeface="微軟正黑體" panose="020B0604030504040204" pitchFamily="34" charset="-120"/>
              <a:ea typeface="微軟正黑體" panose="020B0604030504040204" pitchFamily="34" charset="-120"/>
            </a:rPr>
            <a:t>】</a:t>
          </a:r>
          <a:r>
            <a:rPr lang="zh-TW" altLang="en-US" sz="2000" b="1" kern="1200" dirty="0" smtClean="0">
              <a:latin typeface="微軟正黑體" panose="020B0604030504040204" pitchFamily="34" charset="-120"/>
              <a:ea typeface="微軟正黑體" panose="020B0604030504040204" pitchFamily="34" charset="-120"/>
            </a:rPr>
            <a:t>制度與個別學習輔導服務</a:t>
          </a:r>
          <a:endParaRPr lang="zh-TW" altLang="en-US" sz="2000" b="1" kern="1200" dirty="0">
            <a:latin typeface="微軟正黑體" panose="020B0604030504040204" pitchFamily="34" charset="-120"/>
            <a:ea typeface="微軟正黑體" panose="020B0604030504040204" pitchFamily="34" charset="-120"/>
          </a:endParaRPr>
        </a:p>
      </dsp:txBody>
      <dsp:txXfrm>
        <a:off x="20852" y="1253528"/>
        <a:ext cx="11083004" cy="385454"/>
      </dsp:txXfrm>
    </dsp:sp>
    <dsp:sp modelId="{3CCF8D12-5021-4014-8720-8A77B8022D2D}">
      <dsp:nvSpPr>
        <dsp:cNvPr id="0" name=""/>
        <dsp:cNvSpPr/>
      </dsp:nvSpPr>
      <dsp:spPr>
        <a:xfrm>
          <a:off x="0" y="1644437"/>
          <a:ext cx="11124708" cy="2368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20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b="1" kern="1200" dirty="0" smtClean="0">
              <a:solidFill>
                <a:srgbClr val="0000FF"/>
              </a:solidFill>
              <a:latin typeface="微軟正黑體" panose="020B0604030504040204" pitchFamily="34" charset="-120"/>
              <a:ea typeface="微軟正黑體" panose="020B0604030504040204" pitchFamily="34" charset="-120"/>
            </a:rPr>
            <a:t>期中學習表現評估</a:t>
          </a:r>
          <a:r>
            <a:rPr lang="en-US" altLang="zh-TW" sz="1600" b="1" kern="1200" dirty="0" smtClean="0">
              <a:solidFill>
                <a:srgbClr val="0000FF"/>
              </a:solidFill>
              <a:latin typeface="微軟正黑體" panose="020B0604030504040204" pitchFamily="34" charset="-120"/>
              <a:ea typeface="微軟正黑體" panose="020B0604030504040204" pitchFamily="34" charset="-120"/>
            </a:rPr>
            <a:t>【</a:t>
          </a:r>
          <a:r>
            <a:rPr lang="zh-TW" altLang="en-US" sz="1600" b="1" kern="1200" dirty="0" smtClean="0">
              <a:solidFill>
                <a:srgbClr val="0000FF"/>
              </a:solidFill>
              <a:latin typeface="微軟正黑體" panose="020B0604030504040204" pitchFamily="34" charset="-120"/>
              <a:ea typeface="微軟正黑體" panose="020B0604030504040204" pitchFamily="34" charset="-120"/>
            </a:rPr>
            <a:t>預警</a:t>
          </a:r>
          <a:r>
            <a:rPr lang="en-US" altLang="zh-TW" sz="1600" b="1" kern="1200" dirty="0" smtClean="0">
              <a:solidFill>
                <a:srgbClr val="0000FF"/>
              </a:solidFill>
              <a:latin typeface="微軟正黑體" panose="020B0604030504040204" pitchFamily="34" charset="-120"/>
              <a:ea typeface="微軟正黑體" panose="020B0604030504040204" pitchFamily="34" charset="-120"/>
            </a:rPr>
            <a:t>】</a:t>
          </a:r>
          <a:r>
            <a:rPr lang="zh-TW" altLang="en-US" sz="1600" b="1" kern="1200" dirty="0" smtClean="0">
              <a:latin typeface="微軟正黑體" panose="020B0604030504040204" pitchFamily="34" charset="-120"/>
              <a:ea typeface="微軟正黑體" panose="020B0604030504040204" pitchFamily="34" charset="-120"/>
            </a:rPr>
            <a:t>：由授課教師於學期</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第</a:t>
          </a:r>
          <a:r>
            <a:rPr lang="en-US" altLang="zh-TW" sz="1600" b="1" kern="1200" dirty="0" smtClean="0">
              <a:solidFill>
                <a:srgbClr val="C00000"/>
              </a:solidFill>
              <a:latin typeface="微軟正黑體" panose="020B0604030504040204" pitchFamily="34" charset="-120"/>
              <a:ea typeface="微軟正黑體" panose="020B0604030504040204" pitchFamily="34" charset="-120"/>
            </a:rPr>
            <a:t>8</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a:t>
          </a:r>
          <a:r>
            <a:rPr lang="en-US" altLang="zh-TW" sz="1600" b="1" kern="1200" dirty="0" smtClean="0">
              <a:solidFill>
                <a:srgbClr val="C00000"/>
              </a:solidFill>
              <a:latin typeface="微軟正黑體" panose="020B0604030504040204" pitchFamily="34" charset="-120"/>
              <a:ea typeface="微軟正黑體" panose="020B0604030504040204" pitchFamily="34" charset="-120"/>
            </a:rPr>
            <a:t>12</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週</a:t>
          </a:r>
          <a:r>
            <a:rPr lang="zh-TW" altLang="en-US" sz="1600" b="1" kern="1200" dirty="0" smtClean="0">
              <a:latin typeface="微軟正黑體" panose="020B0604030504040204" pitchFamily="34" charset="-120"/>
              <a:ea typeface="微軟正黑體" panose="020B0604030504040204" pitchFamily="34" charset="-120"/>
            </a:rPr>
            <a:t>進行「期中學習表現評估」線上登錄。另由導師於</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第</a:t>
          </a:r>
          <a:r>
            <a:rPr lang="en-US" altLang="zh-TW" sz="1600" b="1" kern="1200" dirty="0" smtClean="0">
              <a:solidFill>
                <a:srgbClr val="C00000"/>
              </a:solidFill>
              <a:latin typeface="微軟正黑體" panose="020B0604030504040204" pitchFamily="34" charset="-120"/>
              <a:ea typeface="微軟正黑體" panose="020B0604030504040204" pitchFamily="34" charset="-120"/>
            </a:rPr>
            <a:t>13</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週開始</a:t>
          </a:r>
          <a:r>
            <a:rPr lang="zh-TW" altLang="en-US" sz="1600" b="1" kern="1200" dirty="0" smtClean="0">
              <a:latin typeface="微軟正黑體" panose="020B0604030504040204" pitchFamily="34" charset="-120"/>
              <a:ea typeface="微軟正黑體" panose="020B0604030504040204" pitchFamily="34" charset="-120"/>
            </a:rPr>
            <a:t>進行「學習狀況不理想導生晤談紀錄表」線上登錄。</a:t>
          </a:r>
          <a:endParaRPr lang="zh-TW" altLang="en-US" sz="1600" b="1" kern="1200" dirty="0">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ct val="20000"/>
            </a:spcAft>
            <a:buChar char="••"/>
          </a:pPr>
          <a:r>
            <a:rPr lang="zh-TW" altLang="en-US" sz="1600" b="1" kern="1200" dirty="0" smtClean="0">
              <a:solidFill>
                <a:srgbClr val="0000FF"/>
              </a:solidFill>
              <a:latin typeface="微軟正黑體" panose="020B0604030504040204" pitchFamily="34" charset="-120"/>
              <a:ea typeface="微軟正黑體" panose="020B0604030504040204" pitchFamily="34" charset="-120"/>
            </a:rPr>
            <a:t>個別學習輔導股務：</a:t>
          </a:r>
          <a:r>
            <a:rPr lang="en-US" altLang="zh-TW" sz="1600" b="1" kern="1200" dirty="0" smtClean="0">
              <a:solidFill>
                <a:srgbClr val="0000FF"/>
              </a:solidFill>
              <a:latin typeface="微軟正黑體" panose="020B0604030504040204" pitchFamily="34" charset="-120"/>
              <a:ea typeface="微軟正黑體" panose="020B0604030504040204" pitchFamily="34" charset="-120"/>
            </a:rPr>
            <a:t/>
          </a:r>
          <a:br>
            <a:rPr lang="en-US" altLang="zh-TW" sz="1600" b="1" kern="1200" dirty="0" smtClean="0">
              <a:solidFill>
                <a:srgbClr val="0000FF"/>
              </a:solidFill>
              <a:latin typeface="微軟正黑體" panose="020B0604030504040204" pitchFamily="34" charset="-120"/>
              <a:ea typeface="微軟正黑體" panose="020B0604030504040204" pitchFamily="34" charset="-120"/>
            </a:rPr>
          </a:br>
          <a:r>
            <a:rPr lang="en-US" altLang="zh-TW" sz="1600" b="1" kern="1200" dirty="0" smtClean="0">
              <a:latin typeface="微軟正黑體" panose="020B0604030504040204" pitchFamily="34" charset="-120"/>
              <a:ea typeface="微軟正黑體" panose="020B0604030504040204" pitchFamily="34" charset="-120"/>
            </a:rPr>
            <a:t>1.</a:t>
          </a:r>
          <a:r>
            <a:rPr lang="zh-TW" altLang="en-US" sz="1600" b="1" kern="1200" dirty="0" smtClean="0">
              <a:latin typeface="微軟正黑體" panose="020B0604030504040204" pitchFamily="34" charset="-120"/>
              <a:ea typeface="微軟正黑體" panose="020B0604030504040204" pitchFamily="34" charset="-120"/>
            </a:rPr>
            <a:t>基礎學科學習諮詢預約服務：於興閱坊（圖書館</a:t>
          </a:r>
          <a:r>
            <a:rPr lang="en-US" altLang="zh-TW" sz="1600" b="1" kern="1200" dirty="0" smtClean="0">
              <a:latin typeface="微軟正黑體" panose="020B0604030504040204" pitchFamily="34" charset="-120"/>
              <a:ea typeface="微軟正黑體" panose="020B0604030504040204" pitchFamily="34" charset="-120"/>
            </a:rPr>
            <a:t>B1</a:t>
          </a:r>
          <a:r>
            <a:rPr lang="zh-TW" altLang="en-US" sz="1600" b="1" kern="1200" dirty="0" smtClean="0">
              <a:latin typeface="微軟正黑體" panose="020B0604030504040204" pitchFamily="34" charset="-120"/>
              <a:ea typeface="微軟正黑體" panose="020B0604030504040204" pitchFamily="34" charset="-120"/>
            </a:rPr>
            <a:t>）提供微積分等基礎學科學習諮詢。</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en-US" altLang="zh-TW" sz="1600" b="1" kern="1200" dirty="0" smtClean="0">
              <a:latin typeface="微軟正黑體" panose="020B0604030504040204" pitchFamily="34" charset="-120"/>
              <a:ea typeface="微軟正黑體" panose="020B0604030504040204" pitchFamily="34" charset="-120"/>
            </a:rPr>
            <a:t>2.</a:t>
          </a:r>
          <a:r>
            <a:rPr lang="zh-TW" altLang="en-US" sz="1600" b="1" kern="1200" dirty="0" smtClean="0">
              <a:latin typeface="微軟正黑體" panose="020B0604030504040204" pitchFamily="34" charset="-120"/>
              <a:ea typeface="微軟正黑體" panose="020B0604030504040204" pitchFamily="34" charset="-120"/>
            </a:rPr>
            <a:t>學習落後學生課業輔導：每學期初公告受理申請期程，對象以</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「曾被二一、三二」</a:t>
          </a:r>
          <a:r>
            <a:rPr lang="zh-TW" altLang="en-US" sz="1600" b="1" kern="1200" dirty="0" smtClean="0">
              <a:latin typeface="微軟正黑體" panose="020B0604030504040204" pitchFamily="34" charset="-120"/>
              <a:ea typeface="微軟正黑體" panose="020B0604030504040204" pitchFamily="34" charset="-120"/>
            </a:rPr>
            <a:t>或</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「必修科目需要重修者」</a:t>
          </a:r>
          <a:r>
            <a:rPr lang="zh-TW" altLang="en-US" sz="1600" b="1" kern="1200" dirty="0" smtClean="0">
              <a:latin typeface="微軟正黑體" panose="020B0604030504040204" pitchFamily="34" charset="-120"/>
              <a:ea typeface="微軟正黑體" panose="020B0604030504040204" pitchFamily="34" charset="-120"/>
            </a:rPr>
            <a:t>、</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「期中學習表現評估被認定為</a:t>
          </a:r>
          <a:r>
            <a:rPr lang="en-US" altLang="zh-TW" sz="1600" b="1" kern="1200" dirty="0" smtClean="0">
              <a:solidFill>
                <a:srgbClr val="C00000"/>
              </a:solidFill>
              <a:latin typeface="微軟正黑體" panose="020B0604030504040204" pitchFamily="34" charset="-120"/>
              <a:ea typeface="微軟正黑體" panose="020B0604030504040204" pitchFamily="34" charset="-120"/>
            </a:rPr>
            <a:t>『</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不及格</a:t>
          </a:r>
          <a:r>
            <a:rPr lang="en-US" altLang="zh-TW" sz="1600" b="1" kern="1200" dirty="0" smtClean="0">
              <a:solidFill>
                <a:srgbClr val="C00000"/>
              </a:solidFill>
              <a:latin typeface="微軟正黑體" panose="020B0604030504040204" pitchFamily="34" charset="-120"/>
              <a:ea typeface="微軟正黑體" panose="020B0604030504040204" pitchFamily="34" charset="-120"/>
            </a:rPr>
            <a:t>』</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或</a:t>
          </a:r>
          <a:r>
            <a:rPr lang="en-US" altLang="zh-TW" sz="1600" b="1" kern="1200" dirty="0" smtClean="0">
              <a:solidFill>
                <a:srgbClr val="C00000"/>
              </a:solidFill>
              <a:latin typeface="微軟正黑體" panose="020B0604030504040204" pitchFamily="34" charset="-120"/>
              <a:ea typeface="微軟正黑體" panose="020B0604030504040204" pitchFamily="34" charset="-120"/>
            </a:rPr>
            <a:t>『</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未定偏不及格</a:t>
          </a:r>
          <a:r>
            <a:rPr lang="en-US" altLang="zh-TW" sz="1600" b="1" kern="1200" dirty="0" smtClean="0">
              <a:solidFill>
                <a:srgbClr val="C00000"/>
              </a:solidFill>
              <a:latin typeface="微軟正黑體" panose="020B0604030504040204" pitchFamily="34" charset="-120"/>
              <a:ea typeface="微軟正黑體" panose="020B0604030504040204" pitchFamily="34" charset="-120"/>
            </a:rPr>
            <a:t>』</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者」</a:t>
          </a:r>
          <a:r>
            <a:rPr lang="zh-TW" altLang="en-US" sz="1600" b="1" kern="1200" dirty="0" smtClean="0">
              <a:latin typeface="微軟正黑體" panose="020B0604030504040204" pitchFamily="34" charset="-120"/>
              <a:ea typeface="微軟正黑體" panose="020B0604030504040204" pitchFamily="34" charset="-120"/>
            </a:rPr>
            <a:t>、</a:t>
          </a:r>
          <a:r>
            <a:rPr lang="zh-TW" altLang="en-US" sz="1600" b="1" kern="1200" dirty="0" smtClean="0">
              <a:solidFill>
                <a:srgbClr val="C00000"/>
              </a:solidFill>
              <a:latin typeface="微軟正黑體" panose="020B0604030504040204" pitchFamily="34" charset="-120"/>
              <a:ea typeface="微軟正黑體" panose="020B0604030504040204" pitchFamily="34" charset="-120"/>
            </a:rPr>
            <a:t>「經老師評估課業嚴重落後者」</a:t>
          </a:r>
          <a:r>
            <a:rPr lang="zh-TW" altLang="en-US" sz="1600" b="1" kern="1200" dirty="0" smtClean="0">
              <a:latin typeface="微軟正黑體" panose="020B0604030504040204" pitchFamily="34" charset="-120"/>
              <a:ea typeface="微軟正黑體" panose="020B0604030504040204" pitchFamily="34" charset="-120"/>
            </a:rPr>
            <a:t>為優先，由授課教師或導師視學生學習情況申請一對一課業輔導。</a:t>
          </a:r>
          <a:endParaRPr lang="zh-TW" altLang="en-US" sz="1600" b="1" kern="1200" dirty="0">
            <a:solidFill>
              <a:srgbClr val="0000FF"/>
            </a:solidFill>
            <a:latin typeface="微軟正黑體" panose="020B0604030504040204" pitchFamily="34" charset="-120"/>
            <a:ea typeface="微軟正黑體" panose="020B0604030504040204" pitchFamily="34" charset="-120"/>
          </a:endParaRPr>
        </a:p>
      </dsp:txBody>
      <dsp:txXfrm>
        <a:off x="0" y="1644437"/>
        <a:ext cx="11124708" cy="2368091"/>
      </dsp:txXfrm>
    </dsp:sp>
    <dsp:sp modelId="{9C117456-6032-4764-B978-DF671CBB9DE8}">
      <dsp:nvSpPr>
        <dsp:cNvPr id="0" name=""/>
        <dsp:cNvSpPr/>
      </dsp:nvSpPr>
      <dsp:spPr>
        <a:xfrm>
          <a:off x="0" y="3990060"/>
          <a:ext cx="11124708" cy="433128"/>
        </a:xfrm>
        <a:prstGeom prst="roundRect">
          <a:avLst/>
        </a:prstGeom>
        <a:solidFill>
          <a:srgbClr val="00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latin typeface="微軟正黑體" panose="020B0604030504040204" pitchFamily="34" charset="-120"/>
              <a:ea typeface="微軟正黑體" panose="020B0604030504040204" pitchFamily="34" charset="-120"/>
            </a:rPr>
            <a:t>學習促進相關活動</a:t>
          </a:r>
          <a:endParaRPr lang="zh-TW" altLang="en-US" sz="2000" b="1" kern="1200" dirty="0">
            <a:latin typeface="微軟正黑體" panose="020B0604030504040204" pitchFamily="34" charset="-120"/>
            <a:ea typeface="微軟正黑體" panose="020B0604030504040204" pitchFamily="34" charset="-120"/>
          </a:endParaRPr>
        </a:p>
      </dsp:txBody>
      <dsp:txXfrm>
        <a:off x="21144" y="4011204"/>
        <a:ext cx="11082420" cy="390840"/>
      </dsp:txXfrm>
    </dsp:sp>
    <dsp:sp modelId="{BFEFFB65-421B-48F2-B5EA-4E746FF5DD4A}">
      <dsp:nvSpPr>
        <dsp:cNvPr id="0" name=""/>
        <dsp:cNvSpPr/>
      </dsp:nvSpPr>
      <dsp:spPr>
        <a:xfrm>
          <a:off x="0" y="4509152"/>
          <a:ext cx="11124708" cy="1078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209"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TW" altLang="en-US" sz="1600" b="1" kern="1200" baseline="0" dirty="0" smtClean="0">
              <a:solidFill>
                <a:srgbClr val="0000FF"/>
              </a:solidFill>
              <a:latin typeface="微軟正黑體" panose="020B0604030504040204" pitchFamily="34" charset="-120"/>
              <a:ea typeface="微軟正黑體" panose="020B0604030504040204" pitchFamily="34" charset="-120"/>
            </a:rPr>
            <a:t>學生創發學習計畫</a:t>
          </a:r>
          <a:r>
            <a:rPr lang="zh-TW" altLang="en-US" sz="1600" b="1" kern="1200" baseline="0" dirty="0" smtClean="0">
              <a:latin typeface="微軟正黑體" panose="020B0604030504040204" pitchFamily="34" charset="-120"/>
              <a:ea typeface="微軟正黑體" panose="020B0604030504040204" pitchFamily="34" charset="-120"/>
            </a:rPr>
            <a:t>：鼓勵學生組隊參加跨科際與創發競賽，促進團隊合作精神、創意思考與問題解決能力之發展。</a:t>
          </a:r>
          <a:r>
            <a:rPr lang="en-US" altLang="zh-TW" sz="1600" b="1" kern="1200" baseline="0" dirty="0" smtClean="0">
              <a:latin typeface="微軟正黑體" panose="020B0604030504040204" pitchFamily="34" charset="-120"/>
              <a:ea typeface="微軟正黑體" panose="020B0604030504040204" pitchFamily="34" charset="-120"/>
            </a:rPr>
            <a:t/>
          </a:r>
          <a:br>
            <a:rPr lang="en-US" altLang="zh-TW" sz="1600" b="1" kern="1200" baseline="0" dirty="0" smtClean="0">
              <a:latin typeface="微軟正黑體" panose="020B0604030504040204" pitchFamily="34" charset="-120"/>
              <a:ea typeface="微軟正黑體" panose="020B0604030504040204" pitchFamily="34" charset="-120"/>
            </a:rPr>
          </a:br>
          <a:r>
            <a:rPr lang="zh-TW" altLang="en-US" sz="1600" b="1" kern="1200" baseline="0" dirty="0" smtClean="0">
              <a:latin typeface="微軟正黑體" panose="020B0604030504040204" pitchFamily="34" charset="-120"/>
              <a:ea typeface="微軟正黑體" panose="020B0604030504040204" pitchFamily="34" charset="-120"/>
            </a:rPr>
            <a:t>　　　　　　　　　申請經審核通過，將補助籌備競賽過程中所需經費，憑據實報實銷。</a:t>
          </a:r>
          <a:endParaRPr lang="zh-TW" altLang="en-US" sz="1600" b="1" kern="1200" baseline="0" dirty="0">
            <a:latin typeface="微軟正黑體" panose="020B0604030504040204" pitchFamily="34" charset="-120"/>
            <a:ea typeface="微軟正黑體" panose="020B0604030504040204" pitchFamily="34" charset="-120"/>
          </a:endParaRPr>
        </a:p>
        <a:p>
          <a:pPr marL="171450" lvl="1" indent="-171450" algn="l" defTabSz="711200">
            <a:lnSpc>
              <a:spcPct val="90000"/>
            </a:lnSpc>
            <a:spcBef>
              <a:spcPct val="0"/>
            </a:spcBef>
            <a:spcAft>
              <a:spcPct val="20000"/>
            </a:spcAft>
            <a:buChar char="••"/>
          </a:pPr>
          <a:r>
            <a:rPr lang="zh-TW" altLang="en-US" sz="1600" b="1" kern="1200" baseline="0" dirty="0" smtClean="0">
              <a:solidFill>
                <a:srgbClr val="0000FF"/>
              </a:solidFill>
              <a:latin typeface="微軟正黑體" panose="020B0604030504040204" pitchFamily="34" charset="-120"/>
              <a:ea typeface="微軟正黑體" panose="020B0604030504040204" pitchFamily="34" charset="-120"/>
            </a:rPr>
            <a:t>軟實力培訓活動</a:t>
          </a:r>
          <a:r>
            <a:rPr lang="zh-TW" altLang="en-US" sz="1600" b="1" kern="1200" baseline="0" dirty="0" smtClean="0">
              <a:latin typeface="微軟正黑體" panose="020B0604030504040204" pitchFamily="34" charset="-120"/>
              <a:ea typeface="微軟正黑體" panose="020B0604030504040204" pitchFamily="34" charset="-120"/>
            </a:rPr>
            <a:t>：邀請不同領域專業講師分享並融入實作，藉以引發學生學習興趣，促使學生自我成長。</a:t>
          </a:r>
          <a:endParaRPr lang="zh-TW" altLang="en-US" sz="1600" b="1" kern="1200" baseline="0" dirty="0">
            <a:latin typeface="微軟正黑體" panose="020B0604030504040204" pitchFamily="34" charset="-120"/>
            <a:ea typeface="微軟正黑體" panose="020B0604030504040204" pitchFamily="34" charset="-120"/>
          </a:endParaRPr>
        </a:p>
      </dsp:txBody>
      <dsp:txXfrm>
        <a:off x="0" y="4509152"/>
        <a:ext cx="11124708" cy="1078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D849F-C3CB-4DD0-8A68-03CA812BF07C}">
      <dsp:nvSpPr>
        <dsp:cNvPr id="0" name=""/>
        <dsp:cNvSpPr/>
      </dsp:nvSpPr>
      <dsp:spPr>
        <a:xfrm>
          <a:off x="922950" y="1813873"/>
          <a:ext cx="1858016" cy="1536068"/>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34C2CE-3B58-411F-9F82-1FF8E2896CB3}">
      <dsp:nvSpPr>
        <dsp:cNvPr id="0" name=""/>
        <dsp:cNvSpPr/>
      </dsp:nvSpPr>
      <dsp:spPr>
        <a:xfrm rot="16200000">
          <a:off x="-136414" y="2458727"/>
          <a:ext cx="1613365" cy="32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6985" tIns="6985" rIns="6985" bIns="6985" numCol="1" spcCol="1270" anchor="b" anchorCtr="0">
          <a:noAutofit/>
        </a:bodyPr>
        <a:lstStyle/>
        <a:p>
          <a:pPr lvl="0" algn="l" defTabSz="488950">
            <a:lnSpc>
              <a:spcPct val="90000"/>
            </a:lnSpc>
            <a:spcBef>
              <a:spcPct val="0"/>
            </a:spcBef>
            <a:spcAft>
              <a:spcPct val="35000"/>
            </a:spcAft>
          </a:pPr>
          <a:r>
            <a:rPr lang="zh-TW" altLang="en-US" sz="1100" kern="1200" dirty="0" smtClean="0">
              <a:latin typeface="微軟正黑體" panose="020B0604030504040204" pitchFamily="34" charset="-120"/>
              <a:ea typeface="微軟正黑體" panose="020B0604030504040204" pitchFamily="34" charset="-120"/>
            </a:rPr>
            <a:t>高中參訪</a:t>
          </a:r>
          <a:endParaRPr lang="zh-TW" altLang="en-US" sz="1100" kern="1200" dirty="0">
            <a:latin typeface="微軟正黑體" panose="020B0604030504040204" pitchFamily="34" charset="-120"/>
            <a:ea typeface="微軟正黑體" panose="020B0604030504040204" pitchFamily="34" charset="-120"/>
          </a:endParaRPr>
        </a:p>
      </dsp:txBody>
      <dsp:txXfrm>
        <a:off x="-136414" y="2458727"/>
        <a:ext cx="1613365" cy="322673"/>
      </dsp:txXfrm>
    </dsp:sp>
    <dsp:sp modelId="{7EDA2B08-D3C1-402B-AF4A-33F14757647A}">
      <dsp:nvSpPr>
        <dsp:cNvPr id="0" name=""/>
        <dsp:cNvSpPr/>
      </dsp:nvSpPr>
      <dsp:spPr>
        <a:xfrm>
          <a:off x="3054296" y="1897598"/>
          <a:ext cx="2381165" cy="1636275"/>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049859-A5B1-48C5-BE5A-44E2CDDAB148}">
      <dsp:nvSpPr>
        <dsp:cNvPr id="0" name=""/>
        <dsp:cNvSpPr/>
      </dsp:nvSpPr>
      <dsp:spPr>
        <a:xfrm rot="16200000">
          <a:off x="2212484" y="2459211"/>
          <a:ext cx="1613365" cy="32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6985" tIns="6985" rIns="6985" bIns="6985" numCol="1" spcCol="1270" anchor="b" anchorCtr="0">
          <a:noAutofit/>
        </a:bodyPr>
        <a:lstStyle/>
        <a:p>
          <a:pPr lvl="0" algn="l" defTabSz="488950">
            <a:lnSpc>
              <a:spcPct val="90000"/>
            </a:lnSpc>
            <a:spcBef>
              <a:spcPct val="0"/>
            </a:spcBef>
            <a:spcAft>
              <a:spcPct val="35000"/>
            </a:spcAft>
          </a:pPr>
          <a:r>
            <a:rPr lang="zh-TW" altLang="en-US" sz="1100" kern="1200" dirty="0" smtClean="0">
              <a:latin typeface="微軟正黑體" panose="020B0604030504040204" pitchFamily="34" charset="-120"/>
              <a:ea typeface="微軟正黑體" panose="020B0604030504040204" pitchFamily="34" charset="-120"/>
            </a:rPr>
            <a:t>親善大使</a:t>
          </a:r>
          <a:endParaRPr lang="zh-TW" altLang="en-US" sz="1100" kern="1200" dirty="0">
            <a:latin typeface="微軟正黑體" panose="020B0604030504040204" pitchFamily="34" charset="-120"/>
            <a:ea typeface="微軟正黑體" panose="020B0604030504040204" pitchFamily="34" charset="-120"/>
          </a:endParaRPr>
        </a:p>
      </dsp:txBody>
      <dsp:txXfrm>
        <a:off x="2212484" y="2459211"/>
        <a:ext cx="1613365" cy="322673"/>
      </dsp:txXfrm>
    </dsp:sp>
    <dsp:sp modelId="{CE3B4D34-EEBB-4A4D-8557-9FE6C37F1E4D}">
      <dsp:nvSpPr>
        <dsp:cNvPr id="0" name=""/>
        <dsp:cNvSpPr/>
      </dsp:nvSpPr>
      <dsp:spPr>
        <a:xfrm>
          <a:off x="3186722" y="188560"/>
          <a:ext cx="1973226" cy="1613365"/>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A439D-FFF5-49E5-BA20-C3A0DEB2FF87}">
      <dsp:nvSpPr>
        <dsp:cNvPr id="0" name=""/>
        <dsp:cNvSpPr/>
      </dsp:nvSpPr>
      <dsp:spPr>
        <a:xfrm rot="16200000">
          <a:off x="2198592" y="869601"/>
          <a:ext cx="1613365" cy="303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vert" wrap="square" lIns="6985" tIns="6985" rIns="6985" bIns="6985" numCol="1" spcCol="1270" anchor="b" anchorCtr="0">
          <a:noAutofit/>
        </a:bodyPr>
        <a:lstStyle/>
        <a:p>
          <a:pPr lvl="0" algn="l" defTabSz="488950">
            <a:lnSpc>
              <a:spcPct val="90000"/>
            </a:lnSpc>
            <a:spcBef>
              <a:spcPct val="0"/>
            </a:spcBef>
            <a:spcAft>
              <a:spcPct val="35000"/>
            </a:spcAft>
          </a:pPr>
          <a:r>
            <a:rPr lang="zh-TW" altLang="en-US" sz="1100" kern="1200" dirty="0" smtClean="0">
              <a:latin typeface="微軟正黑體" panose="020B0604030504040204" pitchFamily="34" charset="-120"/>
              <a:ea typeface="微軟正黑體" panose="020B0604030504040204" pitchFamily="34" charset="-120"/>
            </a:rPr>
            <a:t>招生宣傳</a:t>
          </a:r>
          <a:endParaRPr lang="zh-TW" altLang="en-US" sz="1100" kern="1200" dirty="0">
            <a:latin typeface="微軟正黑體" panose="020B0604030504040204" pitchFamily="34" charset="-120"/>
            <a:ea typeface="微軟正黑體" panose="020B0604030504040204" pitchFamily="34" charset="-120"/>
          </a:endParaRPr>
        </a:p>
      </dsp:txBody>
      <dsp:txXfrm>
        <a:off x="2198592" y="869601"/>
        <a:ext cx="1613365" cy="303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3E646-9F0C-4CAF-8F8A-7595EC8C5E02}">
      <dsp:nvSpPr>
        <dsp:cNvPr id="0" name=""/>
        <dsp:cNvSpPr/>
      </dsp:nvSpPr>
      <dsp:spPr>
        <a:xfrm>
          <a:off x="0" y="444184"/>
          <a:ext cx="5275083" cy="2154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9405" tIns="374904" rIns="409405"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u="none" kern="1200" dirty="0">
              <a:latin typeface="微軟正黑體" panose="020B0604030504040204" pitchFamily="34" charset="-120"/>
              <a:ea typeface="微軟正黑體" panose="020B0604030504040204" pitchFamily="34" charset="-120"/>
            </a:rPr>
            <a:t>新課綱講座</a:t>
          </a:r>
        </a:p>
        <a:p>
          <a:pPr marL="171450" lvl="1" indent="-171450" algn="l" defTabSz="800100">
            <a:lnSpc>
              <a:spcPct val="90000"/>
            </a:lnSpc>
            <a:spcBef>
              <a:spcPct val="0"/>
            </a:spcBef>
            <a:spcAft>
              <a:spcPct val="15000"/>
            </a:spcAft>
            <a:buChar char="••"/>
          </a:pPr>
          <a:r>
            <a:rPr lang="zh-TW" altLang="en-US" sz="1800" u="none" kern="1200" dirty="0">
              <a:latin typeface="微軟正黑體" panose="020B0604030504040204" pitchFamily="34" charset="-120"/>
              <a:ea typeface="微軟正黑體" panose="020B0604030504040204" pitchFamily="34" charset="-120"/>
            </a:rPr>
            <a:t>評分員培訓講座</a:t>
          </a:r>
          <a:r>
            <a:rPr lang="en-US" altLang="zh-TW" sz="1800" u="none" kern="1200" dirty="0">
              <a:latin typeface="微軟正黑體" panose="020B0604030504040204" pitchFamily="34" charset="-120"/>
              <a:ea typeface="微軟正黑體" panose="020B0604030504040204" pitchFamily="34" charset="-120"/>
            </a:rPr>
            <a:t>(</a:t>
          </a:r>
          <a:r>
            <a:rPr lang="zh-TW" altLang="en-US" sz="1800" u="none" kern="1200" dirty="0">
              <a:latin typeface="微軟正黑體" panose="020B0604030504040204" pitchFamily="34" charset="-120"/>
              <a:ea typeface="微軟正黑體" panose="020B0604030504040204" pitchFamily="34" charset="-120"/>
            </a:rPr>
            <a:t>全校、分學院辦理</a:t>
          </a:r>
          <a:r>
            <a:rPr lang="en-US" altLang="zh-TW" sz="1800" u="none" kern="1200" dirty="0">
              <a:latin typeface="微軟正黑體" panose="020B0604030504040204" pitchFamily="34" charset="-120"/>
              <a:ea typeface="微軟正黑體" panose="020B0604030504040204" pitchFamily="34" charset="-120"/>
            </a:rPr>
            <a:t>)</a:t>
          </a:r>
          <a:endParaRPr lang="zh-TW" altLang="en-US" sz="1800" u="none" kern="1200" dirty="0">
            <a:latin typeface="微軟正黑體" panose="020B0604030504040204" pitchFamily="34" charset="-120"/>
            <a:ea typeface="微軟正黑體" panose="020B0604030504040204" pitchFamily="34" charset="-120"/>
          </a:endParaRPr>
        </a:p>
        <a:p>
          <a:pPr marL="171450" lvl="1" indent="-171450" algn="l" defTabSz="800100">
            <a:lnSpc>
              <a:spcPct val="90000"/>
            </a:lnSpc>
            <a:spcBef>
              <a:spcPct val="0"/>
            </a:spcBef>
            <a:spcAft>
              <a:spcPct val="15000"/>
            </a:spcAft>
            <a:buChar char="••"/>
          </a:pPr>
          <a:r>
            <a:rPr lang="zh-TW" altLang="en-US" sz="1800" u="none" kern="1200" dirty="0">
              <a:latin typeface="微軟正黑體" panose="020B0604030504040204" pitchFamily="34" charset="-120"/>
              <a:ea typeface="微軟正黑體" panose="020B0604030504040204" pitchFamily="34" charset="-120"/>
            </a:rPr>
            <a:t>種子教師培訓活動</a:t>
          </a:r>
        </a:p>
        <a:p>
          <a:pPr marL="171450" lvl="1" indent="-171450" algn="l" defTabSz="800100">
            <a:lnSpc>
              <a:spcPct val="90000"/>
            </a:lnSpc>
            <a:spcBef>
              <a:spcPct val="0"/>
            </a:spcBef>
            <a:spcAft>
              <a:spcPct val="15000"/>
            </a:spcAft>
            <a:buChar char="••"/>
          </a:pPr>
          <a:r>
            <a:rPr lang="zh-TW" altLang="en-US" sz="1800" u="none" kern="1200" dirty="0">
              <a:latin typeface="微軟正黑體" panose="020B0604030504040204" pitchFamily="34" charset="-120"/>
              <a:ea typeface="微軟正黑體" panose="020B0604030504040204" pitchFamily="34" charset="-120"/>
            </a:rPr>
            <a:t>高中</a:t>
          </a:r>
          <a:r>
            <a:rPr lang="en-US" altLang="zh-TW" sz="1800" u="none" kern="1200" dirty="0">
              <a:latin typeface="微軟正黑體" panose="020B0604030504040204" pitchFamily="34" charset="-120"/>
              <a:ea typeface="微軟正黑體" panose="020B0604030504040204" pitchFamily="34" charset="-120"/>
            </a:rPr>
            <a:t>/</a:t>
          </a:r>
          <a:r>
            <a:rPr lang="zh-TW" altLang="en-US" sz="1800" u="none" kern="1200" dirty="0">
              <a:latin typeface="微軟正黑體" panose="020B0604030504040204" pitchFamily="34" charset="-120"/>
              <a:ea typeface="微軟正黑體" panose="020B0604030504040204" pitchFamily="34" charset="-120"/>
            </a:rPr>
            <a:t>大學端經驗分享</a:t>
          </a:r>
        </a:p>
      </dsp:txBody>
      <dsp:txXfrm>
        <a:off x="0" y="444184"/>
        <a:ext cx="5275083" cy="2154600"/>
      </dsp:txXfrm>
    </dsp:sp>
    <dsp:sp modelId="{D564FB44-5AF0-4AB8-99E9-253E9E5D448A}">
      <dsp:nvSpPr>
        <dsp:cNvPr id="0" name=""/>
        <dsp:cNvSpPr/>
      </dsp:nvSpPr>
      <dsp:spPr>
        <a:xfrm>
          <a:off x="263754" y="178504"/>
          <a:ext cx="3692558" cy="531360"/>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570" tIns="0" rIns="139570" bIns="0" numCol="1" spcCol="1270" anchor="ctr" anchorCtr="0">
          <a:noAutofit/>
        </a:bodyPr>
        <a:lstStyle/>
        <a:p>
          <a:pPr lvl="0" algn="l" defTabSz="977900">
            <a:lnSpc>
              <a:spcPct val="90000"/>
            </a:lnSpc>
            <a:spcBef>
              <a:spcPct val="0"/>
            </a:spcBef>
            <a:spcAft>
              <a:spcPct val="35000"/>
            </a:spcAft>
          </a:pPr>
          <a:r>
            <a:rPr lang="zh-TW" altLang="en-US" sz="2200" b="1" u="none" kern="1200" dirty="0">
              <a:latin typeface="微軟正黑體" panose="020B0604030504040204" pitchFamily="34" charset="-120"/>
              <a:ea typeface="微軟正黑體" panose="020B0604030504040204" pitchFamily="34" charset="-120"/>
            </a:rPr>
            <a:t>招生專業化人員精進</a:t>
          </a:r>
          <a:endParaRPr lang="zh-TW" altLang="en-US" sz="2200" b="1" kern="1200" dirty="0">
            <a:latin typeface="微軟正黑體" panose="020B0604030504040204" pitchFamily="34" charset="-120"/>
            <a:ea typeface="微軟正黑體" panose="020B0604030504040204" pitchFamily="34" charset="-120"/>
          </a:endParaRPr>
        </a:p>
      </dsp:txBody>
      <dsp:txXfrm>
        <a:off x="289693" y="204443"/>
        <a:ext cx="3640680" cy="479482"/>
      </dsp:txXfrm>
    </dsp:sp>
    <dsp:sp modelId="{775FEB71-AE69-4039-8700-F3D94148938D}">
      <dsp:nvSpPr>
        <dsp:cNvPr id="0" name=""/>
        <dsp:cNvSpPr/>
      </dsp:nvSpPr>
      <dsp:spPr>
        <a:xfrm>
          <a:off x="0" y="2961664"/>
          <a:ext cx="5275083" cy="2381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9405" tIns="374904" rIns="409405" bIns="128016" numCol="1" spcCol="1270" anchor="t" anchorCtr="0">
          <a:noAutofit/>
        </a:bodyPr>
        <a:lstStyle/>
        <a:p>
          <a:pPr marL="171450" lvl="1" indent="-171450" algn="l" defTabSz="800100">
            <a:lnSpc>
              <a:spcPct val="90000"/>
            </a:lnSpc>
            <a:spcBef>
              <a:spcPct val="0"/>
            </a:spcBef>
            <a:spcAft>
              <a:spcPct val="15000"/>
            </a:spcAft>
            <a:buChar char="••"/>
          </a:pPr>
          <a:r>
            <a:rPr lang="zh-TW" altLang="en-US" sz="1800" u="none" kern="1200" dirty="0">
              <a:latin typeface="微軟正黑體" panose="020B0604030504040204" pitchFamily="34" charset="-120"/>
              <a:ea typeface="微軟正黑體" panose="020B0604030504040204" pitchFamily="34" charset="-120"/>
            </a:rPr>
            <a:t>部分校系評量尺規採資料取向，未來可轉換為</a:t>
          </a:r>
          <a:r>
            <a:rPr lang="zh-TW" altLang="en-US" sz="1800" b="1" u="none" kern="1200" dirty="0">
              <a:solidFill>
                <a:srgbClr val="FF0000"/>
              </a:solidFill>
              <a:latin typeface="微軟正黑體" panose="020B0604030504040204" pitchFamily="34" charset="-120"/>
              <a:ea typeface="微軟正黑體" panose="020B0604030504040204" pitchFamily="34" charset="-120"/>
            </a:rPr>
            <a:t>能力取向的評量尺規</a:t>
          </a:r>
          <a:r>
            <a:rPr lang="zh-TW" altLang="en-US" sz="1800" u="none" kern="1200" dirty="0">
              <a:latin typeface="微軟正黑體" panose="020B0604030504040204" pitchFamily="34" charset="-120"/>
              <a:ea typeface="微軟正黑體" panose="020B0604030504040204" pitchFamily="34" charset="-120"/>
            </a:rPr>
            <a:t>，並注意尺規內容與能力面向之契合程度。 </a:t>
          </a:r>
        </a:p>
        <a:p>
          <a:pPr marL="171450" lvl="1" indent="-171450" algn="l" defTabSz="800100">
            <a:lnSpc>
              <a:spcPct val="90000"/>
            </a:lnSpc>
            <a:spcBef>
              <a:spcPct val="0"/>
            </a:spcBef>
            <a:spcAft>
              <a:spcPct val="15000"/>
            </a:spcAft>
            <a:buChar char="••"/>
          </a:pPr>
          <a:r>
            <a:rPr lang="zh-TW" altLang="en-US" sz="1800" u="none" kern="1200" dirty="0">
              <a:latin typeface="微軟正黑體" panose="020B0604030504040204" pitchFamily="34" charset="-120"/>
              <a:ea typeface="微軟正黑體" panose="020B0604030504040204" pitchFamily="34" charset="-120"/>
            </a:rPr>
            <a:t>建議各學系</a:t>
          </a:r>
          <a:r>
            <a:rPr lang="zh-TW" altLang="en-US" sz="1800" b="1" u="none" kern="1200" dirty="0">
              <a:solidFill>
                <a:srgbClr val="FF0000"/>
              </a:solidFill>
              <a:latin typeface="微軟正黑體" panose="020B0604030504040204" pitchFamily="34" charset="-120"/>
              <a:ea typeface="微軟正黑體" panose="020B0604030504040204" pitchFamily="34" charset="-120"/>
            </a:rPr>
            <a:t>書面審查分數佔第二階段分數比率宜在 </a:t>
          </a:r>
          <a:r>
            <a:rPr lang="en-US" altLang="zh-TW" sz="1800" b="1" u="none" kern="1200" dirty="0">
              <a:solidFill>
                <a:srgbClr val="FF0000"/>
              </a:solidFill>
              <a:latin typeface="微軟正黑體" panose="020B0604030504040204" pitchFamily="34" charset="-120"/>
              <a:ea typeface="微軟正黑體" panose="020B0604030504040204" pitchFamily="34" charset="-120"/>
            </a:rPr>
            <a:t>20%</a:t>
          </a:r>
          <a:r>
            <a:rPr lang="zh-TW" altLang="en-US" sz="1800" b="1" u="none" kern="1200" dirty="0">
              <a:solidFill>
                <a:srgbClr val="FF0000"/>
              </a:solidFill>
              <a:latin typeface="微軟正黑體" panose="020B0604030504040204" pitchFamily="34" charset="-120"/>
              <a:ea typeface="微軟正黑體" panose="020B0604030504040204" pitchFamily="34" charset="-120"/>
            </a:rPr>
            <a:t>以上</a:t>
          </a:r>
          <a:r>
            <a:rPr lang="zh-TW" altLang="en-US" sz="1800" u="none" kern="1200" dirty="0">
              <a:latin typeface="微軟正黑體" panose="020B0604030504040204" pitchFamily="34" charset="-120"/>
              <a:ea typeface="微軟正黑體" panose="020B0604030504040204" pitchFamily="34" charset="-120"/>
            </a:rPr>
            <a:t>，並以 </a:t>
          </a:r>
          <a:r>
            <a:rPr lang="en-US" altLang="zh-TW" sz="1800" u="none" kern="1200" dirty="0">
              <a:latin typeface="微軟正黑體" panose="020B0604030504040204" pitchFamily="34" charset="-120"/>
              <a:ea typeface="微軟正黑體" panose="020B0604030504040204" pitchFamily="34" charset="-120"/>
            </a:rPr>
            <a:t>30%</a:t>
          </a:r>
          <a:r>
            <a:rPr lang="zh-TW" altLang="en-US" sz="1800" u="none" kern="1200" dirty="0">
              <a:latin typeface="微軟正黑體" panose="020B0604030504040204" pitchFamily="34" charset="-120"/>
              <a:ea typeface="微軟正黑體" panose="020B0604030504040204" pitchFamily="34" charset="-120"/>
            </a:rPr>
            <a:t>以上為佳。</a:t>
          </a:r>
          <a:endParaRPr lang="en-US" altLang="zh-TW" sz="1800" u="none" kern="1200" dirty="0">
            <a:latin typeface="微軟正黑體" panose="020B0604030504040204" pitchFamily="34" charset="-120"/>
            <a:ea typeface="微軟正黑體" panose="020B0604030504040204" pitchFamily="34" charset="-120"/>
          </a:endParaRPr>
        </a:p>
      </dsp:txBody>
      <dsp:txXfrm>
        <a:off x="0" y="2961664"/>
        <a:ext cx="5275083" cy="2381400"/>
      </dsp:txXfrm>
    </dsp:sp>
    <dsp:sp modelId="{71CE6153-67BB-4D45-8736-87168E2CD7CA}">
      <dsp:nvSpPr>
        <dsp:cNvPr id="0" name=""/>
        <dsp:cNvSpPr/>
      </dsp:nvSpPr>
      <dsp:spPr>
        <a:xfrm>
          <a:off x="263754" y="2695984"/>
          <a:ext cx="3692558" cy="531360"/>
        </a:xfrm>
        <a:prstGeom prst="roundRect">
          <a:avLst/>
        </a:prstGeom>
        <a:solidFill>
          <a:srgbClr val="ED7D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570" tIns="0" rIns="139570" bIns="0" numCol="1" spcCol="1270" anchor="ctr" anchorCtr="0">
          <a:noAutofit/>
        </a:bodyPr>
        <a:lstStyle/>
        <a:p>
          <a:pPr lvl="0" algn="l" defTabSz="977900">
            <a:lnSpc>
              <a:spcPct val="90000"/>
            </a:lnSpc>
            <a:spcBef>
              <a:spcPct val="0"/>
            </a:spcBef>
            <a:spcAft>
              <a:spcPct val="35000"/>
            </a:spcAft>
          </a:pPr>
          <a:r>
            <a:rPr lang="zh-TW" altLang="en-US" sz="2200" b="1" u="none" kern="1200" dirty="0">
              <a:latin typeface="微軟正黑體" panose="020B0604030504040204" pitchFamily="34" charset="-120"/>
              <a:ea typeface="微軟正黑體" panose="020B0604030504040204" pitchFamily="34" charset="-120"/>
            </a:rPr>
            <a:t>優化各學系書審機制</a:t>
          </a:r>
        </a:p>
      </dsp:txBody>
      <dsp:txXfrm>
        <a:off x="289693" y="2721923"/>
        <a:ext cx="3640680"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5D048-27F0-408B-B075-0559C12DE447}">
      <dsp:nvSpPr>
        <dsp:cNvPr id="0" name=""/>
        <dsp:cNvSpPr/>
      </dsp:nvSpPr>
      <dsp:spPr>
        <a:xfrm>
          <a:off x="0" y="302734"/>
          <a:ext cx="5063392" cy="960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2975" tIns="416560" rIns="392975"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anose="020B0604030504040204" pitchFamily="34" charset="-120"/>
              <a:ea typeface="微軟正黑體" panose="020B0604030504040204" pitchFamily="34" charset="-120"/>
            </a:rPr>
            <a:t>建置招生專業團隊</a:t>
          </a:r>
        </a:p>
      </dsp:txBody>
      <dsp:txXfrm>
        <a:off x="0" y="302734"/>
        <a:ext cx="5063392" cy="960750"/>
      </dsp:txXfrm>
    </dsp:sp>
    <dsp:sp modelId="{B016E5D0-B036-4CF2-844F-F683E35ECE6F}">
      <dsp:nvSpPr>
        <dsp:cNvPr id="0" name=""/>
        <dsp:cNvSpPr/>
      </dsp:nvSpPr>
      <dsp:spPr>
        <a:xfrm>
          <a:off x="253169" y="7534"/>
          <a:ext cx="3544374"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969" tIns="0" rIns="133969" bIns="0" numCol="1" spcCol="1270" anchor="ctr" anchorCtr="0">
          <a:noAutofit/>
        </a:bodyPr>
        <a:lstStyle/>
        <a:p>
          <a:pPr lvl="0" algn="l" defTabSz="977900">
            <a:lnSpc>
              <a:spcPct val="90000"/>
            </a:lnSpc>
            <a:spcBef>
              <a:spcPct val="0"/>
            </a:spcBef>
            <a:spcAft>
              <a:spcPct val="35000"/>
            </a:spcAft>
          </a:pPr>
          <a:r>
            <a:rPr lang="zh-TW" altLang="en-US" sz="2200" b="1" u="none" kern="1200" dirty="0">
              <a:latin typeface="微軟正黑體" panose="020B0604030504040204" pitchFamily="34" charset="-120"/>
              <a:ea typeface="微軟正黑體" panose="020B0604030504040204" pitchFamily="34" charset="-120"/>
            </a:rPr>
            <a:t>院設專責窗口</a:t>
          </a:r>
          <a:endParaRPr lang="zh-TW" altLang="en-US" sz="2200" b="1" kern="1200" dirty="0">
            <a:latin typeface="微軟正黑體" panose="020B0604030504040204" pitchFamily="34" charset="-120"/>
            <a:ea typeface="微軟正黑體" panose="020B0604030504040204" pitchFamily="34" charset="-120"/>
          </a:endParaRPr>
        </a:p>
      </dsp:txBody>
      <dsp:txXfrm>
        <a:off x="281990" y="36355"/>
        <a:ext cx="3486732" cy="532758"/>
      </dsp:txXfrm>
    </dsp:sp>
    <dsp:sp modelId="{EE8840C9-1BC1-4E9C-9850-DD9FE327DF80}">
      <dsp:nvSpPr>
        <dsp:cNvPr id="0" name=""/>
        <dsp:cNvSpPr/>
      </dsp:nvSpPr>
      <dsp:spPr>
        <a:xfrm>
          <a:off x="0" y="1666684"/>
          <a:ext cx="5063392" cy="32130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2975" tIns="416560" rIns="392975"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u="none" kern="1200" dirty="0">
              <a:latin typeface="微軟正黑體" panose="020B0604030504040204" pitchFamily="34" charset="-120"/>
              <a:ea typeface="微軟正黑體" panose="020B0604030504040204" pitchFamily="34" charset="-120"/>
            </a:rPr>
            <a:t>本校教師</a:t>
          </a:r>
          <a:r>
            <a:rPr lang="zh-TW" altLang="zh-TW" sz="2000" b="1" u="none" kern="1200" dirty="0">
              <a:solidFill>
                <a:srgbClr val="FF0000"/>
              </a:solidFill>
              <a:latin typeface="微軟正黑體" panose="020B0604030504040204" pitchFamily="34" charset="-120"/>
              <a:ea typeface="微軟正黑體" panose="020B0604030504040204" pitchFamily="34" charset="-120"/>
            </a:rPr>
            <a:t>至高中觀課</a:t>
          </a:r>
          <a:endParaRPr lang="zh-TW" altLang="en-US" sz="2000" b="1" u="none" kern="1200" dirty="0">
            <a:solidFill>
              <a:srgbClr val="FF0000"/>
            </a:solidFill>
            <a:latin typeface="微軟正黑體" panose="020B0604030504040204" pitchFamily="34" charset="-120"/>
            <a:ea typeface="微軟正黑體" panose="020B0604030504040204" pitchFamily="34" charset="-120"/>
          </a:endParaRPr>
        </a:p>
        <a:p>
          <a:pPr marL="228600" lvl="1" indent="-228600" algn="l" defTabSz="889000">
            <a:lnSpc>
              <a:spcPct val="90000"/>
            </a:lnSpc>
            <a:spcBef>
              <a:spcPct val="0"/>
            </a:spcBef>
            <a:spcAft>
              <a:spcPct val="15000"/>
            </a:spcAft>
            <a:buChar char="••"/>
          </a:pPr>
          <a:r>
            <a:rPr lang="zh-TW" altLang="en-US" sz="2000" u="none" kern="1200" dirty="0">
              <a:latin typeface="微軟正黑體" panose="020B0604030504040204" pitchFamily="34" charset="-120"/>
              <a:ea typeface="微軟正黑體" panose="020B0604030504040204" pitchFamily="34" charset="-120"/>
            </a:rPr>
            <a:t>本校教師</a:t>
          </a:r>
          <a:r>
            <a:rPr lang="zh-TW" altLang="en-US" sz="2000" b="1" u="none" kern="1200" dirty="0">
              <a:solidFill>
                <a:srgbClr val="FF0000"/>
              </a:solidFill>
              <a:latin typeface="微軟正黑體" panose="020B0604030504040204" pitchFamily="34" charset="-120"/>
              <a:ea typeface="微軟正黑體" panose="020B0604030504040204" pitchFamily="34" charset="-120"/>
            </a:rPr>
            <a:t>與高中端課程共備</a:t>
          </a:r>
        </a:p>
        <a:p>
          <a:pPr marL="228600" lvl="1" indent="-228600" algn="l" defTabSz="889000">
            <a:lnSpc>
              <a:spcPct val="90000"/>
            </a:lnSpc>
            <a:spcBef>
              <a:spcPct val="0"/>
            </a:spcBef>
            <a:spcAft>
              <a:spcPct val="15000"/>
            </a:spcAft>
            <a:buChar char="••"/>
          </a:pPr>
          <a:r>
            <a:rPr lang="zh-TW" altLang="en-US" sz="2000" u="none" kern="1200" dirty="0">
              <a:latin typeface="微軟正黑體" panose="020B0604030504040204" pitchFamily="34" charset="-120"/>
              <a:ea typeface="微軟正黑體" panose="020B0604030504040204" pitchFamily="34" charset="-120"/>
            </a:rPr>
            <a:t>本校教師赴高中端與教務</a:t>
          </a:r>
          <a:r>
            <a:rPr lang="en-US" altLang="zh-TW" sz="2000" u="none" kern="1200" dirty="0">
              <a:latin typeface="微軟正黑體" panose="020B0604030504040204" pitchFamily="34" charset="-120"/>
              <a:ea typeface="微軟正黑體" panose="020B0604030504040204" pitchFamily="34" charset="-120"/>
            </a:rPr>
            <a:t>/</a:t>
          </a:r>
          <a:r>
            <a:rPr lang="zh-TW" altLang="en-US" sz="2000" u="none" kern="1200" dirty="0">
              <a:latin typeface="微軟正黑體" panose="020B0604030504040204" pitchFamily="34" charset="-120"/>
              <a:ea typeface="微軟正黑體" panose="020B0604030504040204" pitchFamily="34" charset="-120"/>
            </a:rPr>
            <a:t>輔導主任交流訪談</a:t>
          </a:r>
        </a:p>
        <a:p>
          <a:pPr marL="228600" lvl="1" indent="-228600" algn="l" defTabSz="889000">
            <a:lnSpc>
              <a:spcPct val="90000"/>
            </a:lnSpc>
            <a:spcBef>
              <a:spcPct val="0"/>
            </a:spcBef>
            <a:spcAft>
              <a:spcPct val="15000"/>
            </a:spcAft>
            <a:buChar char="••"/>
          </a:pPr>
          <a:r>
            <a:rPr lang="zh-TW" altLang="en-US" sz="2000" u="none" kern="1200" dirty="0">
              <a:latin typeface="微軟正黑體" panose="020B0604030504040204" pitchFamily="34" charset="-120"/>
              <a:ea typeface="微軟正黑體" panose="020B0604030504040204" pitchFamily="34" charset="-120"/>
            </a:rPr>
            <a:t>高中主任赴中興大學參與諮詢會議</a:t>
          </a:r>
        </a:p>
        <a:p>
          <a:pPr marL="228600" lvl="1" indent="-228600" algn="l" defTabSz="889000">
            <a:lnSpc>
              <a:spcPct val="90000"/>
            </a:lnSpc>
            <a:spcBef>
              <a:spcPct val="0"/>
            </a:spcBef>
            <a:spcAft>
              <a:spcPct val="15000"/>
            </a:spcAft>
            <a:buChar char="••"/>
          </a:pPr>
          <a:r>
            <a:rPr lang="zh-TW" altLang="en-US" sz="2000" u="none" kern="1200" dirty="0">
              <a:latin typeface="微軟正黑體" panose="020B0604030504040204" pitchFamily="34" charset="-120"/>
              <a:ea typeface="微軟正黑體" panose="020B0604030504040204" pitchFamily="34" charset="-120"/>
            </a:rPr>
            <a:t>高中蒞臨中興大學參訪</a:t>
          </a:r>
        </a:p>
      </dsp:txBody>
      <dsp:txXfrm>
        <a:off x="0" y="1666684"/>
        <a:ext cx="5063392" cy="3213000"/>
      </dsp:txXfrm>
    </dsp:sp>
    <dsp:sp modelId="{0C8EFFB2-645B-4B15-8628-9970F5A97F75}">
      <dsp:nvSpPr>
        <dsp:cNvPr id="0" name=""/>
        <dsp:cNvSpPr/>
      </dsp:nvSpPr>
      <dsp:spPr>
        <a:xfrm>
          <a:off x="253169" y="1371484"/>
          <a:ext cx="3544374" cy="590400"/>
        </a:xfrm>
        <a:prstGeom prst="roundRect">
          <a:avLst/>
        </a:prstGeom>
        <a:solidFill>
          <a:srgbClr val="2E75B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969" tIns="0" rIns="133969" bIns="0" numCol="1" spcCol="1270" anchor="ctr" anchorCtr="0">
          <a:noAutofit/>
        </a:bodyPr>
        <a:lstStyle/>
        <a:p>
          <a:pPr lvl="0" algn="l" defTabSz="977900">
            <a:lnSpc>
              <a:spcPct val="90000"/>
            </a:lnSpc>
            <a:spcBef>
              <a:spcPct val="0"/>
            </a:spcBef>
            <a:spcAft>
              <a:spcPct val="35000"/>
            </a:spcAft>
          </a:pPr>
          <a:r>
            <a:rPr lang="zh-TW" altLang="en-US" sz="2200" b="1" u="none" kern="1200" dirty="0">
              <a:latin typeface="微軟正黑體" panose="020B0604030504040204" pitchFamily="34" charset="-120"/>
              <a:ea typeface="微軟正黑體" panose="020B0604030504040204" pitchFamily="34" charset="-120"/>
            </a:rPr>
            <a:t>強化大學與高中互動模式</a:t>
          </a:r>
        </a:p>
      </dsp:txBody>
      <dsp:txXfrm>
        <a:off x="281990" y="1400305"/>
        <a:ext cx="3486732" cy="53275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660" cy="498215"/>
          </a:xfrm>
          <a:prstGeom prst="rect">
            <a:avLst/>
          </a:prstGeom>
        </p:spPr>
        <p:txBody>
          <a:bodyPr vert="horz" lIns="92126" tIns="46063" rIns="92126" bIns="46063" rtlCol="0"/>
          <a:lstStyle>
            <a:lvl1pPr algn="l">
              <a:defRPr sz="1200"/>
            </a:lvl1pPr>
          </a:lstStyle>
          <a:p>
            <a:endParaRPr lang="zh-TW" altLang="en-US"/>
          </a:p>
        </p:txBody>
      </p:sp>
      <p:sp>
        <p:nvSpPr>
          <p:cNvPr id="3" name="日期版面配置區 2"/>
          <p:cNvSpPr>
            <a:spLocks noGrp="1"/>
          </p:cNvSpPr>
          <p:nvPr>
            <p:ph type="dt" sz="quarter" idx="1"/>
          </p:nvPr>
        </p:nvSpPr>
        <p:spPr>
          <a:xfrm>
            <a:off x="3850442" y="1"/>
            <a:ext cx="2945660" cy="498215"/>
          </a:xfrm>
          <a:prstGeom prst="rect">
            <a:avLst/>
          </a:prstGeom>
        </p:spPr>
        <p:txBody>
          <a:bodyPr vert="horz" lIns="92126" tIns="46063" rIns="92126" bIns="46063" rtlCol="0"/>
          <a:lstStyle>
            <a:lvl1pPr algn="r">
              <a:defRPr sz="1200"/>
            </a:lvl1pPr>
          </a:lstStyle>
          <a:p>
            <a:fld id="{C25EA466-BBFD-4DB3-94E1-DBFC4F800179}" type="datetimeFigureOut">
              <a:rPr lang="zh-TW" altLang="en-US" smtClean="0"/>
              <a:t>2021/2/2</a:t>
            </a:fld>
            <a:endParaRPr lang="zh-TW" altLang="en-US"/>
          </a:p>
        </p:txBody>
      </p:sp>
      <p:sp>
        <p:nvSpPr>
          <p:cNvPr id="4" name="頁尾版面配置區 3"/>
          <p:cNvSpPr>
            <a:spLocks noGrp="1"/>
          </p:cNvSpPr>
          <p:nvPr>
            <p:ph type="ftr" sz="quarter" idx="2"/>
          </p:nvPr>
        </p:nvSpPr>
        <p:spPr>
          <a:xfrm>
            <a:off x="0" y="9431600"/>
            <a:ext cx="2945660" cy="498214"/>
          </a:xfrm>
          <a:prstGeom prst="rect">
            <a:avLst/>
          </a:prstGeom>
        </p:spPr>
        <p:txBody>
          <a:bodyPr vert="horz" lIns="92126" tIns="46063" rIns="92126" bIns="4606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2" y="9431600"/>
            <a:ext cx="2945660" cy="498214"/>
          </a:xfrm>
          <a:prstGeom prst="rect">
            <a:avLst/>
          </a:prstGeom>
        </p:spPr>
        <p:txBody>
          <a:bodyPr vert="horz" lIns="92126" tIns="46063" rIns="92126" bIns="46063" rtlCol="0" anchor="b"/>
          <a:lstStyle>
            <a:lvl1pPr algn="r">
              <a:defRPr sz="1200"/>
            </a:lvl1pPr>
          </a:lstStyle>
          <a:p>
            <a:fld id="{F35CE477-0CBD-4571-8750-766F0E050419}" type="slidenum">
              <a:rPr lang="zh-TW" altLang="en-US" smtClean="0"/>
              <a:t>‹#›</a:t>
            </a:fld>
            <a:endParaRPr lang="zh-TW" altLang="en-US"/>
          </a:p>
        </p:txBody>
      </p:sp>
    </p:spTree>
    <p:extLst>
      <p:ext uri="{BB962C8B-B14F-4D97-AF65-F5344CB8AC3E}">
        <p14:creationId xmlns:p14="http://schemas.microsoft.com/office/powerpoint/2010/main" val="3287034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60" cy="498215"/>
          </a:xfrm>
          <a:prstGeom prst="rect">
            <a:avLst/>
          </a:prstGeom>
        </p:spPr>
        <p:txBody>
          <a:bodyPr vert="horz" lIns="92126" tIns="46063" rIns="92126" bIns="46063" rtlCol="0"/>
          <a:lstStyle>
            <a:lvl1pPr algn="l">
              <a:defRPr sz="1200"/>
            </a:lvl1pPr>
          </a:lstStyle>
          <a:p>
            <a:endParaRPr lang="zh-CN" altLang="en-US"/>
          </a:p>
        </p:txBody>
      </p:sp>
      <p:sp>
        <p:nvSpPr>
          <p:cNvPr id="3" name="日期占位符 2"/>
          <p:cNvSpPr>
            <a:spLocks noGrp="1"/>
          </p:cNvSpPr>
          <p:nvPr>
            <p:ph type="dt" idx="1"/>
          </p:nvPr>
        </p:nvSpPr>
        <p:spPr>
          <a:xfrm>
            <a:off x="3850442" y="1"/>
            <a:ext cx="2945660" cy="498215"/>
          </a:xfrm>
          <a:prstGeom prst="rect">
            <a:avLst/>
          </a:prstGeom>
        </p:spPr>
        <p:txBody>
          <a:bodyPr vert="horz" lIns="92126" tIns="46063" rIns="92126" bIns="46063" rtlCol="0"/>
          <a:lstStyle>
            <a:lvl1pPr algn="r">
              <a:defRPr sz="1200"/>
            </a:lvl1pPr>
          </a:lstStyle>
          <a:p>
            <a:fld id="{E86D8963-CFCD-4740-AF60-049850373CDF}" type="datetimeFigureOut">
              <a:rPr lang="zh-CN" altLang="en-US" smtClean="0"/>
              <a:t>2021/2/2</a:t>
            </a:fld>
            <a:endParaRPr lang="zh-CN" altLang="en-US"/>
          </a:p>
        </p:txBody>
      </p:sp>
      <p:sp>
        <p:nvSpPr>
          <p:cNvPr id="4" name="幻灯片图像占位符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26" tIns="46063" rIns="92126" bIns="46063" rtlCol="0" anchor="ctr"/>
          <a:lstStyle/>
          <a:p>
            <a:endParaRPr lang="zh-CN" altLang="en-US"/>
          </a:p>
        </p:txBody>
      </p:sp>
      <p:sp>
        <p:nvSpPr>
          <p:cNvPr id="5" name="备注占位符 4"/>
          <p:cNvSpPr>
            <a:spLocks noGrp="1"/>
          </p:cNvSpPr>
          <p:nvPr>
            <p:ph type="body" sz="quarter" idx="3"/>
          </p:nvPr>
        </p:nvSpPr>
        <p:spPr>
          <a:xfrm>
            <a:off x="679768" y="4778723"/>
            <a:ext cx="5438140" cy="3909864"/>
          </a:xfrm>
          <a:prstGeom prst="rect">
            <a:avLst/>
          </a:prstGeom>
        </p:spPr>
        <p:txBody>
          <a:bodyPr vert="horz" lIns="92126" tIns="46063" rIns="92126" bIns="46063"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600"/>
            <a:ext cx="2945660" cy="498214"/>
          </a:xfrm>
          <a:prstGeom prst="rect">
            <a:avLst/>
          </a:prstGeom>
        </p:spPr>
        <p:txBody>
          <a:bodyPr vert="horz" lIns="92126" tIns="46063" rIns="92126" bIns="46063"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2" y="9431600"/>
            <a:ext cx="2945660" cy="498214"/>
          </a:xfrm>
          <a:prstGeom prst="rect">
            <a:avLst/>
          </a:prstGeom>
        </p:spPr>
        <p:txBody>
          <a:bodyPr vert="horz" lIns="92126" tIns="46063" rIns="92126" bIns="46063" rtlCol="0" anchor="b"/>
          <a:lstStyle>
            <a:lvl1pPr algn="r">
              <a:defRPr sz="1200"/>
            </a:lvl1pPr>
          </a:lstStyle>
          <a:p>
            <a:fld id="{E9E6FDB6-6D2B-46C1-9FA1-D82906A37C3A}" type="slidenum">
              <a:rPr lang="zh-CN" altLang="en-US" smtClean="0"/>
              <a:t>‹#›</a:t>
            </a:fld>
            <a:endParaRPr lang="zh-CN" altLang="en-US"/>
          </a:p>
        </p:txBody>
      </p:sp>
    </p:spTree>
    <p:extLst>
      <p:ext uri="{BB962C8B-B14F-4D97-AF65-F5344CB8AC3E}">
        <p14:creationId xmlns:p14="http://schemas.microsoft.com/office/powerpoint/2010/main" val="2184981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A55CFC-6A9F-4CFF-892A-10CA3392B1DF}" type="slidenum">
              <a:rPr lang="zh-CN" altLang="en-US" smtClean="0"/>
              <a:t>1</a:t>
            </a:fld>
            <a:endParaRPr lang="zh-CN" altLang="en-US"/>
          </a:p>
        </p:txBody>
      </p:sp>
    </p:spTree>
    <p:extLst>
      <p:ext uri="{BB962C8B-B14F-4D97-AF65-F5344CB8AC3E}">
        <p14:creationId xmlns:p14="http://schemas.microsoft.com/office/powerpoint/2010/main" val="367808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10</a:t>
            </a:fld>
            <a:endParaRPr lang="zh-CN" altLang="en-US"/>
          </a:p>
        </p:txBody>
      </p:sp>
    </p:spTree>
    <p:extLst>
      <p:ext uri="{BB962C8B-B14F-4D97-AF65-F5344CB8AC3E}">
        <p14:creationId xmlns:p14="http://schemas.microsoft.com/office/powerpoint/2010/main" val="391722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55CFC-6A9F-4CFF-892A-10CA3392B1D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917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55CFC-6A9F-4CFF-892A-10CA3392B1D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37348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55CFC-6A9F-4CFF-892A-10CA3392B1D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3793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55CFC-6A9F-4CFF-892A-10CA3392B1D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275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15</a:t>
            </a:fld>
            <a:endParaRPr lang="zh-CN" altLang="en-US"/>
          </a:p>
        </p:txBody>
      </p:sp>
    </p:spTree>
    <p:extLst>
      <p:ext uri="{BB962C8B-B14F-4D97-AF65-F5344CB8AC3E}">
        <p14:creationId xmlns:p14="http://schemas.microsoft.com/office/powerpoint/2010/main" val="1382688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16</a:t>
            </a:fld>
            <a:endParaRPr lang="zh-CN" altLang="en-US"/>
          </a:p>
        </p:txBody>
      </p:sp>
    </p:spTree>
    <p:extLst>
      <p:ext uri="{BB962C8B-B14F-4D97-AF65-F5344CB8AC3E}">
        <p14:creationId xmlns:p14="http://schemas.microsoft.com/office/powerpoint/2010/main" val="389024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17</a:t>
            </a:fld>
            <a:endParaRPr lang="zh-CN" altLang="en-US"/>
          </a:p>
        </p:txBody>
      </p:sp>
    </p:spTree>
    <p:extLst>
      <p:ext uri="{BB962C8B-B14F-4D97-AF65-F5344CB8AC3E}">
        <p14:creationId xmlns:p14="http://schemas.microsoft.com/office/powerpoint/2010/main" val="2461913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18</a:t>
            </a:fld>
            <a:endParaRPr lang="zh-CN" altLang="en-US"/>
          </a:p>
        </p:txBody>
      </p:sp>
    </p:spTree>
    <p:extLst>
      <p:ext uri="{BB962C8B-B14F-4D97-AF65-F5344CB8AC3E}">
        <p14:creationId xmlns:p14="http://schemas.microsoft.com/office/powerpoint/2010/main" val="2413814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55CFC-6A9F-4CFF-892A-10CA3392B1D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74852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55CFC-6A9F-4CFF-892A-10CA3392B1D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20</a:t>
            </a:fld>
            <a:endParaRPr lang="zh-CN" altLang="en-US"/>
          </a:p>
        </p:txBody>
      </p:sp>
    </p:spTree>
    <p:extLst>
      <p:ext uri="{BB962C8B-B14F-4D97-AF65-F5344CB8AC3E}">
        <p14:creationId xmlns:p14="http://schemas.microsoft.com/office/powerpoint/2010/main" val="2268958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21</a:t>
            </a:fld>
            <a:endParaRPr lang="zh-CN" altLang="en-US"/>
          </a:p>
        </p:txBody>
      </p:sp>
    </p:spTree>
    <p:extLst>
      <p:ext uri="{BB962C8B-B14F-4D97-AF65-F5344CB8AC3E}">
        <p14:creationId xmlns:p14="http://schemas.microsoft.com/office/powerpoint/2010/main" val="569270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23</a:t>
            </a:fld>
            <a:endParaRPr lang="zh-CN" altLang="en-US"/>
          </a:p>
        </p:txBody>
      </p:sp>
    </p:spTree>
    <p:extLst>
      <p:ext uri="{BB962C8B-B14F-4D97-AF65-F5344CB8AC3E}">
        <p14:creationId xmlns:p14="http://schemas.microsoft.com/office/powerpoint/2010/main" val="422336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24</a:t>
            </a:fld>
            <a:endParaRPr lang="zh-CN" altLang="en-US"/>
          </a:p>
        </p:txBody>
      </p:sp>
    </p:spTree>
    <p:extLst>
      <p:ext uri="{BB962C8B-B14F-4D97-AF65-F5344CB8AC3E}">
        <p14:creationId xmlns:p14="http://schemas.microsoft.com/office/powerpoint/2010/main" val="3027443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25</a:t>
            </a:fld>
            <a:endParaRPr lang="zh-CN" altLang="en-US"/>
          </a:p>
        </p:txBody>
      </p:sp>
    </p:spTree>
    <p:extLst>
      <p:ext uri="{BB962C8B-B14F-4D97-AF65-F5344CB8AC3E}">
        <p14:creationId xmlns:p14="http://schemas.microsoft.com/office/powerpoint/2010/main" val="1853887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a:t>至高中觀課：</a:t>
            </a:r>
            <a:endParaRPr lang="en-US" altLang="zh-TW" dirty="0"/>
          </a:p>
          <a:p>
            <a:r>
              <a:rPr lang="zh-TW" altLang="en-US" dirty="0"/>
              <a:t>　因應高中</a:t>
            </a:r>
            <a:r>
              <a:rPr lang="en-US" altLang="zh-TW" dirty="0"/>
              <a:t>108</a:t>
            </a:r>
            <a:r>
              <a:rPr lang="zh-TW" altLang="en-US" dirty="0"/>
              <a:t>課綱改變，招生專業化發展自</a:t>
            </a:r>
            <a:r>
              <a:rPr lang="en-US" altLang="zh-TW" dirty="0"/>
              <a:t>109</a:t>
            </a:r>
            <a:r>
              <a:rPr lang="zh-TW" altLang="en-US" dirty="0"/>
              <a:t>年推動大學教師至高中觀課，課程領域含括：自然科學領域、語文領域、社會領域、多元選修、跨領域</a:t>
            </a:r>
            <a:r>
              <a:rPr lang="en-US" altLang="zh-TW" dirty="0"/>
              <a:t>…</a:t>
            </a:r>
            <a:r>
              <a:rPr lang="zh-TW" altLang="en-US" dirty="0"/>
              <a:t>等等。</a:t>
            </a:r>
            <a:endParaRPr lang="en-US" altLang="zh-TW" dirty="0"/>
          </a:p>
          <a:p>
            <a:r>
              <a:rPr lang="zh-TW" altLang="en-US" dirty="0"/>
              <a:t>　高中提供觀課時間給督學，招生專業化辦公室將訊息轉知各學系，並電話聯繫，鼓勵各學系教師踴躍參與，以利教師瞭解目前高中課程內容及授課模式。</a:t>
            </a:r>
            <a:endParaRPr lang="en-US" altLang="zh-TW" dirty="0"/>
          </a:p>
          <a:p>
            <a:r>
              <a:rPr lang="zh-TW" altLang="en-US" dirty="0"/>
              <a:t>與高中端課程共備：</a:t>
            </a:r>
            <a:endParaRPr lang="en-US" altLang="zh-TW" dirty="0"/>
          </a:p>
          <a:p>
            <a:r>
              <a:rPr lang="zh-TW" altLang="en-US" dirty="0"/>
              <a:t>　非以一對一，是一所大學對多所高中提供部分課程單元之師資支援，例如高中銜接大學之課程、高中加深加廣課程、多元選修課程等。</a:t>
            </a:r>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26</a:t>
            </a:fld>
            <a:endParaRPr lang="zh-CN" altLang="en-US"/>
          </a:p>
        </p:txBody>
      </p:sp>
    </p:spTree>
    <p:extLst>
      <p:ext uri="{BB962C8B-B14F-4D97-AF65-F5344CB8AC3E}">
        <p14:creationId xmlns:p14="http://schemas.microsoft.com/office/powerpoint/2010/main" val="1919100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27</a:t>
            </a:fld>
            <a:endParaRPr lang="zh-CN" altLang="en-US"/>
          </a:p>
        </p:txBody>
      </p:sp>
    </p:spTree>
    <p:extLst>
      <p:ext uri="{BB962C8B-B14F-4D97-AF65-F5344CB8AC3E}">
        <p14:creationId xmlns:p14="http://schemas.microsoft.com/office/powerpoint/2010/main" val="2224412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28</a:t>
            </a:fld>
            <a:endParaRPr lang="zh-CN" altLang="en-US"/>
          </a:p>
        </p:txBody>
      </p:sp>
    </p:spTree>
    <p:extLst>
      <p:ext uri="{BB962C8B-B14F-4D97-AF65-F5344CB8AC3E}">
        <p14:creationId xmlns:p14="http://schemas.microsoft.com/office/powerpoint/2010/main" val="59850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29</a:t>
            </a:fld>
            <a:endParaRPr lang="zh-CN" altLang="en-US"/>
          </a:p>
        </p:txBody>
      </p:sp>
    </p:spTree>
    <p:extLst>
      <p:ext uri="{BB962C8B-B14F-4D97-AF65-F5344CB8AC3E}">
        <p14:creationId xmlns:p14="http://schemas.microsoft.com/office/powerpoint/2010/main" val="327516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a:t>
            </a:fld>
            <a:endParaRPr lang="zh-CN" altLang="en-US"/>
          </a:p>
        </p:txBody>
      </p:sp>
    </p:spTree>
    <p:extLst>
      <p:ext uri="{BB962C8B-B14F-4D97-AF65-F5344CB8AC3E}">
        <p14:creationId xmlns:p14="http://schemas.microsoft.com/office/powerpoint/2010/main" val="2915850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30</a:t>
            </a:fld>
            <a:endParaRPr lang="zh-CN" altLang="en-US"/>
          </a:p>
        </p:txBody>
      </p:sp>
    </p:spTree>
    <p:extLst>
      <p:ext uri="{BB962C8B-B14F-4D97-AF65-F5344CB8AC3E}">
        <p14:creationId xmlns:p14="http://schemas.microsoft.com/office/powerpoint/2010/main" val="250608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31</a:t>
            </a:fld>
            <a:endParaRPr lang="zh-CN" altLang="en-US"/>
          </a:p>
        </p:txBody>
      </p:sp>
    </p:spTree>
    <p:extLst>
      <p:ext uri="{BB962C8B-B14F-4D97-AF65-F5344CB8AC3E}">
        <p14:creationId xmlns:p14="http://schemas.microsoft.com/office/powerpoint/2010/main" val="1299684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32</a:t>
            </a:fld>
            <a:endParaRPr lang="zh-CN" altLang="en-US"/>
          </a:p>
        </p:txBody>
      </p:sp>
    </p:spTree>
    <p:extLst>
      <p:ext uri="{BB962C8B-B14F-4D97-AF65-F5344CB8AC3E}">
        <p14:creationId xmlns:p14="http://schemas.microsoft.com/office/powerpoint/2010/main" val="3318012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33</a:t>
            </a:fld>
            <a:endParaRPr lang="zh-CN" altLang="en-US"/>
          </a:p>
        </p:txBody>
      </p:sp>
    </p:spTree>
    <p:extLst>
      <p:ext uri="{BB962C8B-B14F-4D97-AF65-F5344CB8AC3E}">
        <p14:creationId xmlns:p14="http://schemas.microsoft.com/office/powerpoint/2010/main" val="1325407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a:t>語文素養－外語能力：４至</a:t>
            </a:r>
            <a:r>
              <a:rPr lang="en-US" altLang="zh-TW" dirty="0"/>
              <a:t>6</a:t>
            </a:r>
            <a:r>
              <a:rPr lang="zh-TW" altLang="en-US" dirty="0"/>
              <a:t>學分</a:t>
            </a:r>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34</a:t>
            </a:fld>
            <a:endParaRPr lang="zh-CN" altLang="en-US"/>
          </a:p>
        </p:txBody>
      </p:sp>
    </p:spTree>
    <p:extLst>
      <p:ext uri="{BB962C8B-B14F-4D97-AF65-F5344CB8AC3E}">
        <p14:creationId xmlns:p14="http://schemas.microsoft.com/office/powerpoint/2010/main" val="1795495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35</a:t>
            </a:fld>
            <a:endParaRPr lang="zh-CN" altLang="en-US"/>
          </a:p>
        </p:txBody>
      </p:sp>
    </p:spTree>
    <p:extLst>
      <p:ext uri="{BB962C8B-B14F-4D97-AF65-F5344CB8AC3E}">
        <p14:creationId xmlns:p14="http://schemas.microsoft.com/office/powerpoint/2010/main" val="757938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36</a:t>
            </a:fld>
            <a:endParaRPr lang="zh-CN" altLang="en-US"/>
          </a:p>
        </p:txBody>
      </p:sp>
    </p:spTree>
    <p:extLst>
      <p:ext uri="{BB962C8B-B14F-4D97-AF65-F5344CB8AC3E}">
        <p14:creationId xmlns:p14="http://schemas.microsoft.com/office/powerpoint/2010/main" val="1765970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37</a:t>
            </a:fld>
            <a:endParaRPr lang="zh-CN" altLang="en-US"/>
          </a:p>
        </p:txBody>
      </p:sp>
    </p:spTree>
    <p:extLst>
      <p:ext uri="{BB962C8B-B14F-4D97-AF65-F5344CB8AC3E}">
        <p14:creationId xmlns:p14="http://schemas.microsoft.com/office/powerpoint/2010/main" val="1060286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38</a:t>
            </a:fld>
            <a:endParaRPr lang="zh-CN" altLang="en-US"/>
          </a:p>
        </p:txBody>
      </p:sp>
    </p:spTree>
    <p:extLst>
      <p:ext uri="{BB962C8B-B14F-4D97-AF65-F5344CB8AC3E}">
        <p14:creationId xmlns:p14="http://schemas.microsoft.com/office/powerpoint/2010/main" val="1722934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39</a:t>
            </a:fld>
            <a:endParaRPr lang="zh-CN" altLang="en-US"/>
          </a:p>
        </p:txBody>
      </p:sp>
    </p:spTree>
    <p:extLst>
      <p:ext uri="{BB962C8B-B14F-4D97-AF65-F5344CB8AC3E}">
        <p14:creationId xmlns:p14="http://schemas.microsoft.com/office/powerpoint/2010/main" val="228186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4</a:t>
            </a:fld>
            <a:endParaRPr lang="zh-CN" altLang="en-US"/>
          </a:p>
        </p:txBody>
      </p:sp>
    </p:spTree>
    <p:extLst>
      <p:ext uri="{BB962C8B-B14F-4D97-AF65-F5344CB8AC3E}">
        <p14:creationId xmlns:p14="http://schemas.microsoft.com/office/powerpoint/2010/main" val="2782703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40</a:t>
            </a:fld>
            <a:endParaRPr lang="zh-CN" altLang="en-US"/>
          </a:p>
        </p:txBody>
      </p:sp>
    </p:spTree>
    <p:extLst>
      <p:ext uri="{BB962C8B-B14F-4D97-AF65-F5344CB8AC3E}">
        <p14:creationId xmlns:p14="http://schemas.microsoft.com/office/powerpoint/2010/main" val="4046397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41</a:t>
            </a:fld>
            <a:endParaRPr lang="zh-CN" altLang="en-US"/>
          </a:p>
        </p:txBody>
      </p:sp>
    </p:spTree>
    <p:extLst>
      <p:ext uri="{BB962C8B-B14F-4D97-AF65-F5344CB8AC3E}">
        <p14:creationId xmlns:p14="http://schemas.microsoft.com/office/powerpoint/2010/main" val="3477829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42</a:t>
            </a:fld>
            <a:endParaRPr lang="zh-CN" altLang="en-US"/>
          </a:p>
        </p:txBody>
      </p:sp>
    </p:spTree>
    <p:extLst>
      <p:ext uri="{BB962C8B-B14F-4D97-AF65-F5344CB8AC3E}">
        <p14:creationId xmlns:p14="http://schemas.microsoft.com/office/powerpoint/2010/main" val="210365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5</a:t>
            </a:fld>
            <a:endParaRPr lang="zh-CN" altLang="en-US"/>
          </a:p>
        </p:txBody>
      </p:sp>
    </p:spTree>
    <p:extLst>
      <p:ext uri="{BB962C8B-B14F-4D97-AF65-F5344CB8AC3E}">
        <p14:creationId xmlns:p14="http://schemas.microsoft.com/office/powerpoint/2010/main" val="4009758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55CFC-6A9F-4CFF-892A-10CA3392B1D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9634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A55CFC-6A9F-4CFF-892A-10CA3392B1D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31442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8</a:t>
            </a:fld>
            <a:endParaRPr lang="zh-CN" altLang="en-US"/>
          </a:p>
        </p:txBody>
      </p:sp>
    </p:spTree>
    <p:extLst>
      <p:ext uri="{BB962C8B-B14F-4D97-AF65-F5344CB8AC3E}">
        <p14:creationId xmlns:p14="http://schemas.microsoft.com/office/powerpoint/2010/main" val="236220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9</a:t>
            </a:fld>
            <a:endParaRPr lang="zh-CN" altLang="en-US"/>
          </a:p>
        </p:txBody>
      </p:sp>
    </p:spTree>
    <p:extLst>
      <p:ext uri="{BB962C8B-B14F-4D97-AF65-F5344CB8AC3E}">
        <p14:creationId xmlns:p14="http://schemas.microsoft.com/office/powerpoint/2010/main" val="2057516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頁内容">
    <p:spTree>
      <p:nvGrpSpPr>
        <p:cNvPr id="1" name=""/>
        <p:cNvGrpSpPr/>
        <p:nvPr/>
      </p:nvGrpSpPr>
      <p:grpSpPr>
        <a:xfrm>
          <a:off x="0" y="0"/>
          <a:ext cx="0" cy="0"/>
          <a:chOff x="0" y="0"/>
          <a:chExt cx="0" cy="0"/>
        </a:xfrm>
      </p:grpSpPr>
      <p:sp>
        <p:nvSpPr>
          <p:cNvPr id="8" name="矩形 7"/>
          <p:cNvSpPr/>
          <p:nvPr userDrawn="1"/>
        </p:nvSpPr>
        <p:spPr>
          <a:xfrm rot="2700000">
            <a:off x="-2228743" y="2716767"/>
            <a:ext cx="3796239" cy="3796239"/>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userDrawn="1"/>
        </p:nvSpPr>
        <p:spPr>
          <a:xfrm rot="2700000">
            <a:off x="4393110" y="-321325"/>
            <a:ext cx="5268941" cy="5268941"/>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nvSpPr>
        <p:spPr>
          <a:xfrm rot="2700000">
            <a:off x="6185755" y="3736325"/>
            <a:ext cx="5268941" cy="5268941"/>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rot="2700000" flipH="1">
            <a:off x="-298770" y="237519"/>
            <a:ext cx="801313" cy="80131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6" name="图片 15"/>
          <p:cNvPicPr>
            <a:picLocks noChangeAspect="1"/>
          </p:cNvPicPr>
          <p:nvPr userDrawn="1"/>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flipH="1">
            <a:off x="393700" y="273050"/>
            <a:ext cx="752800" cy="730250"/>
          </a:xfrm>
          <a:prstGeom prst="rect">
            <a:avLst/>
          </a:prstGeom>
        </p:spPr>
      </p:pic>
      <p:sp>
        <p:nvSpPr>
          <p:cNvPr id="11" name="灯片编号占位符 5"/>
          <p:cNvSpPr>
            <a:spLocks noGrp="1"/>
          </p:cNvSpPr>
          <p:nvPr>
            <p:ph type="sldNum" sz="quarter" idx="12"/>
          </p:nvPr>
        </p:nvSpPr>
        <p:spPr>
          <a:xfrm>
            <a:off x="9312728" y="6486979"/>
            <a:ext cx="2743200" cy="365125"/>
          </a:xfrm>
          <a:prstGeom prst="rect">
            <a:avLst/>
          </a:prstGeom>
        </p:spPr>
        <p:txBody>
          <a:bodyPr/>
          <a:lstStyle>
            <a:lvl1pPr algn="r">
              <a:defRPr sz="1000">
                <a:latin typeface="微軟正黑體" panose="020B0604030504040204" pitchFamily="34" charset="-120"/>
                <a:ea typeface="微軟正黑體" panose="020B0604030504040204" pitchFamily="34" charset="-120"/>
              </a:defRPr>
            </a:lvl1pPr>
          </a:lstStyle>
          <a:p>
            <a:fld id="{B7647445-41D0-4638-80E9-D5D5C07ADD39}" type="slidenum">
              <a:rPr lang="zh-CN" altLang="en-US" smtClean="0"/>
              <a:pPr/>
              <a:t>‹#›</a:t>
            </a:fld>
            <a:endParaRPr lang="zh-CN" altLang="en-US"/>
          </a:p>
        </p:txBody>
      </p:sp>
    </p:spTree>
    <p:extLst>
      <p:ext uri="{BB962C8B-B14F-4D97-AF65-F5344CB8AC3E}">
        <p14:creationId xmlns:p14="http://schemas.microsoft.com/office/powerpoint/2010/main" val="282277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灯片编号占位符 5"/>
          <p:cNvSpPr>
            <a:spLocks noGrp="1"/>
          </p:cNvSpPr>
          <p:nvPr>
            <p:ph type="sldNum" sz="quarter" idx="12"/>
          </p:nvPr>
        </p:nvSpPr>
        <p:spPr>
          <a:xfrm>
            <a:off x="9312728" y="6486979"/>
            <a:ext cx="2743200" cy="365125"/>
          </a:xfrm>
          <a:prstGeom prst="rect">
            <a:avLst/>
          </a:prstGeom>
        </p:spPr>
        <p:txBody>
          <a:bodyPr/>
          <a:lstStyle>
            <a:lvl1pPr algn="r">
              <a:defRPr sz="1000">
                <a:latin typeface="微軟正黑體" panose="020B0604030504040204" pitchFamily="34" charset="-120"/>
                <a:ea typeface="微軟正黑體" panose="020B0604030504040204" pitchFamily="34" charset="-120"/>
              </a:defRPr>
            </a:lvl1pPr>
          </a:lstStyle>
          <a:p>
            <a:fld id="{B7647445-41D0-4638-80E9-D5D5C07ADD39}" type="slidenum">
              <a:rPr lang="zh-CN" altLang="en-US" smtClean="0"/>
              <a:pPr/>
              <a:t>‹#›</a:t>
            </a:fld>
            <a:endParaRPr lang="zh-CN" altLang="en-US"/>
          </a:p>
        </p:txBody>
      </p:sp>
    </p:spTree>
    <p:extLst>
      <p:ext uri="{BB962C8B-B14F-4D97-AF65-F5344CB8AC3E}">
        <p14:creationId xmlns:p14="http://schemas.microsoft.com/office/powerpoint/2010/main" val="329280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436575"/>
        </a:solidFill>
        <a:effectLst/>
      </p:bgPr>
    </p:bg>
    <p:spTree>
      <p:nvGrpSpPr>
        <p:cNvPr id="1" name=""/>
        <p:cNvGrpSpPr/>
        <p:nvPr/>
      </p:nvGrpSpPr>
      <p:grpSpPr>
        <a:xfrm>
          <a:off x="0" y="0"/>
          <a:ext cx="0" cy="0"/>
          <a:chOff x="0" y="0"/>
          <a:chExt cx="0" cy="0"/>
        </a:xfrm>
      </p:grpSpPr>
      <p:sp>
        <p:nvSpPr>
          <p:cNvPr id="8" name="矩形 7"/>
          <p:cNvSpPr/>
          <p:nvPr userDrawn="1"/>
        </p:nvSpPr>
        <p:spPr>
          <a:xfrm rot="2700000">
            <a:off x="-2228743" y="2716767"/>
            <a:ext cx="3796239" cy="379623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userDrawn="1"/>
        </p:nvSpPr>
        <p:spPr>
          <a:xfrm rot="2700000">
            <a:off x="4393110" y="-321325"/>
            <a:ext cx="5268941" cy="5268941"/>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nvSpPr>
        <p:spPr>
          <a:xfrm rot="2700000">
            <a:off x="6185755" y="3736325"/>
            <a:ext cx="5268941" cy="5268941"/>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rot="2700000" flipH="1">
            <a:off x="-298770" y="237519"/>
            <a:ext cx="801313" cy="80131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灯片编号占位符 5"/>
          <p:cNvSpPr>
            <a:spLocks noGrp="1"/>
          </p:cNvSpPr>
          <p:nvPr>
            <p:ph type="sldNum" sz="quarter" idx="12"/>
          </p:nvPr>
        </p:nvSpPr>
        <p:spPr>
          <a:xfrm>
            <a:off x="9312728" y="6486979"/>
            <a:ext cx="2743200" cy="365125"/>
          </a:xfrm>
          <a:prstGeom prst="rect">
            <a:avLst/>
          </a:prstGeom>
        </p:spPr>
        <p:txBody>
          <a:bodyPr/>
          <a:lstStyle>
            <a:lvl1pPr algn="r">
              <a:defRPr sz="1000">
                <a:solidFill>
                  <a:schemeClr val="bg1"/>
                </a:solidFill>
                <a:latin typeface="微軟正黑體" panose="020B0604030504040204" pitchFamily="34" charset="-120"/>
                <a:ea typeface="微軟正黑體" panose="020B0604030504040204" pitchFamily="34" charset="-120"/>
              </a:defRPr>
            </a:lvl1pPr>
          </a:lstStyle>
          <a:p>
            <a:fld id="{B7647445-41D0-4638-80E9-D5D5C07ADD39}" type="slidenum">
              <a:rPr lang="zh-CN" altLang="en-US" smtClean="0"/>
              <a:pPr/>
              <a:t>‹#›</a:t>
            </a:fld>
            <a:endParaRPr lang="zh-CN" altLang="en-US"/>
          </a:p>
        </p:txBody>
      </p:sp>
    </p:spTree>
    <p:extLst>
      <p:ext uri="{BB962C8B-B14F-4D97-AF65-F5344CB8AC3E}">
        <p14:creationId xmlns:p14="http://schemas.microsoft.com/office/powerpoint/2010/main" val="4091348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508358"/>
      </p:ext>
    </p:extLst>
  </p:cSld>
  <p:clrMap bg1="lt1" tx1="dk1" bg2="lt2" tx2="dk2" accent1="accent1" accent2="accent2" accent3="accent3" accent4="accent4" accent5="accent5" accent6="accent6" hlink="hlink" folHlink="folHlink"/>
  <p:sldLayoutIdLst>
    <p:sldLayoutId id="2147483680" r:id="rId1"/>
    <p:sldLayoutId id="214748368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083528"/>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tocec.org.tw/" TargetMode="External"/><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open.bccampus.ca/" TargetMode="External"/><Relationship Id="rId5" Type="http://schemas.openxmlformats.org/officeDocument/2006/relationships/hyperlink" Target="https://open.umn.edu/opentextbooks" TargetMode="External"/><Relationship Id="rId4" Type="http://schemas.openxmlformats.org/officeDocument/2006/relationships/hyperlink" Target="https://course.video.nchu.edu.tw/km/1081"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7.xml"/><Relationship Id="rId7" Type="http://schemas.openxmlformats.org/officeDocument/2006/relationships/diagramColors" Target="../diagrams/colors3.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2.jpeg"/><Relationship Id="rId5" Type="http://schemas.openxmlformats.org/officeDocument/2006/relationships/tags" Target="../tags/tag18.xml"/><Relationship Id="rId10" Type="http://schemas.openxmlformats.org/officeDocument/2006/relationships/image" Target="../media/image21.jpeg"/><Relationship Id="rId4" Type="http://schemas.openxmlformats.org/officeDocument/2006/relationships/tags" Target="../tags/tag17.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tags" Target="../tags/tag23.xml"/><Relationship Id="rId7" Type="http://schemas.openxmlformats.org/officeDocument/2006/relationships/diagramData" Target="../diagrams/data4.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24.xml"/><Relationship Id="rId11" Type="http://schemas.microsoft.com/office/2007/relationships/diagramDrawing" Target="../diagrams/drawing4.xml"/><Relationship Id="rId5" Type="http://schemas.openxmlformats.org/officeDocument/2006/relationships/slideLayout" Target="../slideLayouts/slideLayout1.xml"/><Relationship Id="rId10" Type="http://schemas.openxmlformats.org/officeDocument/2006/relationships/diagramColors" Target="../diagrams/colors4.xml"/><Relationship Id="rId4" Type="http://schemas.openxmlformats.org/officeDocument/2006/relationships/tags" Target="../tags/tag24.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7.xml"/><Relationship Id="rId7" Type="http://schemas.openxmlformats.org/officeDocument/2006/relationships/image" Target="../media/image2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6.png"/><Relationship Id="rId5" Type="http://schemas.openxmlformats.org/officeDocument/2006/relationships/notesSlide" Target="../notesSlides/notesSlide25.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26.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7.xml"/><Relationship Id="rId7"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29.xml"/><Relationship Id="rId7" Type="http://schemas.openxmlformats.org/officeDocument/2006/relationships/image" Target="../media/image40.jp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42.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notesSlide" Target="../notesSlides/notesSlide3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slideLayout" Target="../slideLayouts/slideLayout1.xml"/><Relationship Id="rId5" Type="http://schemas.openxmlformats.org/officeDocument/2006/relationships/tags" Target="../tags/tag41.xml"/><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46.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51.xml"/><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slideLayout" Target="../slideLayouts/slideLayout1.xml"/><Relationship Id="rId7" Type="http://schemas.openxmlformats.org/officeDocument/2006/relationships/image" Target="../media/image50.jp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49.jpg"/><Relationship Id="rId5" Type="http://schemas.openxmlformats.org/officeDocument/2006/relationships/image" Target="../media/image48.jpe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4.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slideLayout" Target="../slideLayouts/slideLayout1.xml"/><Relationship Id="rId7" Type="http://schemas.openxmlformats.org/officeDocument/2006/relationships/image" Target="../media/image57.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58.xml"/><Relationship Id="rId5" Type="http://schemas.openxmlformats.org/officeDocument/2006/relationships/image" Target="../media/image60.jpeg"/><Relationship Id="rId4" Type="http://schemas.openxmlformats.org/officeDocument/2006/relationships/image" Target="../media/image59.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59.xml"/><Relationship Id="rId6" Type="http://schemas.openxmlformats.org/officeDocument/2006/relationships/image" Target="../media/image19.jpg"/><Relationship Id="rId5" Type="http://schemas.microsoft.com/office/2007/relationships/hdphoto" Target="../media/hdphoto1.wdp"/><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a:extLst>
              <a:ext uri="{FF2B5EF4-FFF2-40B4-BE49-F238E27FC236}">
                <a16:creationId xmlns:a16="http://schemas.microsoft.com/office/drawing/2014/main" id="{DCAFCB18-7F02-485A-A7DE-235156460826}"/>
              </a:ext>
            </a:extLst>
          </p:cNvPr>
          <p:cNvGrpSpPr/>
          <p:nvPr/>
        </p:nvGrpSpPr>
        <p:grpSpPr>
          <a:xfrm>
            <a:off x="2198162" y="-298658"/>
            <a:ext cx="7746517" cy="7455315"/>
            <a:chOff x="2746159" y="71022"/>
            <a:chExt cx="6699682" cy="6471822"/>
          </a:xfrm>
        </p:grpSpPr>
        <p:sp>
          <p:nvSpPr>
            <p:cNvPr id="22" name="菱形 21">
              <a:extLst>
                <a:ext uri="{FF2B5EF4-FFF2-40B4-BE49-F238E27FC236}">
                  <a16:creationId xmlns:a16="http://schemas.microsoft.com/office/drawing/2014/main" id="{8C294D89-C5DF-481D-9EAA-F1AFC78BC003}"/>
                </a:ext>
              </a:extLst>
            </p:cNvPr>
            <p:cNvSpPr/>
            <p:nvPr/>
          </p:nvSpPr>
          <p:spPr>
            <a:xfrm>
              <a:off x="2746159" y="71022"/>
              <a:ext cx="6699682" cy="6471822"/>
            </a:xfrm>
            <a:prstGeom prst="diamond">
              <a:avLst/>
            </a:prstGeom>
            <a:gradFill>
              <a:gsLst>
                <a:gs pos="0">
                  <a:srgbClr val="0E3753"/>
                </a:gs>
                <a:gs pos="33000">
                  <a:srgbClr val="538399"/>
                </a:gs>
                <a:gs pos="60000">
                  <a:srgbClr val="86B7CA"/>
                </a:gs>
                <a:gs pos="100000">
                  <a:srgbClr val="0E37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菱形 23">
              <a:extLst>
                <a:ext uri="{FF2B5EF4-FFF2-40B4-BE49-F238E27FC236}">
                  <a16:creationId xmlns:a16="http://schemas.microsoft.com/office/drawing/2014/main" id="{9EB2DE24-FE4B-4AF4-B27C-A14AFF0FEDFD}"/>
                </a:ext>
              </a:extLst>
            </p:cNvPr>
            <p:cNvSpPr/>
            <p:nvPr/>
          </p:nvSpPr>
          <p:spPr>
            <a:xfrm>
              <a:off x="3380509" y="660557"/>
              <a:ext cx="5430982" cy="5292751"/>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矩形 13"/>
          <p:cNvSpPr/>
          <p:nvPr/>
        </p:nvSpPr>
        <p:spPr>
          <a:xfrm rot="2796516">
            <a:off x="-215404" y="-1369326"/>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rot="2740524">
            <a:off x="7624412" y="3182048"/>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2711869" y="2451403"/>
            <a:ext cx="6719102" cy="1438855"/>
          </a:xfrm>
          <a:prstGeom prst="rect">
            <a:avLst/>
          </a:prstGeom>
          <a:noFill/>
        </p:spPr>
        <p:txBody>
          <a:bodyPr wrap="square" rtlCol="0">
            <a:spAutoFit/>
          </a:bodyPr>
          <a:lstStyle/>
          <a:p>
            <a:pPr algn="ctr">
              <a:lnSpc>
                <a:spcPct val="150000"/>
              </a:lnSpc>
            </a:pPr>
            <a:r>
              <a:rPr lang="en-US" altLang="zh-TW" sz="3500" dirty="0">
                <a:gradFill>
                  <a:gsLst>
                    <a:gs pos="0">
                      <a:srgbClr val="2B5A72"/>
                    </a:gs>
                    <a:gs pos="51600">
                      <a:srgbClr val="88B9CC"/>
                    </a:gs>
                    <a:gs pos="100000">
                      <a:srgbClr val="436575"/>
                    </a:gs>
                  </a:gsLst>
                  <a:lin ang="5400000" scaled="1"/>
                </a:gradFill>
                <a:latin typeface="微軟正黑體" panose="020B0604030504040204" pitchFamily="34" charset="-120"/>
                <a:ea typeface="微軟正黑體" panose="020B0604030504040204" pitchFamily="34" charset="-120"/>
                <a:cs typeface="+mn-ea"/>
                <a:sym typeface="+mn-lt"/>
              </a:rPr>
              <a:t>109</a:t>
            </a:r>
            <a:r>
              <a:rPr lang="zh-TW" altLang="en-US" sz="3500" dirty="0">
                <a:gradFill>
                  <a:gsLst>
                    <a:gs pos="0">
                      <a:srgbClr val="2B5A72"/>
                    </a:gs>
                    <a:gs pos="51600">
                      <a:srgbClr val="88B9CC"/>
                    </a:gs>
                    <a:gs pos="100000">
                      <a:srgbClr val="436575"/>
                    </a:gs>
                  </a:gsLst>
                  <a:lin ang="5400000" scaled="1"/>
                </a:gradFill>
                <a:latin typeface="微軟正黑體" panose="020B0604030504040204" pitchFamily="34" charset="-120"/>
                <a:ea typeface="微軟正黑體" panose="020B0604030504040204" pitchFamily="34" charset="-120"/>
                <a:cs typeface="+mn-ea"/>
                <a:sym typeface="+mn-lt"/>
              </a:rPr>
              <a:t>學年度第</a:t>
            </a:r>
            <a:r>
              <a:rPr lang="en-US" altLang="zh-TW" sz="3500" dirty="0">
                <a:gradFill>
                  <a:gsLst>
                    <a:gs pos="0">
                      <a:srgbClr val="2B5A72"/>
                    </a:gs>
                    <a:gs pos="51600">
                      <a:srgbClr val="88B9CC"/>
                    </a:gs>
                    <a:gs pos="100000">
                      <a:srgbClr val="436575"/>
                    </a:gs>
                  </a:gsLst>
                  <a:lin ang="5400000" scaled="1"/>
                </a:gradFill>
                <a:latin typeface="微軟正黑體" panose="020B0604030504040204" pitchFamily="34" charset="-120"/>
                <a:ea typeface="微軟正黑體" panose="020B0604030504040204" pitchFamily="34" charset="-120"/>
                <a:cs typeface="+mn-ea"/>
                <a:sym typeface="+mn-lt"/>
              </a:rPr>
              <a:t>2</a:t>
            </a:r>
            <a:r>
              <a:rPr lang="zh-TW" altLang="en-US" sz="3500" dirty="0">
                <a:gradFill>
                  <a:gsLst>
                    <a:gs pos="0">
                      <a:srgbClr val="2B5A72"/>
                    </a:gs>
                    <a:gs pos="51600">
                      <a:srgbClr val="88B9CC"/>
                    </a:gs>
                    <a:gs pos="100000">
                      <a:srgbClr val="436575"/>
                    </a:gs>
                  </a:gsLst>
                  <a:lin ang="5400000" scaled="1"/>
                </a:gradFill>
                <a:latin typeface="微軟正黑體" panose="020B0604030504040204" pitchFamily="34" charset="-120"/>
                <a:ea typeface="微軟正黑體" panose="020B0604030504040204" pitchFamily="34" charset="-120"/>
                <a:cs typeface="+mn-ea"/>
                <a:sym typeface="+mn-lt"/>
              </a:rPr>
              <a:t>學期</a:t>
            </a:r>
            <a:endParaRPr lang="en-US" altLang="zh-TW" sz="3500" dirty="0">
              <a:gradFill>
                <a:gsLst>
                  <a:gs pos="0">
                    <a:srgbClr val="2B5A72"/>
                  </a:gs>
                  <a:gs pos="51600">
                    <a:srgbClr val="88B9CC"/>
                  </a:gs>
                  <a:gs pos="100000">
                    <a:srgbClr val="436575"/>
                  </a:gs>
                </a:gsLst>
                <a:lin ang="5400000" scaled="1"/>
              </a:gradFill>
              <a:latin typeface="微軟正黑體" panose="020B0604030504040204" pitchFamily="34" charset="-120"/>
              <a:ea typeface="微軟正黑體" panose="020B0604030504040204" pitchFamily="34" charset="-120"/>
              <a:cs typeface="+mn-ea"/>
              <a:sym typeface="+mn-lt"/>
            </a:endParaRPr>
          </a:p>
          <a:p>
            <a:pPr algn="ctr"/>
            <a:r>
              <a:rPr lang="zh-TW" altLang="en-US" sz="35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新進教師行政服務座談會</a:t>
            </a:r>
            <a:endParaRPr lang="zh-CN" altLang="en-US" sz="35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grpSp>
        <p:nvGrpSpPr>
          <p:cNvPr id="19" name="组合 18"/>
          <p:cNvGrpSpPr/>
          <p:nvPr/>
        </p:nvGrpSpPr>
        <p:grpSpPr>
          <a:xfrm>
            <a:off x="3737016" y="3202868"/>
            <a:ext cx="4717967" cy="726804"/>
            <a:chOff x="4184073" y="3169227"/>
            <a:chExt cx="3678382" cy="926468"/>
          </a:xfrm>
        </p:grpSpPr>
        <p:cxnSp>
          <p:nvCxnSpPr>
            <p:cNvPr id="18" name="直接连接符 17"/>
            <p:cNvCxnSpPr/>
            <p:nvPr/>
          </p:nvCxnSpPr>
          <p:spPr>
            <a:xfrm>
              <a:off x="4184073" y="3169227"/>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84073" y="4095695"/>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4318552" y="4148853"/>
            <a:ext cx="3404398" cy="369332"/>
          </a:xfrm>
          <a:prstGeom prst="rect">
            <a:avLst/>
          </a:prstGeom>
        </p:spPr>
        <p:txBody>
          <a:bodyPr wrap="square">
            <a:spAutoFit/>
          </a:bodyPr>
          <a:lstStyle/>
          <a:p>
            <a:pPr algn="ctr"/>
            <a:r>
              <a:rPr lang="zh-TW" altLang="en-US"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日期</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a:t>
            </a:r>
            <a:r>
              <a:rPr lang="en-US" altLang="zh-TW" dirty="0" smtClean="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110</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年</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2</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月</a:t>
            </a:r>
            <a:r>
              <a:rPr lang="en-US" altLang="zh-TW"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19</a:t>
            </a: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日  </a:t>
            </a:r>
            <a:endParaRPr lang="zh-CN" altLang="en-US"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pic>
        <p:nvPicPr>
          <p:cNvPr id="12" name="圖片 11">
            <a:extLst>
              <a:ext uri="{FF2B5EF4-FFF2-40B4-BE49-F238E27FC236}">
                <a16:creationId xmlns:a16="http://schemas.microsoft.com/office/drawing/2014/main" id="{EF56590E-BD54-4D65-AED1-7D49E9012C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4440" y="481308"/>
            <a:ext cx="1344784" cy="1162241"/>
          </a:xfrm>
          <a:prstGeom prst="rect">
            <a:avLst/>
          </a:prstGeom>
        </p:spPr>
      </p:pic>
      <p:sp>
        <p:nvSpPr>
          <p:cNvPr id="2" name="矩形 1">
            <a:extLst>
              <a:ext uri="{FF2B5EF4-FFF2-40B4-BE49-F238E27FC236}">
                <a16:creationId xmlns:a16="http://schemas.microsoft.com/office/drawing/2014/main" id="{6715B9EF-B6E2-49B0-ACDF-D07E2AC73E45}"/>
              </a:ext>
            </a:extLst>
          </p:cNvPr>
          <p:cNvSpPr/>
          <p:nvPr/>
        </p:nvSpPr>
        <p:spPr>
          <a:xfrm>
            <a:off x="8118552" y="5863492"/>
            <a:ext cx="3390672" cy="477054"/>
          </a:xfrm>
          <a:prstGeom prst="rect">
            <a:avLst/>
          </a:prstGeom>
        </p:spPr>
        <p:txBody>
          <a:bodyPr wrap="none">
            <a:spAutoFit/>
          </a:bodyPr>
          <a:lstStyle/>
          <a:p>
            <a:pPr algn="ctr"/>
            <a:r>
              <a:rPr lang="zh-TW" altLang="en-US" sz="2500" dirty="0">
                <a:gradFill>
                  <a:gsLst>
                    <a:gs pos="0">
                      <a:srgbClr val="2B5A72"/>
                    </a:gs>
                    <a:gs pos="51600">
                      <a:srgbClr val="88B9CC"/>
                    </a:gs>
                    <a:gs pos="100000">
                      <a:srgbClr val="436575"/>
                    </a:gs>
                  </a:gsLst>
                  <a:lin ang="5400000" scaled="1"/>
                </a:gradFill>
                <a:latin typeface="微軟正黑體" panose="020B0604030504040204" pitchFamily="34" charset="-120"/>
                <a:ea typeface="微軟正黑體" panose="020B0604030504040204" pitchFamily="34" charset="-120"/>
                <a:cs typeface="+mn-ea"/>
                <a:sym typeface="+mn-lt"/>
              </a:rPr>
              <a:t>主講人：吳宗明教務長</a:t>
            </a:r>
            <a:endParaRPr lang="en-US" altLang="zh-CN" sz="2500" dirty="0">
              <a:gradFill>
                <a:gsLst>
                  <a:gs pos="0">
                    <a:srgbClr val="2B5A72"/>
                  </a:gs>
                  <a:gs pos="51600">
                    <a:srgbClr val="88B9CC"/>
                  </a:gs>
                  <a:gs pos="100000">
                    <a:srgbClr val="436575"/>
                  </a:gs>
                </a:gsLst>
                <a:lin ang="5400000" scaled="1"/>
              </a:gradFill>
              <a:latin typeface="微軟正黑體" panose="020B0604030504040204" pitchFamily="34" charset="-120"/>
              <a:ea typeface="微軟正黑體" panose="020B0604030504040204" pitchFamily="34" charset="-120"/>
              <a:cs typeface="+mn-ea"/>
              <a:sym typeface="+mn-lt"/>
            </a:endParaRPr>
          </a:p>
        </p:txBody>
      </p:sp>
      <p:sp>
        <p:nvSpPr>
          <p:cNvPr id="3" name="投影片編號版面配置區 2"/>
          <p:cNvSpPr>
            <a:spLocks noGrp="1"/>
          </p:cNvSpPr>
          <p:nvPr>
            <p:ph type="sldNum" sz="quarter" idx="12"/>
          </p:nvPr>
        </p:nvSpPr>
        <p:spPr/>
        <p:txBody>
          <a:bodyPr/>
          <a:lstStyle/>
          <a:p>
            <a:fld id="{B7647445-41D0-4638-80E9-D5D5C07ADD39}" type="slidenum">
              <a:rPr lang="zh-CN" altLang="en-US" smtClean="0"/>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247775" y="341757"/>
            <a:ext cx="15935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defTabSz="914377"/>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註冊組</a:t>
            </a:r>
            <a:endParaRPr lang="zh-CN"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7" name="Shape 542">
            <a:extLst>
              <a:ext uri="{FF2B5EF4-FFF2-40B4-BE49-F238E27FC236}">
                <a16:creationId xmlns:a16="http://schemas.microsoft.com/office/drawing/2014/main" id="{901A1B4E-A3B9-40CB-BEB2-A07CE1405CCF}"/>
              </a:ext>
            </a:extLst>
          </p:cNvPr>
          <p:cNvSpPr txBox="1">
            <a:spLocks/>
          </p:cNvSpPr>
          <p:nvPr/>
        </p:nvSpPr>
        <p:spPr>
          <a:xfrm>
            <a:off x="258092" y="1363156"/>
            <a:ext cx="3840000" cy="2592000"/>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9pPr>
          </a:lstStyle>
          <a:p>
            <a:pPr algn="ctr" defTabSz="1219170">
              <a:lnSpc>
                <a:spcPct val="150000"/>
              </a:lnSpc>
              <a:defRPr/>
            </a:pPr>
            <a:r>
              <a:rPr lang="zh-TW" altLang="en-US" sz="1733" b="1" u="sng" kern="0" dirty="0">
                <a:solidFill>
                  <a:srgbClr val="57A7B5">
                    <a:lumMod val="50000"/>
                  </a:srgbClr>
                </a:solidFill>
                <a:latin typeface="微軟正黑體" panose="020B0604030504040204" pitchFamily="34" charset="-120"/>
                <a:ea typeface="微軟正黑體" panose="020B0604030504040204" pitchFamily="34" charset="-120"/>
              </a:rPr>
              <a:t>請授課教師按時繳交學期成績</a:t>
            </a:r>
          </a:p>
          <a:p>
            <a:pPr marL="228594" indent="-228594" algn="just" defTabSz="1219170">
              <a:lnSpc>
                <a:spcPct val="150000"/>
              </a:lnSpc>
              <a:spcBef>
                <a:spcPts val="800"/>
              </a:spcBef>
              <a:buFont typeface="Wingdings" panose="05000000000000000000" pitchFamily="2" charset="2"/>
              <a:buChar char="Ø"/>
              <a:defRPr/>
            </a:pP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學期成績考核應於</a:t>
            </a:r>
            <a:r>
              <a:rPr lang="zh-TW" altLang="en-US" sz="1467" b="1" kern="0" dirty="0">
                <a:solidFill>
                  <a:srgbClr val="C00000"/>
                </a:solidFill>
                <a:latin typeface="微軟正黑體" panose="020B0604030504040204" pitchFamily="34" charset="-120"/>
                <a:ea typeface="微軟正黑體" panose="020B0604030504040204" pitchFamily="34" charset="-120"/>
              </a:rPr>
              <a:t>學期考試後一週內</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完成。</a:t>
            </a:r>
          </a:p>
          <a:p>
            <a:pPr marL="228594" indent="-228594" algn="just" defTabSz="1219170">
              <a:lnSpc>
                <a:spcPct val="150000"/>
              </a:lnSpc>
              <a:buFont typeface="Wingdings" panose="05000000000000000000" pitchFamily="2" charset="2"/>
              <a:buChar char="Ø"/>
              <a:defRPr/>
            </a:pP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學生學期成績逾</a:t>
            </a:r>
            <a:r>
              <a:rPr lang="zh-TW" altLang="en-US" sz="1467" b="1" kern="0" dirty="0">
                <a:solidFill>
                  <a:srgbClr val="C00000"/>
                </a:solidFill>
                <a:latin typeface="微軟正黑體" panose="020B0604030504040204" pitchFamily="34" charset="-120"/>
                <a:ea typeface="微軟正黑體" panose="020B0604030504040204" pitchFamily="34" charset="-120"/>
              </a:rPr>
              <a:t>學期考試後四週</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仍未登錄</a:t>
            </a:r>
            <a:r>
              <a:rPr lang="en-US" altLang="zh-TW" sz="1467" b="1" kern="0" dirty="0">
                <a:solidFill>
                  <a:sysClr val="windowText" lastClr="000000"/>
                </a:solidFill>
                <a:latin typeface="微軟正黑體" panose="020B0604030504040204" pitchFamily="34" charset="-120"/>
                <a:ea typeface="微軟正黑體" panose="020B0604030504040204" pitchFamily="34" charset="-120"/>
              </a:rPr>
              <a:t>(</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含 </a:t>
            </a:r>
            <a:r>
              <a:rPr lang="en-US" altLang="zh-TW" sz="1467" b="1" kern="0" dirty="0">
                <a:solidFill>
                  <a:sysClr val="windowText" lastClr="000000"/>
                </a:solidFill>
                <a:latin typeface="微軟正黑體" panose="020B0604030504040204" pitchFamily="34" charset="-120"/>
                <a:ea typeface="微軟正黑體" panose="020B0604030504040204" pitchFamily="34" charset="-120"/>
              </a:rPr>
              <a:t>I </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成績</a:t>
            </a:r>
            <a:r>
              <a:rPr lang="en-US" altLang="zh-TW" sz="1467" b="1" kern="0" dirty="0">
                <a:solidFill>
                  <a:sysClr val="windowText" lastClr="000000"/>
                </a:solidFill>
                <a:latin typeface="微軟正黑體" panose="020B0604030504040204" pitchFamily="34" charset="-120"/>
                <a:ea typeface="微軟正黑體" panose="020B0604030504040204" pitchFamily="34" charset="-120"/>
              </a:rPr>
              <a:t>)</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，將依行政程序簽核該生該科成績以</a:t>
            </a:r>
            <a:r>
              <a:rPr lang="zh-TW" altLang="en-US" sz="1467" b="1" kern="0" dirty="0">
                <a:solidFill>
                  <a:srgbClr val="C00000"/>
                </a:solidFill>
                <a:latin typeface="微軟正黑體" panose="020B0604030504040204" pitchFamily="34" charset="-120"/>
                <a:ea typeface="微軟正黑體" panose="020B0604030504040204" pitchFamily="34" charset="-120"/>
              </a:rPr>
              <a:t>零</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分計，並即進行排名作業。</a:t>
            </a:r>
          </a:p>
        </p:txBody>
      </p:sp>
      <p:sp>
        <p:nvSpPr>
          <p:cNvPr id="8" name="Shape 543">
            <a:extLst>
              <a:ext uri="{FF2B5EF4-FFF2-40B4-BE49-F238E27FC236}">
                <a16:creationId xmlns:a16="http://schemas.microsoft.com/office/drawing/2014/main" id="{84B345B2-D50A-435B-94C6-42409FBA967A}"/>
              </a:ext>
            </a:extLst>
          </p:cNvPr>
          <p:cNvSpPr txBox="1">
            <a:spLocks/>
          </p:cNvSpPr>
          <p:nvPr/>
        </p:nvSpPr>
        <p:spPr>
          <a:xfrm>
            <a:off x="4178685" y="1363156"/>
            <a:ext cx="3840000" cy="2592000"/>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dk1"/>
                </a:solidFill>
                <a:latin typeface="+mn-lt"/>
                <a:ea typeface="+mn-ea"/>
                <a:cs typeface="+mn-cs"/>
                <a:sym typeface="Arial"/>
              </a:defRPr>
            </a:lvl9pPr>
          </a:lstStyle>
          <a:p>
            <a:pPr algn="ctr" defTabSz="1219170">
              <a:defRPr/>
            </a:pPr>
            <a:r>
              <a:rPr lang="zh-TW" altLang="en-US" sz="1733" b="1" u="sng" kern="0" dirty="0">
                <a:solidFill>
                  <a:srgbClr val="57A7B5">
                    <a:lumMod val="50000"/>
                  </a:srgbClr>
                </a:solidFill>
                <a:latin typeface="微軟正黑體" panose="020B0604030504040204" pitchFamily="34" charset="-120"/>
                <a:ea typeface="微軟正黑體" panose="020B0604030504040204" pitchFamily="34" charset="-120"/>
              </a:rPr>
              <a:t>成績更正程序</a:t>
            </a:r>
          </a:p>
          <a:p>
            <a:pPr marL="228594" indent="-228594" algn="just" defTabSz="1219170">
              <a:lnSpc>
                <a:spcPct val="150000"/>
              </a:lnSpc>
              <a:spcBef>
                <a:spcPts val="800"/>
              </a:spcBef>
              <a:buFont typeface="Wingdings" panose="05000000000000000000" pitchFamily="2" charset="2"/>
              <a:buChar char="Ø"/>
              <a:defRPr/>
            </a:pPr>
            <a:r>
              <a:rPr lang="zh-TW" altLang="zh-TW" sz="1467" b="1" kern="0" dirty="0">
                <a:solidFill>
                  <a:srgbClr val="000000"/>
                </a:solidFill>
                <a:latin typeface="微軟正黑體" panose="020B0604030504040204" pitchFamily="34" charset="-120"/>
                <a:ea typeface="微軟正黑體" panose="020B0604030504040204" pitchFamily="34" charset="-120"/>
              </a:rPr>
              <a:t>成績經送教務處後不得更改。但如有可歸責於教師之事由，致登記錯誤或遺漏者，授課教師須提出書面報告，經開課單位一、二級主管同意，報請教務長核定後，始得更正。學生成績之更正應於</a:t>
            </a:r>
            <a:r>
              <a:rPr lang="zh-TW" altLang="zh-TW" sz="1467" b="1" u="sng" kern="0" dirty="0">
                <a:solidFill>
                  <a:srgbClr val="0000FF"/>
                </a:solidFill>
                <a:latin typeface="微軟正黑體" panose="020B0604030504040204" pitchFamily="34" charset="-120"/>
                <a:ea typeface="微軟正黑體" panose="020B0604030504040204" pitchFamily="34" charset="-120"/>
              </a:rPr>
              <a:t>學期考試後四週內</a:t>
            </a:r>
            <a:r>
              <a:rPr lang="zh-TW" altLang="zh-TW" sz="1467" b="1" kern="0" dirty="0">
                <a:solidFill>
                  <a:srgbClr val="000000"/>
                </a:solidFill>
                <a:latin typeface="微軟正黑體" panose="020B0604030504040204" pitchFamily="34" charset="-120"/>
                <a:ea typeface="微軟正黑體" panose="020B0604030504040204" pitchFamily="34" charset="-120"/>
              </a:rPr>
              <a:t>完成。</a:t>
            </a:r>
            <a:endParaRPr lang="zh-TW" altLang="en-US" sz="1467" b="1" kern="0" dirty="0">
              <a:solidFill>
                <a:sysClr val="windowText" lastClr="000000"/>
              </a:solidFill>
              <a:latin typeface="微軟正黑體" panose="020B0604030504040204" pitchFamily="34" charset="-120"/>
              <a:ea typeface="微軟正黑體" panose="020B0604030504040204" pitchFamily="34" charset="-120"/>
            </a:endParaRPr>
          </a:p>
        </p:txBody>
      </p:sp>
      <p:sp>
        <p:nvSpPr>
          <p:cNvPr id="9" name="Shape 544">
            <a:extLst>
              <a:ext uri="{FF2B5EF4-FFF2-40B4-BE49-F238E27FC236}">
                <a16:creationId xmlns:a16="http://schemas.microsoft.com/office/drawing/2014/main" id="{223F3DB0-B514-444E-9CBD-7ECE802C1B1A}"/>
              </a:ext>
            </a:extLst>
          </p:cNvPr>
          <p:cNvSpPr txBox="1">
            <a:spLocks/>
          </p:cNvSpPr>
          <p:nvPr/>
        </p:nvSpPr>
        <p:spPr>
          <a:xfrm>
            <a:off x="8099279" y="1373908"/>
            <a:ext cx="3829547" cy="2592000"/>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defTabSz="1219170">
              <a:spcBef>
                <a:spcPts val="800"/>
              </a:spcBef>
              <a:defRPr/>
            </a:pPr>
            <a:r>
              <a:rPr lang="zh-TW" altLang="en-US" sz="1733" b="1" u="sng" kern="0" dirty="0">
                <a:solidFill>
                  <a:srgbClr val="57A7B5">
                    <a:lumMod val="50000"/>
                  </a:srgbClr>
                </a:solidFill>
                <a:latin typeface="微軟正黑體" panose="020B0604030504040204" pitchFamily="34" charset="-120"/>
                <a:ea typeface="微軟正黑體" panose="020B0604030504040204" pitchFamily="34" charset="-120"/>
              </a:rPr>
              <a:t>教務分析系統</a:t>
            </a:r>
          </a:p>
          <a:p>
            <a:pPr marL="228594" indent="-228594" algn="just" defTabSz="1219170">
              <a:lnSpc>
                <a:spcPct val="150000"/>
              </a:lnSpc>
              <a:spcBef>
                <a:spcPts val="800"/>
              </a:spcBef>
              <a:buFont typeface="Wingdings" panose="05000000000000000000" pitchFamily="2" charset="2"/>
              <a:buChar char="Ø"/>
              <a:defRPr/>
            </a:pP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提供不同入學管道學生之</a:t>
            </a:r>
            <a:r>
              <a:rPr lang="zh-TW" altLang="en-US" sz="1467" b="1" u="sng" kern="0" dirty="0">
                <a:solidFill>
                  <a:srgbClr val="0000FF"/>
                </a:solidFill>
                <a:latin typeface="微軟正黑體" panose="020B0604030504040204" pitchFamily="34" charset="-120"/>
                <a:ea typeface="微軟正黑體" panose="020B0604030504040204" pitchFamily="34" charset="-120"/>
              </a:rPr>
              <a:t>各項統計資料</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，包括入學前資料、來源、在學穩定性、成績及教學滿意度。</a:t>
            </a:r>
          </a:p>
          <a:p>
            <a:pPr marL="228594" indent="-228594" algn="just" defTabSz="1219170">
              <a:lnSpc>
                <a:spcPct val="150000"/>
              </a:lnSpc>
              <a:spcAft>
                <a:spcPts val="400"/>
              </a:spcAft>
              <a:buFont typeface="Wingdings" panose="05000000000000000000" pitchFamily="2" charset="2"/>
              <a:buChar char="Ø"/>
              <a:defRPr/>
            </a:pP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可於</a:t>
            </a:r>
            <a:r>
              <a:rPr lang="zh-TW" altLang="en-US" sz="1467" b="1" kern="0" dirty="0">
                <a:solidFill>
                  <a:srgbClr val="0000FF"/>
                </a:solidFill>
                <a:latin typeface="微軟正黑體" panose="020B0604030504040204" pitchFamily="34" charset="-120"/>
                <a:ea typeface="微軟正黑體" panose="020B0604030504040204" pitchFamily="34" charset="-120"/>
              </a:rPr>
              <a:t>教務資訊系統</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項下，點選</a:t>
            </a:r>
            <a:r>
              <a:rPr lang="zh-TW" altLang="en-US" sz="1467" b="1" kern="0" dirty="0">
                <a:solidFill>
                  <a:srgbClr val="0000FF"/>
                </a:solidFill>
                <a:latin typeface="微軟正黑體" panose="020B0604030504040204" pitchFamily="34" charset="-120"/>
                <a:ea typeface="微軟正黑體" panose="020B0604030504040204" pitchFamily="34" charset="-120"/>
              </a:rPr>
              <a:t>教務分析</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rPr>
              <a:t>進入並查詢。</a:t>
            </a:r>
          </a:p>
        </p:txBody>
      </p:sp>
      <p:sp>
        <p:nvSpPr>
          <p:cNvPr id="10" name="Shape 546">
            <a:extLst>
              <a:ext uri="{FF2B5EF4-FFF2-40B4-BE49-F238E27FC236}">
                <a16:creationId xmlns:a16="http://schemas.microsoft.com/office/drawing/2014/main" id="{BA3164CE-4E51-4C97-A7D0-60A25577E699}"/>
              </a:ext>
            </a:extLst>
          </p:cNvPr>
          <p:cNvSpPr txBox="1">
            <a:spLocks/>
          </p:cNvSpPr>
          <p:nvPr/>
        </p:nvSpPr>
        <p:spPr>
          <a:xfrm>
            <a:off x="256249" y="4043675"/>
            <a:ext cx="3840000" cy="2461588"/>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1pPr>
            <a:lvl2pPr marL="914400" marR="0" lvl="1"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2pPr>
            <a:lvl3pPr marL="1371600" marR="0" lvl="2"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3pPr>
            <a:lvl4pPr marL="1828800" marR="0" lvl="3"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4pPr>
            <a:lvl5pPr marL="2286000" marR="0" lvl="4"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5pPr>
            <a:lvl6pPr marL="2743200" marR="0" lvl="5"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6pPr>
            <a:lvl7pPr marL="3200400" marR="0" lvl="6"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7pPr>
            <a:lvl8pPr marL="3657600" marR="0" lvl="7"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8pPr>
            <a:lvl9pPr marL="4114800" marR="0" lvl="8" indent="-342900" algn="l" rtl="0">
              <a:lnSpc>
                <a:spcPct val="100000"/>
              </a:lnSpc>
              <a:spcBef>
                <a:spcPts val="1000"/>
              </a:spcBef>
              <a:spcAft>
                <a:spcPts val="100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9pPr>
          </a:lstStyle>
          <a:p>
            <a:pPr marL="152396" indent="0" algn="ctr" defTabSz="1219170">
              <a:spcBef>
                <a:spcPts val="800"/>
              </a:spcBef>
              <a:buFont typeface="Lato Light"/>
              <a:buNone/>
              <a:defRPr/>
            </a:pPr>
            <a:r>
              <a:rPr lang="zh-TW" altLang="en-US" sz="1733" b="1" u="sng" kern="0" dirty="0">
                <a:solidFill>
                  <a:srgbClr val="57A7B5">
                    <a:lumMod val="50000"/>
                  </a:srgbClr>
                </a:solidFill>
                <a:latin typeface="微軟正黑體" panose="020B0604030504040204" pitchFamily="34" charset="-120"/>
                <a:ea typeface="微軟正黑體" panose="020B0604030504040204" pitchFamily="34" charset="-120"/>
              </a:rPr>
              <a:t>學士班</a:t>
            </a:r>
            <a:r>
              <a:rPr lang="en-US" altLang="zh-TW" sz="1733" b="1" u="sng" kern="0" dirty="0">
                <a:solidFill>
                  <a:srgbClr val="57A7B5">
                    <a:lumMod val="50000"/>
                  </a:srgbClr>
                </a:solidFill>
                <a:latin typeface="微軟正黑體" panose="020B0604030504040204" pitchFamily="34" charset="-120"/>
                <a:ea typeface="微軟正黑體" panose="020B0604030504040204" pitchFamily="34" charset="-120"/>
              </a:rPr>
              <a:t>/</a:t>
            </a:r>
            <a:r>
              <a:rPr lang="zh-TW" altLang="en-US" sz="1733" b="1" u="sng" kern="0" dirty="0">
                <a:solidFill>
                  <a:srgbClr val="57A7B5">
                    <a:lumMod val="50000"/>
                  </a:srgbClr>
                </a:solidFill>
                <a:latin typeface="微軟正黑體" panose="020B0604030504040204" pitchFamily="34" charset="-120"/>
                <a:ea typeface="微軟正黑體" panose="020B0604030504040204" pitchFamily="34" charset="-120"/>
              </a:rPr>
              <a:t>進修學士班</a:t>
            </a:r>
            <a:endParaRPr lang="en-US" altLang="zh-TW" sz="1733" b="1" u="sng" kern="0" dirty="0">
              <a:solidFill>
                <a:srgbClr val="57A7B5">
                  <a:lumMod val="50000"/>
                </a:srgbClr>
              </a:solidFill>
              <a:latin typeface="微軟正黑體" panose="020B0604030504040204" pitchFamily="34" charset="-120"/>
              <a:ea typeface="微軟正黑體" panose="020B0604030504040204" pitchFamily="34" charset="-120"/>
            </a:endParaRPr>
          </a:p>
          <a:p>
            <a:pPr marL="152396" indent="0" algn="ctr" defTabSz="1219170">
              <a:spcBef>
                <a:spcPts val="800"/>
              </a:spcBef>
              <a:buFont typeface="Lato Light"/>
              <a:buNone/>
              <a:defRPr/>
            </a:pPr>
            <a:r>
              <a:rPr lang="zh-TW" altLang="en-US" sz="1733" b="1" u="sng" kern="0" dirty="0">
                <a:solidFill>
                  <a:srgbClr val="57A7B5">
                    <a:lumMod val="50000"/>
                  </a:srgbClr>
                </a:solidFill>
                <a:latin typeface="微軟正黑體" panose="020B0604030504040204" pitchFamily="34" charset="-120"/>
                <a:ea typeface="微軟正黑體" panose="020B0604030504040204" pitchFamily="34" charset="-120"/>
              </a:rPr>
              <a:t>學生學業退學規定</a:t>
            </a:r>
            <a:endParaRPr lang="en-US" altLang="zh-TW" sz="1733" b="1" u="sng" kern="0" dirty="0">
              <a:solidFill>
                <a:srgbClr val="57A7B5">
                  <a:lumMod val="50000"/>
                </a:srgbClr>
              </a:solidFill>
              <a:latin typeface="微軟正黑體" panose="020B0604030504040204" pitchFamily="34" charset="-120"/>
              <a:ea typeface="微軟正黑體" panose="020B0604030504040204" pitchFamily="34" charset="-120"/>
            </a:endParaRPr>
          </a:p>
          <a:p>
            <a:pPr marL="228594" indent="-228594" algn="just" defTabSz="1219170">
              <a:lnSpc>
                <a:spcPct val="150000"/>
              </a:lnSpc>
              <a:spcBef>
                <a:spcPts val="800"/>
              </a:spcBef>
              <a:buClrTx/>
              <a:buSzTx/>
              <a:buFont typeface="Wingdings" panose="05000000000000000000" pitchFamily="2" charset="2"/>
              <a:buChar char="Ø"/>
              <a:defRPr/>
            </a:pP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一般生：</a:t>
            </a:r>
            <a:r>
              <a:rPr lang="zh-TW" altLang="en-US" sz="1467" b="1" u="sng" kern="0" dirty="0">
                <a:solidFill>
                  <a:srgbClr val="0000FF"/>
                </a:solidFill>
                <a:latin typeface="微軟正黑體" panose="020B0604030504040204" pitchFamily="34" charset="-120"/>
                <a:ea typeface="微軟正黑體" panose="020B0604030504040204" pitchFamily="34" charset="-120"/>
                <a:cs typeface="+mn-cs"/>
                <a:sym typeface="Arial"/>
              </a:rPr>
              <a:t>累計</a:t>
            </a:r>
            <a:r>
              <a:rPr lang="zh-TW" altLang="en-US" sz="1467" b="1" kern="0" dirty="0">
                <a:solidFill>
                  <a:srgbClr val="0000FF"/>
                </a:solidFill>
                <a:latin typeface="微軟正黑體" panose="020B0604030504040204" pitchFamily="34" charset="-120"/>
                <a:ea typeface="微軟正黑體" panose="020B0604030504040204" pitchFamily="34" charset="-120"/>
                <a:cs typeface="+mn-cs"/>
                <a:sym typeface="Arial"/>
              </a:rPr>
              <a:t>兩次</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不及格學分數達該學期修習學分總數</a:t>
            </a:r>
            <a:r>
              <a:rPr lang="en-US" altLang="zh-TW" sz="1467" kern="0" spc="133" dirty="0">
                <a:solidFill>
                  <a:srgbClr val="0000FF"/>
                </a:solidFill>
                <a:latin typeface="微軟正黑體" panose="020B0604030504040204" pitchFamily="34" charset="-120"/>
                <a:ea typeface="微軟正黑體" panose="020B0604030504040204" pitchFamily="34" charset="-120"/>
                <a:cs typeface="+mn-cs"/>
                <a:sym typeface="Arial"/>
              </a:rPr>
              <a:t>1/2</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者。</a:t>
            </a:r>
          </a:p>
          <a:p>
            <a:pPr marL="228594" indent="-228594" algn="just" defTabSz="1219170">
              <a:lnSpc>
                <a:spcPct val="150000"/>
              </a:lnSpc>
              <a:spcBef>
                <a:spcPts val="0"/>
              </a:spcBef>
              <a:spcAft>
                <a:spcPts val="400"/>
              </a:spcAft>
              <a:buClrTx/>
              <a:buSzTx/>
              <a:buFont typeface="Wingdings" panose="05000000000000000000" pitchFamily="2" charset="2"/>
              <a:buChar char="Ø"/>
              <a:defRPr/>
            </a:pP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特殊身分學生：</a:t>
            </a:r>
            <a:r>
              <a:rPr lang="zh-TW" altLang="en-US" sz="1467" b="1" u="sng" kern="0" dirty="0">
                <a:solidFill>
                  <a:srgbClr val="0000FF"/>
                </a:solidFill>
                <a:latin typeface="微軟正黑體" panose="020B0604030504040204" pitchFamily="34" charset="-120"/>
                <a:ea typeface="微軟正黑體" panose="020B0604030504040204" pitchFamily="34" charset="-120"/>
                <a:cs typeface="+mn-cs"/>
                <a:sym typeface="Arial"/>
              </a:rPr>
              <a:t>累計</a:t>
            </a:r>
            <a:r>
              <a:rPr lang="zh-TW" altLang="en-US" sz="1467" b="1" kern="0" dirty="0">
                <a:solidFill>
                  <a:srgbClr val="0000FF"/>
                </a:solidFill>
                <a:latin typeface="微軟正黑體" panose="020B0604030504040204" pitchFamily="34" charset="-120"/>
                <a:ea typeface="微軟正黑體" panose="020B0604030504040204" pitchFamily="34" charset="-120"/>
                <a:cs typeface="+mn-cs"/>
                <a:sym typeface="Arial"/>
              </a:rPr>
              <a:t>兩次</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不及格學分數達該學期修習學分總數</a:t>
            </a:r>
            <a:r>
              <a:rPr lang="en-US" altLang="zh-TW" sz="1467" kern="0" spc="133" dirty="0">
                <a:solidFill>
                  <a:srgbClr val="0000FF"/>
                </a:solidFill>
                <a:latin typeface="微軟正黑體" panose="020B0604030504040204" pitchFamily="34" charset="-120"/>
                <a:ea typeface="微軟正黑體" panose="020B0604030504040204" pitchFamily="34" charset="-120"/>
                <a:cs typeface="+mn-cs"/>
                <a:sym typeface="Arial"/>
              </a:rPr>
              <a:t>2/3</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者。</a:t>
            </a:r>
          </a:p>
        </p:txBody>
      </p:sp>
      <p:sp>
        <p:nvSpPr>
          <p:cNvPr id="13" name="Shape 547">
            <a:extLst>
              <a:ext uri="{FF2B5EF4-FFF2-40B4-BE49-F238E27FC236}">
                <a16:creationId xmlns:a16="http://schemas.microsoft.com/office/drawing/2014/main" id="{AA839D5B-9F66-4947-BBD8-FE7C930AB36A}"/>
              </a:ext>
            </a:extLst>
          </p:cNvPr>
          <p:cNvSpPr txBox="1">
            <a:spLocks/>
          </p:cNvSpPr>
          <p:nvPr/>
        </p:nvSpPr>
        <p:spPr>
          <a:xfrm>
            <a:off x="4186696" y="4055394"/>
            <a:ext cx="3840000" cy="2449869"/>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1pPr>
            <a:lvl2pPr marL="914400" marR="0" lvl="1"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2pPr>
            <a:lvl3pPr marL="1371600" marR="0" lvl="2"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3pPr>
            <a:lvl4pPr marL="1828800" marR="0" lvl="3"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4pPr>
            <a:lvl5pPr marL="2286000" marR="0" lvl="4"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5pPr>
            <a:lvl6pPr marL="2743200" marR="0" lvl="5"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6pPr>
            <a:lvl7pPr marL="3200400" marR="0" lvl="6"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7pPr>
            <a:lvl8pPr marL="3657600" marR="0" lvl="7"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8pPr>
            <a:lvl9pPr marL="4114800" marR="0" lvl="8" indent="-342900" algn="l" rtl="0">
              <a:lnSpc>
                <a:spcPct val="100000"/>
              </a:lnSpc>
              <a:spcBef>
                <a:spcPts val="1000"/>
              </a:spcBef>
              <a:spcAft>
                <a:spcPts val="100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9pPr>
          </a:lstStyle>
          <a:p>
            <a:pPr marL="152396" indent="0" algn="ctr" defTabSz="1219170">
              <a:spcBef>
                <a:spcPts val="800"/>
              </a:spcBef>
              <a:buFont typeface="Lato Light"/>
              <a:buNone/>
              <a:defRPr/>
            </a:pPr>
            <a:r>
              <a:rPr lang="zh-TW" altLang="en-US" sz="1733" b="1" u="sng" kern="0" dirty="0">
                <a:solidFill>
                  <a:srgbClr val="57A7B5">
                    <a:lumMod val="50000"/>
                  </a:srgbClr>
                </a:solidFill>
                <a:latin typeface="微軟正黑體" panose="020B0604030504040204" pitchFamily="34" charset="-120"/>
                <a:ea typeface="微軟正黑體" panose="020B0604030504040204" pitchFamily="34" charset="-120"/>
              </a:rPr>
              <a:t>碩士班學生學業退學規定</a:t>
            </a:r>
            <a:endParaRPr lang="en-US" altLang="zh-TW" sz="1733" b="1" u="sng" kern="0" dirty="0">
              <a:solidFill>
                <a:srgbClr val="57A7B5">
                  <a:lumMod val="50000"/>
                </a:srgbClr>
              </a:solidFill>
              <a:latin typeface="微軟正黑體" panose="020B0604030504040204" pitchFamily="34" charset="-120"/>
              <a:ea typeface="微軟正黑體" panose="020B0604030504040204" pitchFamily="34" charset="-120"/>
            </a:endParaRPr>
          </a:p>
          <a:p>
            <a:pPr marL="228594" indent="-228594" algn="just" defTabSz="1219170">
              <a:lnSpc>
                <a:spcPct val="150000"/>
              </a:lnSpc>
              <a:spcBef>
                <a:spcPts val="800"/>
              </a:spcBef>
              <a:buClrTx/>
              <a:buSzTx/>
              <a:buFont typeface="Wingdings" panose="05000000000000000000" pitchFamily="2" charset="2"/>
              <a:buChar char="Ø"/>
              <a:defRPr/>
            </a:pP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學位考試不及格，不合重考規定者；或合於重考規定，經重考不及格者。</a:t>
            </a:r>
          </a:p>
          <a:p>
            <a:pPr marL="228594" indent="-228594" algn="just" defTabSz="1219170">
              <a:lnSpc>
                <a:spcPct val="150000"/>
              </a:lnSpc>
              <a:spcBef>
                <a:spcPts val="0"/>
              </a:spcBef>
              <a:spcAft>
                <a:spcPts val="400"/>
              </a:spcAft>
              <a:buClrTx/>
              <a:buSzTx/>
              <a:buFont typeface="Wingdings" panose="05000000000000000000" pitchFamily="2" charset="2"/>
              <a:buChar char="Ø"/>
              <a:defRPr/>
            </a:pP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碩士班學生學期學業成績不及格科目學分數，達該學期修習學分總數</a:t>
            </a:r>
            <a:r>
              <a:rPr lang="en-US" altLang="zh-TW"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不含學位論文之學分數</a:t>
            </a:r>
            <a:r>
              <a:rPr lang="en-US" altLang="zh-TW"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之</a:t>
            </a:r>
            <a:r>
              <a:rPr lang="en-US" altLang="zh-TW" sz="1467" kern="0" spc="133" dirty="0">
                <a:solidFill>
                  <a:srgbClr val="0000FF"/>
                </a:solidFill>
                <a:latin typeface="微軟正黑體" panose="020B0604030504040204" pitchFamily="34" charset="-120"/>
                <a:ea typeface="微軟正黑體" panose="020B0604030504040204" pitchFamily="34" charset="-120"/>
                <a:cs typeface="+mn-cs"/>
                <a:sym typeface="Arial"/>
              </a:rPr>
              <a:t>2/3</a:t>
            </a:r>
            <a:r>
              <a:rPr lang="zh-TW" altLang="en-US" sz="1467" b="1" kern="0" dirty="0">
                <a:solidFill>
                  <a:sysClr val="windowText" lastClr="000000"/>
                </a:solidFill>
                <a:latin typeface="微軟正黑體" panose="020B0604030504040204" pitchFamily="34" charset="-120"/>
                <a:ea typeface="微軟正黑體" panose="020B0604030504040204" pitchFamily="34" charset="-120"/>
                <a:cs typeface="+mn-cs"/>
                <a:sym typeface="Arial"/>
              </a:rPr>
              <a:t>者。</a:t>
            </a:r>
          </a:p>
        </p:txBody>
      </p:sp>
      <p:sp>
        <p:nvSpPr>
          <p:cNvPr id="14" name="Shape 548">
            <a:extLst>
              <a:ext uri="{FF2B5EF4-FFF2-40B4-BE49-F238E27FC236}">
                <a16:creationId xmlns:a16="http://schemas.microsoft.com/office/drawing/2014/main" id="{F9D1BEA0-85B7-486B-847A-C7F0DB0EF9AF}"/>
              </a:ext>
            </a:extLst>
          </p:cNvPr>
          <p:cNvSpPr txBox="1">
            <a:spLocks/>
          </p:cNvSpPr>
          <p:nvPr/>
        </p:nvSpPr>
        <p:spPr>
          <a:xfrm>
            <a:off x="8118853" y="4055393"/>
            <a:ext cx="3840000" cy="2425616"/>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defTabSz="1219170">
              <a:spcBef>
                <a:spcPts val="800"/>
              </a:spcBef>
              <a:defRPr/>
            </a:pPr>
            <a:r>
              <a:rPr lang="zh-TW" altLang="en-US" sz="1733" b="1" u="sng" kern="0" dirty="0">
                <a:solidFill>
                  <a:srgbClr val="57A7B5">
                    <a:lumMod val="50000"/>
                  </a:srgbClr>
                </a:solidFill>
                <a:latin typeface="微軟正黑體" panose="020B0604030504040204" pitchFamily="34" charset="-120"/>
                <a:ea typeface="微軟正黑體" panose="020B0604030504040204" pitchFamily="34" charset="-120"/>
              </a:rPr>
              <a:t>博士班學生學業退學規定</a:t>
            </a:r>
          </a:p>
          <a:p>
            <a:pPr marL="228594" indent="-228594" defTabSz="1219170">
              <a:lnSpc>
                <a:spcPct val="150000"/>
              </a:lnSpc>
              <a:spcBef>
                <a:spcPts val="800"/>
              </a:spcBef>
              <a:buFont typeface="Wingdings" panose="05000000000000000000" pitchFamily="2" charset="2"/>
              <a:buChar char="Ø"/>
              <a:defRPr/>
            </a:pPr>
            <a:r>
              <a:rPr lang="zh-TW" altLang="en-US" sz="1467" b="1" kern="0" dirty="0">
                <a:latin typeface="微軟正黑體" panose="020B0604030504040204" pitchFamily="34" charset="-120"/>
                <a:ea typeface="微軟正黑體" panose="020B0604030504040204" pitchFamily="34" charset="-120"/>
              </a:rPr>
              <a:t>博士候選人資格考核不合格，經重考一次仍不合格者。</a:t>
            </a:r>
          </a:p>
          <a:p>
            <a:pPr marL="228594" indent="-228594" defTabSz="1219170">
              <a:lnSpc>
                <a:spcPct val="150000"/>
              </a:lnSpc>
              <a:spcBef>
                <a:spcPts val="1333"/>
              </a:spcBef>
              <a:buFont typeface="Wingdings" panose="05000000000000000000" pitchFamily="2" charset="2"/>
              <a:buChar char="Ø"/>
              <a:defRPr/>
            </a:pPr>
            <a:r>
              <a:rPr lang="zh-TW" altLang="en-US" sz="1467" b="1" kern="0" dirty="0">
                <a:latin typeface="微軟正黑體" panose="020B0604030504040204" pitchFamily="34" charset="-120"/>
                <a:ea typeface="微軟正黑體" panose="020B0604030504040204" pitchFamily="34" charset="-120"/>
              </a:rPr>
              <a:t>學位考試不及格，不合重考規定者；或合於重考規定，經重考不及格者。</a:t>
            </a:r>
          </a:p>
        </p:txBody>
      </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10</a:t>
            </a:fld>
            <a:endParaRPr lang="zh-CN" altLang="en-US" dirty="0"/>
          </a:p>
        </p:txBody>
      </p:sp>
    </p:spTree>
    <p:custDataLst>
      <p:tags r:id="rId1"/>
    </p:custDataLst>
    <p:extLst>
      <p:ext uri="{BB962C8B-B14F-4D97-AF65-F5344CB8AC3E}">
        <p14:creationId xmlns:p14="http://schemas.microsoft.com/office/powerpoint/2010/main" val="21350881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36575"/>
        </a:solidFill>
        <a:effectLst/>
      </p:bgPr>
    </p:bg>
    <p:spTree>
      <p:nvGrpSpPr>
        <p:cNvPr id="1" name=""/>
        <p:cNvGrpSpPr/>
        <p:nvPr/>
      </p:nvGrpSpPr>
      <p:grpSpPr>
        <a:xfrm>
          <a:off x="0" y="0"/>
          <a:ext cx="0" cy="0"/>
          <a:chOff x="0" y="0"/>
          <a:chExt cx="0" cy="0"/>
        </a:xfrm>
      </p:grpSpPr>
      <p:sp>
        <p:nvSpPr>
          <p:cNvPr id="17" name="文本框 48">
            <a:extLst>
              <a:ext uri="{FF2B5EF4-FFF2-40B4-BE49-F238E27FC236}">
                <a16:creationId xmlns:a16="http://schemas.microsoft.com/office/drawing/2014/main" id="{8930B60A-7233-4691-B49D-D1A05951ECB5}"/>
              </a:ext>
            </a:extLst>
          </p:cNvPr>
          <p:cNvSpPr txBox="1">
            <a:spLocks noChangeArrowheads="1"/>
          </p:cNvSpPr>
          <p:nvPr/>
        </p:nvSpPr>
        <p:spPr bwMode="auto">
          <a:xfrm>
            <a:off x="809624" y="326821"/>
            <a:ext cx="3406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defTabSz="914377">
              <a:defRPr/>
            </a:pPr>
            <a:r>
              <a:rPr lang="zh-TW" altLang="en-US" sz="36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課務組業務簡介</a:t>
            </a:r>
            <a:endParaRPr lang="zh-CN" altLang="en-US" sz="3600" b="1" dirty="0">
              <a:solidFill>
                <a:schemeClr val="bg1"/>
              </a:solidFill>
              <a:latin typeface="微軟正黑體" panose="020B0604030504040204" pitchFamily="34" charset="-120"/>
              <a:ea typeface="微軟正黑體" panose="020B0604030504040204" pitchFamily="34" charset="-120"/>
              <a:cs typeface="Arial"/>
              <a:sym typeface="Arial"/>
            </a:endParaRPr>
          </a:p>
        </p:txBody>
      </p:sp>
      <p:graphicFrame>
        <p:nvGraphicFramePr>
          <p:cNvPr id="4" name="內容版面配置區 5"/>
          <p:cNvGraphicFramePr>
            <a:graphicFrameLocks/>
          </p:cNvGraphicFramePr>
          <p:nvPr>
            <p:extLst>
              <p:ext uri="{D42A27DB-BD31-4B8C-83A1-F6EECF244321}">
                <p14:modId xmlns:p14="http://schemas.microsoft.com/office/powerpoint/2010/main" val="1246484760"/>
              </p:ext>
            </p:extLst>
          </p:nvPr>
        </p:nvGraphicFramePr>
        <p:xfrm>
          <a:off x="1827012" y="1152587"/>
          <a:ext cx="8870580" cy="5372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投影片編號版面配置區 1"/>
          <p:cNvSpPr>
            <a:spLocks noGrp="1"/>
          </p:cNvSpPr>
          <p:nvPr>
            <p:ph type="sldNum" sz="quarter" idx="12"/>
          </p:nvPr>
        </p:nvSpPr>
        <p:spPr/>
        <p:txBody>
          <a:bodyPr/>
          <a:lstStyle/>
          <a:p>
            <a:fld id="{B7647445-41D0-4638-80E9-D5D5C07ADD39}" type="slidenum">
              <a:rPr lang="zh-CN" altLang="en-US" smtClean="0"/>
              <a:pPr/>
              <a:t>11</a:t>
            </a:fld>
            <a:endParaRPr lang="zh-CN" altLang="en-US"/>
          </a:p>
        </p:txBody>
      </p:sp>
    </p:spTree>
    <p:extLst>
      <p:ext uri="{BB962C8B-B14F-4D97-AF65-F5344CB8AC3E}">
        <p14:creationId xmlns:p14="http://schemas.microsoft.com/office/powerpoint/2010/main" val="23427368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36575"/>
        </a:solidFill>
        <a:effectLst/>
      </p:bgPr>
    </p:bg>
    <p:spTree>
      <p:nvGrpSpPr>
        <p:cNvPr id="1" name=""/>
        <p:cNvGrpSpPr/>
        <p:nvPr/>
      </p:nvGrpSpPr>
      <p:grpSpPr>
        <a:xfrm>
          <a:off x="0" y="0"/>
          <a:ext cx="0" cy="0"/>
          <a:chOff x="0" y="0"/>
          <a:chExt cx="0" cy="0"/>
        </a:xfrm>
      </p:grpSpPr>
      <p:sp>
        <p:nvSpPr>
          <p:cNvPr id="17" name="文本框 48">
            <a:extLst>
              <a:ext uri="{FF2B5EF4-FFF2-40B4-BE49-F238E27FC236}">
                <a16:creationId xmlns:a16="http://schemas.microsoft.com/office/drawing/2014/main" id="{8930B60A-7233-4691-B49D-D1A05951ECB5}"/>
              </a:ext>
            </a:extLst>
          </p:cNvPr>
          <p:cNvSpPr txBox="1">
            <a:spLocks noChangeArrowheads="1"/>
          </p:cNvSpPr>
          <p:nvPr/>
        </p:nvSpPr>
        <p:spPr bwMode="auto">
          <a:xfrm>
            <a:off x="809625" y="326821"/>
            <a:ext cx="1647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defTabSz="914377">
              <a:defRPr/>
            </a:pPr>
            <a:r>
              <a:rPr lang="zh-TW" altLang="en-US" sz="36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課務組</a:t>
            </a:r>
            <a:endParaRPr lang="zh-CN" altLang="en-US" sz="3600" b="1" dirty="0">
              <a:solidFill>
                <a:schemeClr val="bg1"/>
              </a:solidFill>
              <a:latin typeface="微軟正黑體" panose="020B0604030504040204" pitchFamily="34" charset="-120"/>
              <a:ea typeface="微軟正黑體" panose="020B0604030504040204" pitchFamily="34" charset="-120"/>
              <a:cs typeface="Arial"/>
              <a:sym typeface="Arial"/>
            </a:endParaRPr>
          </a:p>
        </p:txBody>
      </p:sp>
      <p:sp>
        <p:nvSpPr>
          <p:cNvPr id="4" name="Shape 546">
            <a:extLst>
              <a:ext uri="{FF2B5EF4-FFF2-40B4-BE49-F238E27FC236}">
                <a16:creationId xmlns:a16="http://schemas.microsoft.com/office/drawing/2014/main" id="{1531623B-990C-4119-A2CC-2114D9FD57E2}"/>
              </a:ext>
            </a:extLst>
          </p:cNvPr>
          <p:cNvSpPr txBox="1">
            <a:spLocks/>
          </p:cNvSpPr>
          <p:nvPr/>
        </p:nvSpPr>
        <p:spPr>
          <a:xfrm>
            <a:off x="504000" y="1192026"/>
            <a:ext cx="11184000" cy="2139675"/>
          </a:xfrm>
          <a:prstGeom prst="roundRect">
            <a:avLst/>
          </a:prstGeom>
          <a:solidFill>
            <a:srgbClr val="FFFFFF"/>
          </a:solidFill>
          <a:ln w="28575">
            <a:solidFill>
              <a:srgbClr val="DC2144"/>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pPr marL="0" indent="0" defTabSz="1219170">
              <a:spcBef>
                <a:spcPts val="800"/>
              </a:spcBef>
              <a:buFont typeface="Lato Light"/>
              <a:buNone/>
              <a:defRPr/>
            </a:pPr>
            <a:r>
              <a:rPr lang="zh-TW" altLang="en-US" sz="1867" b="1" u="sng" kern="0" dirty="0">
                <a:solidFill>
                  <a:srgbClr val="C00000"/>
                </a:solidFill>
                <a:latin typeface="微軟正黑體" panose="020B0604030504040204" pitchFamily="34" charset="-120"/>
                <a:ea typeface="微軟正黑體" panose="020B0604030504040204" pitchFamily="34" charset="-120"/>
              </a:rPr>
              <a:t>鐘點時數核計</a:t>
            </a:r>
          </a:p>
          <a:p>
            <a:pPr marL="228594" indent="-228594" algn="just" defTabSz="1219170">
              <a:lnSpc>
                <a:spcPts val="2400"/>
              </a:lnSpc>
              <a:spcBef>
                <a:spcPts val="800"/>
              </a:spcBef>
              <a:buClrTx/>
              <a:buSzTx/>
              <a:buFont typeface="Wingdings" panose="05000000000000000000" pitchFamily="2" charset="2"/>
              <a:buChar char="Ø"/>
              <a:defRPr/>
            </a:pP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本校超支鐘點時數現行制度係採上下學期合併計算，並於下學期發放。新進教師前二年得</a:t>
            </a:r>
            <a:r>
              <a:rPr lang="zh-TW" altLang="en-US" sz="1600" b="1" u="sng"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專案簽</a:t>
            </a:r>
            <a:r>
              <a:rPr lang="zh-TW" altLang="en-US" sz="1600" b="1" u="sng" kern="0" dirty="0">
                <a:solidFill>
                  <a:srgbClr val="000000"/>
                </a:solidFill>
                <a:latin typeface="微軟正黑體" panose="020B0604030504040204" pitchFamily="34" charset="-120"/>
                <a:ea typeface="微軟正黑體" panose="020B0604030504040204" pitchFamily="34" charset="-120"/>
              </a:rPr>
              <a:t>准</a:t>
            </a:r>
            <a:r>
              <a:rPr lang="zh-TW" altLang="en-US" sz="1600" b="1" kern="0" dirty="0">
                <a:solidFill>
                  <a:srgbClr val="0000FF"/>
                </a:solidFill>
                <a:latin typeface="微軟正黑體" panose="020B0604030504040204" pitchFamily="34" charset="-120"/>
                <a:ea typeface="微軟正黑體" panose="020B0604030504040204" pitchFamily="34" charset="-120"/>
              </a:rPr>
              <a:t>核減基本授課時數</a:t>
            </a:r>
            <a:r>
              <a:rPr lang="en-US" altLang="zh-TW" sz="1600" kern="0" spc="133" dirty="0">
                <a:solidFill>
                  <a:srgbClr val="0000FF"/>
                </a:solidFill>
                <a:latin typeface="微軟正黑體" panose="020B0604030504040204" pitchFamily="34" charset="-120"/>
                <a:ea typeface="微軟正黑體" panose="020B0604030504040204" pitchFamily="34" charset="-120"/>
              </a:rPr>
              <a:t>1</a:t>
            </a:r>
            <a:r>
              <a:rPr lang="zh-TW" altLang="en-US" sz="1600" b="1" kern="0" dirty="0">
                <a:solidFill>
                  <a:srgbClr val="0000FF"/>
                </a:solidFill>
                <a:latin typeface="微軟正黑體" panose="020B0604030504040204" pitchFamily="34" charset="-120"/>
                <a:ea typeface="微軟正黑體" panose="020B0604030504040204" pitchFamily="34" charset="-120"/>
              </a:rPr>
              <a:t>至</a:t>
            </a:r>
            <a:r>
              <a:rPr lang="en-US" altLang="zh-TW" sz="1600" kern="0" spc="133" dirty="0">
                <a:solidFill>
                  <a:srgbClr val="0000FF"/>
                </a:solidFill>
                <a:latin typeface="微軟正黑體" panose="020B0604030504040204" pitchFamily="34" charset="-120"/>
                <a:ea typeface="微軟正黑體" panose="020B0604030504040204" pitchFamily="34" charset="-120"/>
              </a:rPr>
              <a:t>2</a:t>
            </a:r>
            <a:r>
              <a:rPr lang="zh-TW" altLang="en-US" sz="1600" b="1" kern="0" dirty="0">
                <a:solidFill>
                  <a:srgbClr val="0000FF"/>
                </a:solidFill>
                <a:latin typeface="微軟正黑體" panose="020B0604030504040204" pitchFamily="34" charset="-120"/>
                <a:ea typeface="微軟正黑體" panose="020B0604030504040204" pitchFamily="34" charset="-120"/>
              </a:rPr>
              <a:t>小時</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，但不計入超支鐘點數。各項核減基本授課時數後，任一學期每週授課時數不得低於</a:t>
            </a:r>
            <a:r>
              <a:rPr lang="en-US" altLang="zh-TW" sz="1600" kern="0" spc="133" dirty="0">
                <a:solidFill>
                  <a:srgbClr val="000000"/>
                </a:solidFill>
                <a:latin typeface="微軟正黑體" panose="020B0604030504040204" pitchFamily="34" charset="-120"/>
                <a:ea typeface="微軟正黑體" panose="020B0604030504040204" pitchFamily="34" charset="-120"/>
              </a:rPr>
              <a:t>3</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小時。</a:t>
            </a:r>
            <a:endPar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endParaRPr>
          </a:p>
          <a:p>
            <a:pPr marL="228594" indent="-228594" algn="just" defTabSz="1219170">
              <a:lnSpc>
                <a:spcPts val="2400"/>
              </a:lnSpc>
              <a:spcBef>
                <a:spcPts val="800"/>
              </a:spcBef>
              <a:buClrTx/>
              <a:buSzTx/>
              <a:buFont typeface="Wingdings" panose="05000000000000000000" pitchFamily="2" charset="2"/>
              <a:buChar char="Ø"/>
              <a:defRPr/>
            </a:pP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各專任教師每學年應至少教授ㄧ門大學部課程。</a:t>
            </a:r>
          </a:p>
          <a:p>
            <a:pPr marL="228594" indent="-228594" algn="just" defTabSz="1219170">
              <a:lnSpc>
                <a:spcPts val="2400"/>
              </a:lnSpc>
              <a:spcBef>
                <a:spcPts val="800"/>
              </a:spcBef>
              <a:buClrTx/>
              <a:buSzTx/>
              <a:buFont typeface="Wingdings" panose="05000000000000000000" pitchFamily="2" charset="2"/>
              <a:buChar char="Ø"/>
              <a:defRPr/>
            </a:pP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更多資訊請查詢：</a:t>
            </a:r>
            <a:r>
              <a:rPr lang="zh-TW" altLang="en-US" sz="1600" b="1" kern="0" dirty="0">
                <a:solidFill>
                  <a:srgbClr val="0000FF"/>
                </a:solidFill>
                <a:latin typeface="微軟正黑體" panose="020B0604030504040204" pitchFamily="34" charset="-120"/>
                <a:ea typeface="微軟正黑體" panose="020B0604030504040204" pitchFamily="34" charset="-120"/>
              </a:rPr>
              <a:t>國立中興大學教師授課時數及超支鐘點費核計辦法</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p>
        </p:txBody>
      </p:sp>
      <p:sp>
        <p:nvSpPr>
          <p:cNvPr id="5" name="Shape 542">
            <a:extLst>
              <a:ext uri="{FF2B5EF4-FFF2-40B4-BE49-F238E27FC236}">
                <a16:creationId xmlns:a16="http://schemas.microsoft.com/office/drawing/2014/main" id="{B765AB29-D72E-4315-BBA1-95940F582B1B}"/>
              </a:ext>
            </a:extLst>
          </p:cNvPr>
          <p:cNvSpPr txBox="1">
            <a:spLocks/>
          </p:cNvSpPr>
          <p:nvPr/>
        </p:nvSpPr>
        <p:spPr>
          <a:xfrm>
            <a:off x="1219092" y="3550575"/>
            <a:ext cx="10468908" cy="1358981"/>
          </a:xfrm>
          <a:prstGeom prst="roundRect">
            <a:avLst/>
          </a:prstGeom>
          <a:solidFill>
            <a:srgbClr val="FFFFFF"/>
          </a:solidFill>
          <a:ln w="28575">
            <a:solidFill>
              <a:srgbClr val="DC2144"/>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pPr marL="0" indent="0" defTabSz="1219170">
              <a:spcBef>
                <a:spcPts val="800"/>
              </a:spcBef>
              <a:buFont typeface="Lato Light"/>
              <a:buNone/>
              <a:defRPr/>
            </a:pPr>
            <a:r>
              <a:rPr lang="zh-TW" altLang="en-US" sz="1867" b="1" u="sng" kern="0" dirty="0">
                <a:solidFill>
                  <a:srgbClr val="C00000"/>
                </a:solidFill>
                <a:latin typeface="微軟正黑體" panose="020B0604030504040204" pitchFamily="34" charset="-120"/>
                <a:ea typeface="微軟正黑體" panose="020B0604030504040204" pitchFamily="34" charset="-120"/>
              </a:rPr>
              <a:t>課程教學大綱</a:t>
            </a:r>
          </a:p>
          <a:p>
            <a:pPr marL="228594" indent="-228594" algn="just" defTabSz="1219170">
              <a:lnSpc>
                <a:spcPts val="2400"/>
              </a:lnSpc>
              <a:spcBef>
                <a:spcPts val="800"/>
              </a:spcBef>
              <a:buClrTx/>
              <a:buSzTx/>
              <a:buFont typeface="Wingdings" panose="05000000000000000000" pitchFamily="2" charset="2"/>
              <a:buChar char="Ø"/>
              <a:defRPr/>
            </a:pP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每學期於學生</a:t>
            </a:r>
            <a:r>
              <a:rPr lang="zh-TW" altLang="en-US" sz="1600" b="1" u="sng" kern="0" dirty="0">
                <a:solidFill>
                  <a:srgbClr val="0000FF"/>
                </a:solidFill>
                <a:latin typeface="微軟正黑體" panose="020B0604030504040204" pitchFamily="34" charset="-120"/>
                <a:ea typeface="微軟正黑體" panose="020B0604030504040204" pitchFamily="34" charset="-120"/>
              </a:rPr>
              <a:t>選課前</a:t>
            </a:r>
            <a:r>
              <a:rPr lang="zh-TW" altLang="en-US" sz="1600" b="1" kern="0" dirty="0">
                <a:solidFill>
                  <a:srgbClr val="0000FF"/>
                </a:solidFill>
                <a:latin typeface="微軟正黑體" panose="020B0604030504040204" pitchFamily="34" charset="-120"/>
                <a:ea typeface="微軟正黑體" panose="020B0604030504040204" pitchFamily="34" charset="-120"/>
              </a:rPr>
              <a:t>（約在</a:t>
            </a:r>
            <a:r>
              <a:rPr lang="en-US" altLang="zh-TW" sz="1600" kern="0" spc="133" dirty="0">
                <a:solidFill>
                  <a:srgbClr val="0000FF"/>
                </a:solidFill>
                <a:latin typeface="微軟正黑體" panose="020B0604030504040204" pitchFamily="34" charset="-120"/>
                <a:ea typeface="微軟正黑體" panose="020B0604030504040204" pitchFamily="34" charset="-120"/>
              </a:rPr>
              <a:t>1</a:t>
            </a:r>
            <a:r>
              <a:rPr lang="zh-TW" altLang="en-US" sz="1600" b="1" kern="0" dirty="0">
                <a:solidFill>
                  <a:srgbClr val="0000FF"/>
                </a:solidFill>
                <a:latin typeface="微軟正黑體" panose="020B0604030504040204" pitchFamily="34" charset="-120"/>
                <a:ea typeface="微軟正黑體" panose="020B0604030504040204" pitchFamily="34" charset="-120"/>
              </a:rPr>
              <a:t>月中旬及</a:t>
            </a:r>
            <a:r>
              <a:rPr lang="en-US" altLang="zh-TW" sz="1600" kern="0" spc="133" dirty="0">
                <a:solidFill>
                  <a:srgbClr val="0000FF"/>
                </a:solidFill>
                <a:latin typeface="微軟正黑體" panose="020B0604030504040204" pitchFamily="34" charset="-120"/>
                <a:ea typeface="微軟正黑體" panose="020B0604030504040204" pitchFamily="34" charset="-120"/>
              </a:rPr>
              <a:t>8</a:t>
            </a:r>
            <a:r>
              <a:rPr lang="zh-TW" altLang="en-US" sz="1600" b="1" kern="0" dirty="0">
                <a:solidFill>
                  <a:srgbClr val="0000FF"/>
                </a:solidFill>
                <a:latin typeface="微軟正黑體" panose="020B0604030504040204" pitchFamily="34" charset="-120"/>
                <a:ea typeface="微軟正黑體" panose="020B0604030504040204" pitchFamily="34" charset="-120"/>
              </a:rPr>
              <a:t>月中旬）</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，請教師務必輸入</a:t>
            </a:r>
            <a:r>
              <a:rPr lang="zh-TW" altLang="en-US" sz="1600" b="1" u="sng"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課程教學大綱</a:t>
            </a:r>
            <a:r>
              <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包含課程輔導時間</a:t>
            </a:r>
            <a:r>
              <a:rPr lang="en-US" altLang="zh-TW" sz="1600" kern="0" spc="133" dirty="0">
                <a:solidFill>
                  <a:srgbClr val="000000"/>
                </a:solidFill>
                <a:latin typeface="微軟正黑體" panose="020B0604030504040204" pitchFamily="34" charset="-120"/>
                <a:ea typeface="微軟正黑體" panose="020B0604030504040204" pitchFamily="34" charset="-120"/>
              </a:rPr>
              <a:t>Office hours</a:t>
            </a:r>
            <a:r>
              <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，流程可參閱課務組首頁</a:t>
            </a:r>
            <a:r>
              <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r>
              <a:rPr lang="zh-TW"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課程資訊專區</a:t>
            </a:r>
            <a:r>
              <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r>
              <a:rPr lang="zh-TW"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教務系統操作手冊暨須知</a:t>
            </a:r>
            <a:r>
              <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r>
              <a:rPr lang="zh-TW"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教師端</a:t>
            </a:r>
            <a:r>
              <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r>
              <a:rPr lang="zh-TW"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課程大綱操作步驟</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p>
        </p:txBody>
      </p:sp>
      <p:sp>
        <p:nvSpPr>
          <p:cNvPr id="6" name="Shape 547">
            <a:extLst>
              <a:ext uri="{FF2B5EF4-FFF2-40B4-BE49-F238E27FC236}">
                <a16:creationId xmlns:a16="http://schemas.microsoft.com/office/drawing/2014/main" id="{8CD9D617-326D-40CC-A50D-773F25BF850D}"/>
              </a:ext>
            </a:extLst>
          </p:cNvPr>
          <p:cNvSpPr txBox="1">
            <a:spLocks/>
          </p:cNvSpPr>
          <p:nvPr/>
        </p:nvSpPr>
        <p:spPr>
          <a:xfrm>
            <a:off x="1816523" y="5186009"/>
            <a:ext cx="9871477" cy="1295349"/>
          </a:xfrm>
          <a:prstGeom prst="roundRect">
            <a:avLst/>
          </a:prstGeom>
          <a:solidFill>
            <a:srgbClr val="FFFFFF"/>
          </a:solidFill>
          <a:ln w="28575">
            <a:solidFill>
              <a:srgbClr val="DC2144"/>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1219170">
              <a:spcBef>
                <a:spcPts val="800"/>
              </a:spcBef>
              <a:defRPr/>
            </a:pPr>
            <a:r>
              <a:rPr lang="zh-TW" altLang="en-US" sz="1867" b="1" u="sng" kern="0" dirty="0">
                <a:solidFill>
                  <a:srgbClr val="C00000"/>
                </a:solidFill>
                <a:latin typeface="微軟正黑體" panose="020B0604030504040204" pitchFamily="34" charset="-120"/>
                <a:ea typeface="微軟正黑體" panose="020B0604030504040204" pitchFamily="34" charset="-120"/>
              </a:rPr>
              <a:t>兼職兼課時數</a:t>
            </a:r>
          </a:p>
          <a:p>
            <a:pPr marL="228594" indent="-228594" algn="just" defTabSz="1219170">
              <a:lnSpc>
                <a:spcPts val="2400"/>
              </a:lnSpc>
              <a:spcBef>
                <a:spcPts val="800"/>
              </a:spcBef>
              <a:buFont typeface="Wingdings" panose="05000000000000000000" pitchFamily="2" charset="2"/>
              <a:buChar char="Ø"/>
              <a:defRPr/>
            </a:pP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依人事室「專任教師校外兼職、兼課處理要點」第</a:t>
            </a:r>
            <a:r>
              <a:rPr lang="en-US" altLang="zh-TW" sz="1600" kern="0" spc="133" dirty="0">
                <a:latin typeface="微軟正黑體" panose="020B0604030504040204" pitchFamily="34" charset="-120"/>
                <a:ea typeface="微軟正黑體" panose="020B0604030504040204" pitchFamily="34" charset="-120"/>
              </a:rPr>
              <a:t>7</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條規定，專任教師每週日間校外兼課（不含星期六、日）及校內超支鐘點時數合計</a:t>
            </a:r>
            <a:r>
              <a:rPr lang="zh-TW" altLang="en-US" sz="1600" b="1" u="sng" kern="0" dirty="0">
                <a:solidFill>
                  <a:srgbClr val="0000FF"/>
                </a:solidFill>
                <a:latin typeface="微軟正黑體" panose="020B0604030504040204" pitchFamily="34" charset="-120"/>
                <a:ea typeface="微軟正黑體" panose="020B0604030504040204" pitchFamily="34" charset="-120"/>
              </a:rPr>
              <a:t>不得超</a:t>
            </a:r>
            <a:r>
              <a:rPr lang="zh-TW" altLang="en-US" sz="1600" b="1" u="sng" kern="0" spc="133" dirty="0">
                <a:solidFill>
                  <a:srgbClr val="0000FF"/>
                </a:solidFill>
                <a:latin typeface="微軟正黑體" panose="020B0604030504040204" pitchFamily="34" charset="-120"/>
                <a:ea typeface="微軟正黑體" panose="020B0604030504040204" pitchFamily="34" charset="-120"/>
              </a:rPr>
              <a:t>過</a:t>
            </a:r>
            <a:r>
              <a:rPr lang="en-US" altLang="zh-TW" sz="1600" u="sng" kern="0" spc="200" dirty="0">
                <a:solidFill>
                  <a:srgbClr val="0000FF"/>
                </a:solidFill>
                <a:latin typeface="微軟正黑體" panose="020B0604030504040204" pitchFamily="34" charset="-120"/>
                <a:ea typeface="微軟正黑體" panose="020B0604030504040204" pitchFamily="34" charset="-120"/>
              </a:rPr>
              <a:t>4</a:t>
            </a:r>
            <a:r>
              <a:rPr lang="zh-TW" altLang="en-US" sz="1600" b="1" u="sng" kern="0" dirty="0">
                <a:solidFill>
                  <a:srgbClr val="0000FF"/>
                </a:solidFill>
                <a:latin typeface="微軟正黑體" panose="020B0604030504040204" pitchFamily="34" charset="-120"/>
                <a:ea typeface="微軟正黑體" panose="020B0604030504040204" pitchFamily="34" charset="-120"/>
              </a:rPr>
              <a:t>小時</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p>
        </p:txBody>
      </p:sp>
      <p:sp>
        <p:nvSpPr>
          <p:cNvPr id="2" name="投影片編號版面配置區 1"/>
          <p:cNvSpPr>
            <a:spLocks noGrp="1"/>
          </p:cNvSpPr>
          <p:nvPr>
            <p:ph type="sldNum" sz="quarter" idx="12"/>
          </p:nvPr>
        </p:nvSpPr>
        <p:spPr/>
        <p:txBody>
          <a:bodyPr/>
          <a:lstStyle/>
          <a:p>
            <a:fld id="{B7647445-41D0-4638-80E9-D5D5C07ADD39}" type="slidenum">
              <a:rPr lang="zh-CN" altLang="en-US" smtClean="0"/>
              <a:pPr/>
              <a:t>12</a:t>
            </a:fld>
            <a:endParaRPr lang="zh-CN" altLang="en-US"/>
          </a:p>
        </p:txBody>
      </p:sp>
    </p:spTree>
    <p:extLst>
      <p:ext uri="{BB962C8B-B14F-4D97-AF65-F5344CB8AC3E}">
        <p14:creationId xmlns:p14="http://schemas.microsoft.com/office/powerpoint/2010/main" val="13401360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48">
            <a:extLst>
              <a:ext uri="{FF2B5EF4-FFF2-40B4-BE49-F238E27FC236}">
                <a16:creationId xmlns:a16="http://schemas.microsoft.com/office/drawing/2014/main" id="{8930B60A-7233-4691-B49D-D1A05951ECB5}"/>
              </a:ext>
            </a:extLst>
          </p:cNvPr>
          <p:cNvSpPr txBox="1">
            <a:spLocks noChangeArrowheads="1"/>
          </p:cNvSpPr>
          <p:nvPr/>
        </p:nvSpPr>
        <p:spPr bwMode="auto">
          <a:xfrm>
            <a:off x="809625" y="326821"/>
            <a:ext cx="1647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defTabSz="914377">
              <a:defRPr/>
            </a:pPr>
            <a:r>
              <a:rPr lang="zh-TW" altLang="en-US" sz="36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課務組</a:t>
            </a:r>
            <a:endParaRPr lang="zh-CN" altLang="en-US" sz="3600" b="1" dirty="0">
              <a:solidFill>
                <a:schemeClr val="bg1"/>
              </a:solidFill>
              <a:latin typeface="微軟正黑體" panose="020B0604030504040204" pitchFamily="34" charset="-120"/>
              <a:ea typeface="微軟正黑體" panose="020B0604030504040204" pitchFamily="34" charset="-120"/>
              <a:cs typeface="Arial"/>
              <a:sym typeface="Arial"/>
            </a:endParaRPr>
          </a:p>
        </p:txBody>
      </p:sp>
      <p:sp>
        <p:nvSpPr>
          <p:cNvPr id="7" name="Shape 543">
            <a:extLst>
              <a:ext uri="{FF2B5EF4-FFF2-40B4-BE49-F238E27FC236}">
                <a16:creationId xmlns:a16="http://schemas.microsoft.com/office/drawing/2014/main" id="{B6CE07D1-05EE-4E8B-9E37-CAFAE18A2854}"/>
              </a:ext>
            </a:extLst>
          </p:cNvPr>
          <p:cNvSpPr txBox="1">
            <a:spLocks/>
          </p:cNvSpPr>
          <p:nvPr/>
        </p:nvSpPr>
        <p:spPr>
          <a:xfrm>
            <a:off x="576657" y="1412057"/>
            <a:ext cx="10714471" cy="2430289"/>
          </a:xfrm>
          <a:prstGeom prst="roundRect">
            <a:avLst/>
          </a:prstGeom>
          <a:solidFill>
            <a:srgbClr val="FFFFFF"/>
          </a:solidFill>
          <a:ln w="28575">
            <a:solidFill>
              <a:srgbClr val="DC2144"/>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1219170">
              <a:spcBef>
                <a:spcPts val="800"/>
              </a:spcBef>
              <a:defRPr/>
            </a:pPr>
            <a:r>
              <a:rPr lang="zh-TW" altLang="en-US" sz="1867" b="1" u="sng" kern="0" dirty="0">
                <a:solidFill>
                  <a:srgbClr val="C00000"/>
                </a:solidFill>
                <a:latin typeface="微軟正黑體" panose="020B0604030504040204" pitchFamily="34" charset="-120"/>
                <a:ea typeface="微軟正黑體" panose="020B0604030504040204" pitchFamily="34" charset="-120"/>
              </a:rPr>
              <a:t>全英語授課</a:t>
            </a:r>
          </a:p>
          <a:p>
            <a:pPr marL="228594" indent="-228594" algn="just" defTabSz="1219170">
              <a:lnSpc>
                <a:spcPts val="2400"/>
              </a:lnSpc>
              <a:spcBef>
                <a:spcPts val="800"/>
              </a:spcBef>
              <a:buFont typeface="Wingdings" panose="05000000000000000000" pitchFamily="2" charset="2"/>
              <a:buChar char="Ø"/>
              <a:defRPr/>
            </a:pP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為鼓勵教師開授全英語學程或學士班之</a:t>
            </a:r>
            <a:r>
              <a:rPr lang="zh-TW" altLang="en-US" sz="1600" b="1" kern="0" dirty="0">
                <a:solidFill>
                  <a:srgbClr val="0000FF"/>
                </a:solidFill>
                <a:latin typeface="微軟正黑體" panose="020B0604030504040204" pitchFamily="34" charset="-120"/>
                <a:ea typeface="微軟正黑體" panose="020B0604030504040204" pitchFamily="34" charset="-120"/>
              </a:rPr>
              <a:t>基礎學科</a:t>
            </a:r>
            <a:r>
              <a:rPr lang="zh-TW" altLang="zh-TW" sz="1600" b="1" kern="0" dirty="0">
                <a:solidFill>
                  <a:srgbClr val="0000FF"/>
                </a:solidFill>
                <a:latin typeface="微軟正黑體" panose="020B0604030504040204" pitchFamily="34" charset="-120"/>
                <a:ea typeface="微軟正黑體" panose="020B0604030504040204" pitchFamily="34" charset="-120"/>
              </a:rPr>
              <a:t>課程</a:t>
            </a:r>
            <a:r>
              <a:rPr lang="zh-TW" altLang="en-US" sz="1600" b="1" kern="0" dirty="0">
                <a:solidFill>
                  <a:srgbClr val="0000FF"/>
                </a:solidFill>
                <a:latin typeface="微軟正黑體" panose="020B0604030504040204" pitchFamily="34" charset="-120"/>
                <a:ea typeface="微軟正黑體" panose="020B0604030504040204" pitchFamily="34" charset="-120"/>
              </a:rPr>
              <a:t>、</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通識中心規劃之</a:t>
            </a:r>
            <a:r>
              <a:rPr lang="zh-TW" altLang="en-US" sz="1600" b="1" kern="0" dirty="0">
                <a:solidFill>
                  <a:srgbClr val="0000FF"/>
                </a:solidFill>
                <a:latin typeface="微軟正黑體" panose="020B0604030504040204" pitchFamily="34" charset="-120"/>
                <a:ea typeface="微軟正黑體" panose="020B0604030504040204" pitchFamily="34" charset="-120"/>
              </a:rPr>
              <a:t>全英語通識課程，及全英語學分學程課程（研究所課程需有</a:t>
            </a:r>
            <a:r>
              <a:rPr lang="en-US" altLang="zh-TW" sz="1600" b="1" kern="0" dirty="0">
                <a:solidFill>
                  <a:srgbClr val="0000FF"/>
                </a:solidFill>
                <a:latin typeface="微軟正黑體" panose="020B0604030504040204" pitchFamily="34" charset="-120"/>
                <a:ea typeface="微軟正黑體" panose="020B0604030504040204" pitchFamily="34" charset="-120"/>
              </a:rPr>
              <a:t>6</a:t>
            </a:r>
            <a:r>
              <a:rPr lang="zh-TW" altLang="en-US" sz="1600" b="1" kern="0" dirty="0">
                <a:solidFill>
                  <a:srgbClr val="0000FF"/>
                </a:solidFill>
                <a:latin typeface="微軟正黑體" panose="020B0604030504040204" pitchFamily="34" charset="-120"/>
                <a:ea typeface="微軟正黑體" panose="020B0604030504040204" pitchFamily="34" charset="-120"/>
              </a:rPr>
              <a:t>人修習，學士班課程需有</a:t>
            </a:r>
            <a:r>
              <a:rPr lang="en-US" altLang="zh-TW" sz="1600" b="1" kern="0" dirty="0">
                <a:solidFill>
                  <a:srgbClr val="0000FF"/>
                </a:solidFill>
                <a:latin typeface="微軟正黑體" panose="020B0604030504040204" pitchFamily="34" charset="-120"/>
                <a:ea typeface="微軟正黑體" panose="020B0604030504040204" pitchFamily="34" charset="-120"/>
              </a:rPr>
              <a:t>15</a:t>
            </a:r>
            <a:r>
              <a:rPr lang="zh-TW" altLang="en-US" sz="1600" b="1" kern="0" dirty="0">
                <a:solidFill>
                  <a:srgbClr val="0000FF"/>
                </a:solidFill>
                <a:latin typeface="微軟正黑體" panose="020B0604030504040204" pitchFamily="34" charset="-120"/>
                <a:ea typeface="微軟正黑體" panose="020B0604030504040204" pitchFamily="34" charset="-120"/>
              </a:rPr>
              <a:t>人修習），</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該課程鐘點</a:t>
            </a:r>
            <a:r>
              <a:rPr lang="zh-TW" altLang="en-US" sz="1600" b="1" u="sng"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得以</a:t>
            </a:r>
            <a:r>
              <a:rPr lang="en-US" altLang="zh-TW" sz="1600" u="sng" kern="0" spc="133" dirty="0">
                <a:latin typeface="微軟正黑體" panose="020B0604030504040204" pitchFamily="34" charset="-120"/>
                <a:ea typeface="微軟正黑體" panose="020B0604030504040204" pitchFamily="34" charset="-120"/>
                <a:sym typeface="Lato Light"/>
              </a:rPr>
              <a:t>1.5</a:t>
            </a:r>
            <a:r>
              <a:rPr lang="zh-TW" altLang="en-US" sz="1600" b="1" u="sng"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倍計算</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，但總超支鐘點數仍受本校授課時數辦法之限制。</a:t>
            </a:r>
            <a:endPar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endParaRPr>
          </a:p>
          <a:p>
            <a:pPr marL="228594" indent="-228594" algn="just" defTabSz="1219170">
              <a:lnSpc>
                <a:spcPts val="2400"/>
              </a:lnSpc>
              <a:buFont typeface="Wingdings" panose="05000000000000000000" pitchFamily="2" charset="2"/>
              <a:buChar char="Ø"/>
              <a:defRPr/>
            </a:pP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當學期教師符合基本授課時數，以全英語授課科目學分數在二學分以上且科目名稱不同，新開課程每門課程得補助一萬元獎勵金，續開課程每門課程得補助一萬元教材補助，每位教師至多以二門為限</a:t>
            </a:r>
            <a:r>
              <a:rPr lang="zh-TW" altLang="en-US" sz="1600" b="1" kern="0" dirty="0" smtClean="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a:t>
            </a:r>
            <a:r>
              <a:rPr lang="zh-TW" altLang="en-US" sz="1600" b="1" kern="0" dirty="0">
                <a:solidFill>
                  <a:schemeClr val="tx1"/>
                </a:solidFill>
                <a:latin typeface="微軟正黑體" panose="020B0604030504040204" pitchFamily="34" charset="-120"/>
                <a:ea typeface="微軟正黑體" panose="020B0604030504040204" pitchFamily="34" charset="-120"/>
              </a:rPr>
              <a:t>本項補助與前項規定、校內各單位之英語授課課程補助，僅得擇一申請。</a:t>
            </a:r>
            <a:endPar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endParaRPr>
          </a:p>
        </p:txBody>
      </p:sp>
      <p:sp>
        <p:nvSpPr>
          <p:cNvPr id="8" name="Shape 542">
            <a:extLst>
              <a:ext uri="{FF2B5EF4-FFF2-40B4-BE49-F238E27FC236}">
                <a16:creationId xmlns:a16="http://schemas.microsoft.com/office/drawing/2014/main" id="{26BBE359-ED61-49FE-8DB0-6FC1990165FC}"/>
              </a:ext>
            </a:extLst>
          </p:cNvPr>
          <p:cNvSpPr txBox="1">
            <a:spLocks/>
          </p:cNvSpPr>
          <p:nvPr/>
        </p:nvSpPr>
        <p:spPr>
          <a:xfrm>
            <a:off x="1169493" y="4159567"/>
            <a:ext cx="10391860" cy="2155813"/>
          </a:xfrm>
          <a:prstGeom prst="roundRect">
            <a:avLst/>
          </a:prstGeom>
          <a:solidFill>
            <a:srgbClr val="FFFFFF"/>
          </a:solidFill>
          <a:ln w="28575">
            <a:solidFill>
              <a:srgbClr val="DC2144"/>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pPr marL="0" indent="0" defTabSz="1219170">
              <a:spcBef>
                <a:spcPts val="800"/>
              </a:spcBef>
              <a:buFont typeface="Lato Light"/>
              <a:buNone/>
              <a:defRPr/>
            </a:pPr>
            <a:r>
              <a:rPr lang="zh-TW" altLang="en-US" sz="1867" b="1" u="sng" kern="0" dirty="0">
                <a:solidFill>
                  <a:srgbClr val="C00000"/>
                </a:solidFill>
                <a:latin typeface="微軟正黑體" panose="020B0604030504040204" pitchFamily="34" charset="-120"/>
                <a:ea typeface="微軟正黑體" panose="020B0604030504040204" pitchFamily="34" charset="-120"/>
              </a:rPr>
              <a:t>跨領域學分學程</a:t>
            </a:r>
          </a:p>
          <a:p>
            <a:pPr marL="228594" indent="-228594" algn="just" defTabSz="1219170">
              <a:lnSpc>
                <a:spcPts val="2400"/>
              </a:lnSpc>
              <a:spcBef>
                <a:spcPts val="800"/>
              </a:spcBef>
              <a:buClrTx/>
              <a:buSzTx/>
              <a:buFont typeface="Wingdings" panose="05000000000000000000" pitchFamily="2" charset="2"/>
              <a:buChar char="Ø"/>
              <a:defRPr/>
            </a:pP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rPr>
              <a:t>為增廣學生學習領域</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sym typeface="Arial"/>
              </a:rPr>
              <a:t>，滿足跨領域人才需求</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rPr>
              <a:t>，培養學生整合學科能力</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sym typeface="Arial"/>
              </a:rPr>
              <a:t>，</a:t>
            </a:r>
            <a:r>
              <a:rPr lang="zh-TW" altLang="en-US" sz="1600" b="1" kern="0" dirty="0">
                <a:solidFill>
                  <a:srgbClr val="0000FF"/>
                </a:solidFill>
                <a:latin typeface="微軟正黑體" panose="020B0604030504040204" pitchFamily="34" charset="-120"/>
                <a:ea typeface="微軟正黑體" panose="020B0604030504040204" pitchFamily="34" charset="-120"/>
                <a:cs typeface="+mn-cs"/>
                <a:sym typeface="Arial"/>
              </a:rPr>
              <a:t>規劃並結合跨院系所之各領域之專業特色課程</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rPr>
              <a:t>，建立跨領域學習機會。</a:t>
            </a:r>
            <a:endPar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endParaRPr>
          </a:p>
          <a:p>
            <a:pPr marL="228594" indent="-228594" algn="just" defTabSz="1219170">
              <a:lnSpc>
                <a:spcPts val="2400"/>
              </a:lnSpc>
              <a:spcBef>
                <a:spcPts val="0"/>
              </a:spcBef>
              <a:buClrTx/>
              <a:buSzTx/>
              <a:buFont typeface="Wingdings" panose="05000000000000000000" pitchFamily="2" charset="2"/>
              <a:buChar char="Ø"/>
              <a:defRPr/>
            </a:pP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rPr>
              <a:t>學生於修業年限內，滿足其跨領域學分學程修課規定</a:t>
            </a:r>
            <a:r>
              <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rPr>
              <a:t>(</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rPr>
              <a:t>含至少有六學分不屬於學生主修、輔系或其他主修學程應修之課程</a:t>
            </a:r>
            <a:r>
              <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rPr>
              <a:t>)</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rPr>
              <a:t>，即可獲得</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學程證明</a:t>
            </a: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rPr>
              <a:t>。 </a:t>
            </a:r>
            <a:endParaRPr lang="en-US" altLang="zh-TW"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sym typeface="Arial"/>
            </a:endParaRPr>
          </a:p>
          <a:p>
            <a:pPr marL="228594" indent="-228594" algn="just" defTabSz="1219170">
              <a:lnSpc>
                <a:spcPts val="2400"/>
              </a:lnSpc>
              <a:spcBef>
                <a:spcPts val="0"/>
              </a:spcBef>
              <a:buClrTx/>
              <a:buSzTx/>
              <a:buFont typeface="Wingdings" panose="05000000000000000000" pitchFamily="2" charset="2"/>
              <a:buChar char="Ø"/>
              <a:defRPr/>
            </a:pPr>
            <a:r>
              <a:rPr lang="zh-TW" altLang="en-US" sz="1600"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rPr>
              <a:t>更多資訊請查詢：</a:t>
            </a:r>
            <a:r>
              <a:rPr lang="zh-TW" altLang="en-US" sz="1600" b="1" kern="0" dirty="0">
                <a:solidFill>
                  <a:srgbClr val="0000FF"/>
                </a:solidFill>
                <a:latin typeface="微軟正黑體" panose="020B0604030504040204" pitchFamily="34" charset="-120"/>
                <a:ea typeface="微軟正黑體" panose="020B0604030504040204" pitchFamily="34" charset="-120"/>
                <a:cs typeface="+mn-cs"/>
              </a:rPr>
              <a:t>國立中興大學跨領域學分學程實施要點</a:t>
            </a:r>
            <a:endParaRPr lang="zh-TW" altLang="en-US" sz="1600" b="1" kern="0" dirty="0">
              <a:solidFill>
                <a:srgbClr val="0000FF"/>
              </a:solidFill>
              <a:latin typeface="微軟正黑體" panose="020B0604030504040204" pitchFamily="34" charset="-120"/>
              <a:ea typeface="微軟正黑體" panose="020B0604030504040204" pitchFamily="34" charset="-120"/>
              <a:cs typeface="+mn-cs"/>
              <a:sym typeface="Arial"/>
            </a:endParaRPr>
          </a:p>
        </p:txBody>
      </p:sp>
      <p:sp>
        <p:nvSpPr>
          <p:cNvPr id="2" name="投影片編號版面配置區 1"/>
          <p:cNvSpPr>
            <a:spLocks noGrp="1"/>
          </p:cNvSpPr>
          <p:nvPr>
            <p:ph type="sldNum" sz="quarter" idx="12"/>
          </p:nvPr>
        </p:nvSpPr>
        <p:spPr/>
        <p:txBody>
          <a:bodyPr/>
          <a:lstStyle/>
          <a:p>
            <a:fld id="{B7647445-41D0-4638-80E9-D5D5C07ADD39}" type="slidenum">
              <a:rPr lang="zh-CN" altLang="en-US" smtClean="0"/>
              <a:pPr/>
              <a:t>13</a:t>
            </a:fld>
            <a:endParaRPr lang="zh-CN" altLang="en-US"/>
          </a:p>
        </p:txBody>
      </p:sp>
    </p:spTree>
    <p:extLst>
      <p:ext uri="{BB962C8B-B14F-4D97-AF65-F5344CB8AC3E}">
        <p14:creationId xmlns:p14="http://schemas.microsoft.com/office/powerpoint/2010/main" val="32362108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48">
            <a:extLst>
              <a:ext uri="{FF2B5EF4-FFF2-40B4-BE49-F238E27FC236}">
                <a16:creationId xmlns:a16="http://schemas.microsoft.com/office/drawing/2014/main" id="{8930B60A-7233-4691-B49D-D1A05951ECB5}"/>
              </a:ext>
            </a:extLst>
          </p:cNvPr>
          <p:cNvSpPr txBox="1">
            <a:spLocks noChangeArrowheads="1"/>
          </p:cNvSpPr>
          <p:nvPr/>
        </p:nvSpPr>
        <p:spPr bwMode="auto">
          <a:xfrm>
            <a:off x="809625" y="326821"/>
            <a:ext cx="1647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defTabSz="914377">
              <a:defRPr/>
            </a:pPr>
            <a:r>
              <a:rPr lang="zh-TW" altLang="en-US" sz="36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課務組</a:t>
            </a:r>
            <a:endParaRPr lang="zh-CN" altLang="en-US" sz="3600" b="1" dirty="0">
              <a:solidFill>
                <a:schemeClr val="bg1"/>
              </a:solidFill>
              <a:latin typeface="微軟正黑體" panose="020B0604030504040204" pitchFamily="34" charset="-120"/>
              <a:ea typeface="微軟正黑體" panose="020B0604030504040204" pitchFamily="34" charset="-120"/>
              <a:cs typeface="Arial"/>
              <a:sym typeface="Arial"/>
            </a:endParaRPr>
          </a:p>
        </p:txBody>
      </p:sp>
      <p:sp>
        <p:nvSpPr>
          <p:cNvPr id="11" name="Shape 587">
            <a:extLst>
              <a:ext uri="{FF2B5EF4-FFF2-40B4-BE49-F238E27FC236}">
                <a16:creationId xmlns:a16="http://schemas.microsoft.com/office/drawing/2014/main" id="{19097BCA-96EF-4872-987C-0E39D28A5997}"/>
              </a:ext>
            </a:extLst>
          </p:cNvPr>
          <p:cNvSpPr txBox="1">
            <a:spLocks/>
          </p:cNvSpPr>
          <p:nvPr/>
        </p:nvSpPr>
        <p:spPr>
          <a:xfrm>
            <a:off x="704872" y="1358417"/>
            <a:ext cx="6462057" cy="5146847"/>
          </a:xfrm>
          <a:prstGeom prst="roundRect">
            <a:avLst/>
          </a:prstGeom>
          <a:solidFill>
            <a:srgbClr val="FFFFFF"/>
          </a:solidFill>
          <a:ln w="28575">
            <a:solidFill>
              <a:srgbClr val="DC2144"/>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1pPr>
            <a:lvl2pPr marL="914400" marR="0" lvl="1"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2pPr>
            <a:lvl3pPr marL="1371600" marR="0" lvl="2"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3pPr>
            <a:lvl4pPr marL="1828800" marR="0" lvl="3"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4pPr>
            <a:lvl5pPr marL="2286000" marR="0" lvl="4"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5pPr>
            <a:lvl6pPr marL="2743200" marR="0" lvl="5"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6pPr>
            <a:lvl7pPr marL="3200400" marR="0" lvl="6"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7pPr>
            <a:lvl8pPr marL="3657600" marR="0" lvl="7" indent="-355600" algn="l" rtl="0">
              <a:lnSpc>
                <a:spcPct val="100000"/>
              </a:lnSpc>
              <a:spcBef>
                <a:spcPts val="1000"/>
              </a:spcBef>
              <a:spcAft>
                <a:spcPts val="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8pPr>
            <a:lvl9pPr marL="4114800" marR="0" lvl="8" indent="-355600" algn="l" rtl="0">
              <a:lnSpc>
                <a:spcPct val="100000"/>
              </a:lnSpc>
              <a:spcBef>
                <a:spcPts val="1000"/>
              </a:spcBef>
              <a:spcAft>
                <a:spcPts val="1000"/>
              </a:spcAft>
              <a:buClr>
                <a:srgbClr val="A6BCC9"/>
              </a:buClr>
              <a:buSzPts val="2000"/>
              <a:buFont typeface="Lato Light"/>
              <a:buChar char="◦"/>
              <a:defRPr sz="2000" b="0" i="0" u="none" strike="noStrike" cap="none">
                <a:solidFill>
                  <a:srgbClr val="4A5C65"/>
                </a:solidFill>
                <a:latin typeface="Lato Light"/>
                <a:ea typeface="Lato Light"/>
                <a:cs typeface="Lato Light"/>
                <a:sym typeface="Lato Light"/>
              </a:defRPr>
            </a:lvl9pPr>
          </a:lstStyle>
          <a:p>
            <a:pPr marL="0" indent="0" algn="ctr" defTabSz="1219170">
              <a:spcBef>
                <a:spcPts val="0"/>
              </a:spcBef>
              <a:buClrTx/>
              <a:buSzTx/>
              <a:buFont typeface="Lato Light"/>
              <a:buNone/>
              <a:defRPr/>
            </a:pPr>
            <a:r>
              <a:rPr lang="zh-TW" altLang="en-US" sz="2133" b="1" u="sng" kern="0" dirty="0">
                <a:solidFill>
                  <a:srgbClr val="C00000"/>
                </a:solidFill>
                <a:latin typeface="微軟正黑體" panose="020B0604030504040204" pitchFamily="34" charset="-120"/>
                <a:ea typeface="微軟正黑體" panose="020B0604030504040204" pitchFamily="34" charset="-120"/>
                <a:cs typeface="+mn-cs"/>
              </a:rPr>
              <a:t>遠距及</a:t>
            </a:r>
            <a:r>
              <a:rPr lang="en-US" altLang="zh-TW" sz="2133" b="1" u="sng" kern="0" dirty="0">
                <a:solidFill>
                  <a:srgbClr val="C00000"/>
                </a:solidFill>
                <a:latin typeface="微軟正黑體" panose="020B0604030504040204" pitchFamily="34" charset="-120"/>
                <a:ea typeface="微軟正黑體" panose="020B0604030504040204" pitchFamily="34" charset="-120"/>
                <a:cs typeface="+mn-cs"/>
              </a:rPr>
              <a:t>E</a:t>
            </a:r>
            <a:r>
              <a:rPr lang="zh-TW" altLang="en-US" sz="2133" b="1" u="sng" kern="0" dirty="0">
                <a:solidFill>
                  <a:srgbClr val="C00000"/>
                </a:solidFill>
                <a:latin typeface="微軟正黑體" panose="020B0604030504040204" pitchFamily="34" charset="-120"/>
                <a:ea typeface="微軟正黑體" panose="020B0604030504040204" pitchFamily="34" charset="-120"/>
                <a:cs typeface="+mn-cs"/>
              </a:rPr>
              <a:t>化設備輔助</a:t>
            </a:r>
            <a:r>
              <a:rPr lang="zh-TW" altLang="en-US" sz="2133" b="1" u="sng" kern="0" dirty="0" smtClean="0">
                <a:solidFill>
                  <a:srgbClr val="C00000"/>
                </a:solidFill>
                <a:latin typeface="微軟正黑體" panose="020B0604030504040204" pitchFamily="34" charset="-120"/>
                <a:ea typeface="微軟正黑體" panose="020B0604030504040204" pitchFamily="34" charset="-120"/>
                <a:cs typeface="+mn-cs"/>
              </a:rPr>
              <a:t>教學</a:t>
            </a:r>
            <a:endParaRPr lang="en-US" altLang="zh-TW" sz="2133" b="1" u="sng" kern="0" dirty="0">
              <a:solidFill>
                <a:srgbClr val="C00000"/>
              </a:solidFill>
              <a:latin typeface="微軟正黑體" panose="020B0604030504040204" pitchFamily="34" charset="-120"/>
              <a:ea typeface="微軟正黑體" panose="020B0604030504040204" pitchFamily="34" charset="-120"/>
              <a:cs typeface="+mn-cs"/>
            </a:endParaRPr>
          </a:p>
          <a:p>
            <a:pPr marL="0" indent="0" defTabSz="1219170">
              <a:lnSpc>
                <a:spcPct val="150000"/>
              </a:lnSpc>
              <a:spcBef>
                <a:spcPts val="800"/>
              </a:spcBef>
              <a:buClrTx/>
              <a:buSzTx/>
              <a:buFont typeface="Lato Light"/>
              <a:buNone/>
              <a:defRPr/>
            </a:pPr>
            <a:r>
              <a:rPr lang="zh-TW" altLang="en-US" sz="1600" b="1" kern="0" dirty="0">
                <a:solidFill>
                  <a:srgbClr val="8BAB42">
                    <a:lumMod val="50000"/>
                  </a:srgbClr>
                </a:solidFill>
                <a:latin typeface="微軟正黑體" panose="020B0604030504040204" pitchFamily="34" charset="-120"/>
                <a:ea typeface="微軟正黑體" panose="020B0604030504040204" pitchFamily="34" charset="-120"/>
                <a:cs typeface="+mn-cs"/>
              </a:rPr>
              <a:t>鼓勵教師進行</a:t>
            </a:r>
            <a:r>
              <a:rPr lang="zh-TW" altLang="en-US" sz="1600" b="1" u="sng" kern="0" dirty="0">
                <a:solidFill>
                  <a:srgbClr val="8BAB42">
                    <a:lumMod val="50000"/>
                  </a:srgbClr>
                </a:solidFill>
                <a:latin typeface="微軟正黑體" panose="020B0604030504040204" pitchFamily="34" charset="-120"/>
                <a:ea typeface="微軟正黑體" panose="020B0604030504040204" pitchFamily="34" charset="-120"/>
                <a:cs typeface="+mn-cs"/>
              </a:rPr>
              <a:t>同步、非同步遠距教學</a:t>
            </a:r>
            <a:r>
              <a:rPr lang="zh-TW" altLang="en-US" sz="1600" b="1" kern="0" dirty="0">
                <a:solidFill>
                  <a:srgbClr val="8BAB42">
                    <a:lumMod val="50000"/>
                  </a:srgbClr>
                </a:solidFill>
                <a:latin typeface="微軟正黑體" panose="020B0604030504040204" pitchFamily="34" charset="-120"/>
                <a:ea typeface="微軟正黑體" panose="020B0604030504040204" pitchFamily="34" charset="-120"/>
                <a:cs typeface="+mn-cs"/>
              </a:rPr>
              <a:t>，藉由與他校進行高品質教學協同合作分享知識或實務經驗，落實遠距教學合作之互動學習。</a:t>
            </a:r>
            <a:endParaRPr lang="en-US" altLang="zh-TW" sz="1600" b="1" kern="0" dirty="0">
              <a:solidFill>
                <a:srgbClr val="8BAB42">
                  <a:lumMod val="50000"/>
                </a:srgbClr>
              </a:solidFill>
              <a:latin typeface="微軟正黑體" panose="020B0604030504040204" pitchFamily="34" charset="-120"/>
              <a:ea typeface="微軟正黑體" panose="020B0604030504040204" pitchFamily="34" charset="-120"/>
              <a:cs typeface="+mn-cs"/>
            </a:endParaRPr>
          </a:p>
          <a:p>
            <a:pPr marL="230394" indent="-230394" algn="just" defTabSz="1219170">
              <a:lnSpc>
                <a:spcPct val="150000"/>
              </a:lnSpc>
              <a:spcBef>
                <a:spcPts val="400"/>
              </a:spcBef>
              <a:buClr>
                <a:srgbClr val="000000"/>
              </a:buClr>
              <a:buSzPct val="100000"/>
              <a:buFont typeface="Wingdings" panose="05000000000000000000" pitchFamily="2" charset="2"/>
              <a:buChar char="Ø"/>
              <a:defRPr/>
            </a:pPr>
            <a:r>
              <a:rPr lang="zh-TW" altLang="en-US" sz="1467" b="1" kern="0" dirty="0">
                <a:solidFill>
                  <a:srgbClr val="0000FF"/>
                </a:solidFill>
                <a:latin typeface="微軟正黑體" panose="020B0604030504040204" pitchFamily="34" charset="-120"/>
                <a:ea typeface="微軟正黑體" panose="020B0604030504040204" pitchFamily="34" charset="-120"/>
                <a:cs typeface="+mn-cs"/>
              </a:rPr>
              <a:t>臺灣開放式課程暨教育聯盟：</a:t>
            </a:r>
            <a:r>
              <a:rPr lang="zh-TW" altLang="en-US"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由本校與臺大、清大、交大、成大、政大等共</a:t>
            </a:r>
            <a:r>
              <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22</a:t>
            </a:r>
            <a:r>
              <a:rPr lang="zh-TW" altLang="en-US"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所大學共組開放式課程聯盟，以「開放、共享、共構、共榮」理念，無償開放數位教材於網路上分享學習，共享教學資源。</a:t>
            </a:r>
            <a:endPar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479988" lvl="1" indent="-228594" algn="just" defTabSz="1219170">
              <a:lnSpc>
                <a:spcPct val="150000"/>
              </a:lnSpc>
              <a:spcBef>
                <a:spcPts val="0"/>
              </a:spcBef>
              <a:buClr>
                <a:srgbClr val="000000"/>
              </a:buClr>
              <a:buSzPct val="100000"/>
              <a:buFont typeface="Wingdings" panose="05000000000000000000" pitchFamily="2" charset="2"/>
              <a:buChar char="ü"/>
              <a:defRPr/>
            </a:pPr>
            <a:r>
              <a:rPr lang="zh-TW" altLang="en-US"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臺灣開放式課程暨教育聯盟網址：</a:t>
            </a:r>
            <a:r>
              <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a:t>
            </a:r>
            <a:r>
              <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hlinkClick r:id="rId3"/>
              </a:rPr>
              <a:t>http://www.tocec.org.tw/</a:t>
            </a:r>
            <a:endPar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479988" lvl="1" indent="-228594" defTabSz="1219170">
              <a:lnSpc>
                <a:spcPct val="150000"/>
              </a:lnSpc>
              <a:spcBef>
                <a:spcPts val="0"/>
              </a:spcBef>
              <a:buClr>
                <a:srgbClr val="000000"/>
              </a:buClr>
              <a:buSzPct val="100000"/>
              <a:buFont typeface="Wingdings" panose="05000000000000000000" pitchFamily="2" charset="2"/>
              <a:buChar char="ü"/>
              <a:defRPr/>
            </a:pPr>
            <a:r>
              <a:rPr lang="zh-TW" altLang="en-US"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開放教科書</a:t>
            </a:r>
            <a:r>
              <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(Open Textbooks)</a:t>
            </a:r>
            <a:br>
              <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br>
            <a:r>
              <a:rPr lang="zh-TW" altLang="en-US"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 網址：</a:t>
            </a:r>
            <a:r>
              <a:rPr lang="en-US" altLang="zh-TW" sz="1467" kern="0" dirty="0">
                <a:latin typeface="微軟正黑體" panose="020B0604030504040204" pitchFamily="34" charset="-120"/>
                <a:ea typeface="微軟正黑體" panose="020B0604030504040204" pitchFamily="34" charset="-120"/>
                <a:hlinkClick r:id="rId4"/>
              </a:rPr>
              <a:t> </a:t>
            </a:r>
            <a:r>
              <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hlinkClick r:id="rId5">
                  <a:extLst>
                    <a:ext uri="{A12FA001-AC4F-418D-AE19-62706E023703}">
                      <ahyp:hlinkClr xmlns="" xmlns:ahyp="http://schemas.microsoft.com/office/drawing/2018/hyperlinkcolor" val="tx"/>
                    </a:ext>
                  </a:extLst>
                </a:hlinkClick>
              </a:rPr>
              <a:t>https://open.umn.edu/opentextbooks</a:t>
            </a:r>
            <a:r>
              <a:rPr lang="zh-TW" altLang="en-US"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r>
              <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hlinkClick r:id="rId6">
                  <a:extLst>
                    <a:ext uri="{A12FA001-AC4F-418D-AE19-62706E023703}">
                      <ahyp:hlinkClr xmlns="" xmlns:ahyp="http://schemas.microsoft.com/office/drawing/2018/hyperlinkcolor" val="tx"/>
                    </a:ext>
                  </a:extLst>
                </a:hlinkClick>
              </a:rPr>
              <a:t>https://open.bccampus.ca/</a:t>
            </a:r>
            <a:endPar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endParaRPr>
          </a:p>
          <a:p>
            <a:pPr marL="22788" indent="-228594" algn="just" defTabSz="1219170">
              <a:lnSpc>
                <a:spcPct val="150000"/>
              </a:lnSpc>
              <a:spcBef>
                <a:spcPts val="0"/>
              </a:spcBef>
              <a:buClr>
                <a:srgbClr val="000000"/>
              </a:buClr>
              <a:buSzPct val="100000"/>
              <a:buFont typeface="Wingdings" panose="05000000000000000000" pitchFamily="2" charset="2"/>
              <a:buChar char="ü"/>
              <a:defRPr/>
            </a:pPr>
            <a:r>
              <a:rPr lang="en-US" altLang="zh-TW" sz="1467" b="1" kern="0" dirty="0">
                <a:solidFill>
                  <a:srgbClr val="0000FF"/>
                </a:solidFill>
                <a:latin typeface="微軟正黑體" panose="020B0604030504040204" pitchFamily="34" charset="-120"/>
                <a:ea typeface="微軟正黑體" panose="020B0604030504040204" pitchFamily="34" charset="-120"/>
                <a:cs typeface="+mn-cs"/>
              </a:rPr>
              <a:t>E</a:t>
            </a:r>
            <a:r>
              <a:rPr lang="zh-TW" altLang="en-US" sz="1467" b="1" kern="0" dirty="0">
                <a:solidFill>
                  <a:srgbClr val="0000FF"/>
                </a:solidFill>
                <a:latin typeface="微軟正黑體" panose="020B0604030504040204" pitchFamily="34" charset="-120"/>
                <a:ea typeface="微軟正黑體" panose="020B0604030504040204" pitchFamily="34" charset="-120"/>
                <a:cs typeface="+mn-cs"/>
              </a:rPr>
              <a:t>化點名設備：</a:t>
            </a:r>
            <a:r>
              <a:rPr lang="zh-TW" altLang="en-US"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為簡化教師點名時間及繁瑣的紀錄管理工作，業於</a:t>
            </a:r>
            <a:r>
              <a:rPr lang="zh-TW" altLang="en-US" sz="1467" b="1" kern="0" dirty="0">
                <a:solidFill>
                  <a:srgbClr val="CC3300"/>
                </a:solidFill>
                <a:latin typeface="微軟正黑體" panose="020B0604030504040204" pitchFamily="34" charset="-120"/>
                <a:ea typeface="微軟正黑體" panose="020B0604030504040204" pitchFamily="34" charset="-120"/>
                <a:cs typeface="+mn-cs"/>
              </a:rPr>
              <a:t>綜合教學大樓</a:t>
            </a:r>
            <a:r>
              <a:rPr lang="en-US" altLang="zh-TW" sz="1467" b="1" kern="0" dirty="0" smtClean="0">
                <a:solidFill>
                  <a:srgbClr val="CC3300"/>
                </a:solidFill>
                <a:latin typeface="微軟正黑體" panose="020B0604030504040204" pitchFamily="34" charset="-120"/>
                <a:ea typeface="微軟正黑體" panose="020B0604030504040204" pitchFamily="34" charset="-120"/>
                <a:cs typeface="+mn-cs"/>
              </a:rPr>
              <a:t>1-4</a:t>
            </a:r>
            <a:r>
              <a:rPr lang="zh-TW" altLang="en-US" sz="1467" b="1" kern="0" dirty="0" smtClean="0">
                <a:solidFill>
                  <a:srgbClr val="CC3300"/>
                </a:solidFill>
                <a:latin typeface="微軟正黑體" panose="020B0604030504040204" pitchFamily="34" charset="-120"/>
                <a:ea typeface="微軟正黑體" panose="020B0604030504040204" pitchFamily="34" charset="-120"/>
                <a:cs typeface="+mn-cs"/>
              </a:rPr>
              <a:t>樓、</a:t>
            </a:r>
            <a:r>
              <a:rPr lang="en-US" altLang="zh-TW" sz="1467" b="1" kern="0" dirty="0" smtClean="0">
                <a:solidFill>
                  <a:srgbClr val="CC3300"/>
                </a:solidFill>
                <a:latin typeface="微軟正黑體" panose="020B0604030504040204" pitchFamily="34" charset="-120"/>
                <a:ea typeface="微軟正黑體" panose="020B0604030504040204" pitchFamily="34" charset="-120"/>
                <a:cs typeface="+mn-cs"/>
              </a:rPr>
              <a:t>514-523</a:t>
            </a:r>
            <a:r>
              <a:rPr lang="zh-TW" altLang="en-US" sz="1467" b="1" kern="0" dirty="0" smtClean="0">
                <a:solidFill>
                  <a:srgbClr val="CC3300"/>
                </a:solidFill>
                <a:latin typeface="微軟正黑體" panose="020B0604030504040204" pitchFamily="34" charset="-120"/>
                <a:ea typeface="微軟正黑體" panose="020B0604030504040204" pitchFamily="34" charset="-120"/>
                <a:cs typeface="+mn-cs"/>
              </a:rPr>
              <a:t>及</a:t>
            </a:r>
            <a:r>
              <a:rPr lang="en-US" altLang="zh-TW" sz="1467" b="1" kern="0" dirty="0" smtClean="0">
                <a:solidFill>
                  <a:srgbClr val="CC3300"/>
                </a:solidFill>
                <a:latin typeface="微軟正黑體" panose="020B0604030504040204" pitchFamily="34" charset="-120"/>
                <a:ea typeface="微軟正黑體" panose="020B0604030504040204" pitchFamily="34" charset="-120"/>
                <a:cs typeface="+mn-cs"/>
              </a:rPr>
              <a:t>605</a:t>
            </a:r>
            <a:r>
              <a:rPr lang="zh-TW"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等</a:t>
            </a:r>
            <a:r>
              <a:rPr lang="zh-TW" altLang="zh-TW" sz="1467" b="1" kern="0" dirty="0">
                <a:solidFill>
                  <a:srgbClr val="CC3300"/>
                </a:solidFill>
                <a:latin typeface="微軟正黑體" panose="020B0604030504040204" pitchFamily="34" charset="-120"/>
                <a:ea typeface="微軟正黑體" panose="020B0604030504040204" pitchFamily="34" charset="-120"/>
                <a:cs typeface="+mn-cs"/>
              </a:rPr>
              <a:t>共</a:t>
            </a:r>
            <a:r>
              <a:rPr lang="en-US" altLang="zh-TW" sz="1467" b="1" u="sng" kern="0" dirty="0">
                <a:solidFill>
                  <a:srgbClr val="CC3300"/>
                </a:solidFill>
                <a:latin typeface="微軟正黑體" panose="020B0604030504040204" pitchFamily="34" charset="-120"/>
                <a:ea typeface="微軟正黑體" panose="020B0604030504040204" pitchFamily="34" charset="-120"/>
                <a:cs typeface="+mn-cs"/>
              </a:rPr>
              <a:t>44</a:t>
            </a:r>
            <a:r>
              <a:rPr lang="zh-TW" altLang="zh-TW" sz="1467" b="1" kern="0" dirty="0">
                <a:solidFill>
                  <a:srgbClr val="CC3300"/>
                </a:solidFill>
                <a:latin typeface="微軟正黑體" panose="020B0604030504040204" pitchFamily="34" charset="-120"/>
                <a:ea typeface="微軟正黑體" panose="020B0604030504040204" pitchFamily="34" charset="-120"/>
                <a:cs typeface="+mn-cs"/>
              </a:rPr>
              <a:t>間</a:t>
            </a:r>
            <a:r>
              <a:rPr lang="zh-TW" altLang="en-US" sz="1467" b="1" kern="0" dirty="0">
                <a:solidFill>
                  <a:srgbClr val="000000"/>
                </a:solidFill>
                <a:latin typeface="微軟正黑體" panose="020B0604030504040204" pitchFamily="34" charset="-120"/>
                <a:ea typeface="微軟正黑體" panose="020B0604030504040204" pitchFamily="34" charset="-120"/>
                <a:cs typeface="+mn-cs"/>
              </a:rPr>
              <a:t>教室</a:t>
            </a:r>
            <a:r>
              <a:rPr lang="zh-TW" altLang="en-US"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設置</a:t>
            </a:r>
            <a:r>
              <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《e</a:t>
            </a:r>
            <a:r>
              <a:rPr lang="zh-TW" altLang="en-US"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化點名設備</a:t>
            </a:r>
            <a:r>
              <a:rPr lang="en-US" altLang="zh-TW"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a:t>
            </a:r>
            <a:r>
              <a:rPr lang="zh-TW" altLang="en-US" sz="1467" b="1" kern="0"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mn-cs"/>
              </a:rPr>
              <a:t>，可供教師登入單一簽入平台迅速掌握學生出缺席狀態。</a:t>
            </a:r>
          </a:p>
        </p:txBody>
      </p:sp>
      <p:grpSp>
        <p:nvGrpSpPr>
          <p:cNvPr id="12" name="群組 11">
            <a:extLst>
              <a:ext uri="{FF2B5EF4-FFF2-40B4-BE49-F238E27FC236}">
                <a16:creationId xmlns:a16="http://schemas.microsoft.com/office/drawing/2014/main" id="{64E52F89-EA3F-4849-A744-9A859AB9E9E4}"/>
              </a:ext>
            </a:extLst>
          </p:cNvPr>
          <p:cNvGrpSpPr/>
          <p:nvPr/>
        </p:nvGrpSpPr>
        <p:grpSpPr>
          <a:xfrm>
            <a:off x="7342527" y="1983549"/>
            <a:ext cx="4399876" cy="3535880"/>
            <a:chOff x="5506895" y="1487662"/>
            <a:chExt cx="3299907" cy="2651910"/>
          </a:xfrm>
        </p:grpSpPr>
        <p:sp>
          <p:nvSpPr>
            <p:cNvPr id="13" name="Shape 585">
              <a:extLst>
                <a:ext uri="{FF2B5EF4-FFF2-40B4-BE49-F238E27FC236}">
                  <a16:creationId xmlns:a16="http://schemas.microsoft.com/office/drawing/2014/main" id="{5403485B-24FA-4695-942E-9713420F8030}"/>
                </a:ext>
              </a:extLst>
            </p:cNvPr>
            <p:cNvSpPr/>
            <p:nvPr/>
          </p:nvSpPr>
          <p:spPr>
            <a:xfrm>
              <a:off x="5506895" y="1487662"/>
              <a:ext cx="3299907" cy="2651910"/>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A6BCC9"/>
            </a:solidFill>
            <a:ln w="9525" cap="flat" cmpd="sng">
              <a:solidFill>
                <a:srgbClr val="DEE9F2"/>
              </a:solidFill>
              <a:prstDash val="solid"/>
              <a:round/>
              <a:headEnd type="none" w="med" len="med"/>
              <a:tailEnd type="none" w="med" len="med"/>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微軟正黑體" panose="020B0604030504040204" pitchFamily="34" charset="-120"/>
                <a:ea typeface="微軟正黑體" panose="020B0604030504040204" pitchFamily="34" charset="-120"/>
                <a:cs typeface="Arial"/>
                <a:sym typeface="Arial"/>
              </a:endParaRPr>
            </a:p>
          </p:txBody>
        </p:sp>
        <p:pic>
          <p:nvPicPr>
            <p:cNvPr id="14" name="圖片 13">
              <a:extLst>
                <a:ext uri="{FF2B5EF4-FFF2-40B4-BE49-F238E27FC236}">
                  <a16:creationId xmlns:a16="http://schemas.microsoft.com/office/drawing/2014/main" id="{F133A7EE-63C5-47A0-B27F-BAE240E90B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43814" y="1624412"/>
              <a:ext cx="3047261" cy="2028440"/>
            </a:xfrm>
            <a:prstGeom prst="rect">
              <a:avLst/>
            </a:prstGeom>
          </p:spPr>
        </p:pic>
      </p:grpSp>
      <p:sp>
        <p:nvSpPr>
          <p:cNvPr id="2" name="投影片編號版面配置區 1"/>
          <p:cNvSpPr>
            <a:spLocks noGrp="1"/>
          </p:cNvSpPr>
          <p:nvPr>
            <p:ph type="sldNum" sz="quarter" idx="12"/>
          </p:nvPr>
        </p:nvSpPr>
        <p:spPr/>
        <p:txBody>
          <a:bodyPr/>
          <a:lstStyle/>
          <a:p>
            <a:fld id="{B7647445-41D0-4638-80E9-D5D5C07ADD39}" type="slidenum">
              <a:rPr lang="zh-CN" altLang="en-US" smtClean="0"/>
              <a:pPr/>
              <a:t>14</a:t>
            </a:fld>
            <a:endParaRPr lang="zh-CN" altLang="en-US"/>
          </a:p>
        </p:txBody>
      </p:sp>
    </p:spTree>
    <p:extLst>
      <p:ext uri="{BB962C8B-B14F-4D97-AF65-F5344CB8AC3E}">
        <p14:creationId xmlns:p14="http://schemas.microsoft.com/office/powerpoint/2010/main" val="1590681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247775" y="341757"/>
            <a:ext cx="624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defTabSz="914377"/>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教學資源暨發展中心業務簡介</a:t>
            </a:r>
            <a:endParaRPr lang="zh-CN"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grpSp>
        <p:nvGrpSpPr>
          <p:cNvPr id="11" name="群組 10">
            <a:extLst>
              <a:ext uri="{FF2B5EF4-FFF2-40B4-BE49-F238E27FC236}">
                <a16:creationId xmlns:a16="http://schemas.microsoft.com/office/drawing/2014/main" id="{75ABA125-6E60-4142-B63D-DEC9058D6C89}"/>
              </a:ext>
            </a:extLst>
          </p:cNvPr>
          <p:cNvGrpSpPr/>
          <p:nvPr/>
        </p:nvGrpSpPr>
        <p:grpSpPr>
          <a:xfrm>
            <a:off x="612476" y="1129405"/>
            <a:ext cx="11233923" cy="5728595"/>
            <a:chOff x="1415143" y="977120"/>
            <a:chExt cx="6609050" cy="4027714"/>
          </a:xfrm>
        </p:grpSpPr>
        <p:graphicFrame>
          <p:nvGraphicFramePr>
            <p:cNvPr id="12" name="內容版面配置區 3">
              <a:extLst>
                <a:ext uri="{FF2B5EF4-FFF2-40B4-BE49-F238E27FC236}">
                  <a16:creationId xmlns:a16="http://schemas.microsoft.com/office/drawing/2014/main" id="{A04FC789-7396-4B1B-A145-F4558C87A24B}"/>
                </a:ext>
              </a:extLst>
            </p:cNvPr>
            <p:cNvGraphicFramePr>
              <a:graphicFrameLocks/>
            </p:cNvGraphicFramePr>
            <p:nvPr>
              <p:extLst/>
            </p:nvPr>
          </p:nvGraphicFramePr>
          <p:xfrm>
            <a:off x="1415143" y="977120"/>
            <a:ext cx="6609050" cy="4027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文字方塊 14">
              <a:extLst>
                <a:ext uri="{FF2B5EF4-FFF2-40B4-BE49-F238E27FC236}">
                  <a16:creationId xmlns:a16="http://schemas.microsoft.com/office/drawing/2014/main" id="{29C932B1-64A6-4508-9F77-AE9EF186A355}"/>
                </a:ext>
              </a:extLst>
            </p:cNvPr>
            <p:cNvSpPr txBox="1"/>
            <p:nvPr/>
          </p:nvSpPr>
          <p:spPr>
            <a:xfrm>
              <a:off x="1877940" y="1458128"/>
              <a:ext cx="912133" cy="353489"/>
            </a:xfrm>
            <a:prstGeom prst="rect">
              <a:avLst/>
            </a:prstGeom>
            <a:noFill/>
          </p:spPr>
          <p:txBody>
            <a:bodyPr wrap="none" rtlCol="0">
              <a:spAutoFit/>
            </a:bodyPr>
            <a:lstStyle/>
            <a:p>
              <a:pPr defTabSz="1219170">
                <a:defRPr/>
              </a:pPr>
              <a:r>
                <a:rPr lang="zh-TW" altLang="en-US" sz="2667" b="1" kern="0" dirty="0">
                  <a:solidFill>
                    <a:sysClr val="windowText" lastClr="000000"/>
                  </a:solidFill>
                  <a:latin typeface="微軟正黑體" panose="020B0604030504040204" pitchFamily="34" charset="-120"/>
                  <a:ea typeface="微軟正黑體" panose="020B0604030504040204" pitchFamily="34" charset="-120"/>
                  <a:cs typeface="Arial"/>
                  <a:sym typeface="Arial"/>
                </a:rPr>
                <a:t>教師發展</a:t>
              </a:r>
            </a:p>
          </p:txBody>
        </p:sp>
        <p:sp>
          <p:nvSpPr>
            <p:cNvPr id="16" name="文字方塊 15">
              <a:extLst>
                <a:ext uri="{FF2B5EF4-FFF2-40B4-BE49-F238E27FC236}">
                  <a16:creationId xmlns:a16="http://schemas.microsoft.com/office/drawing/2014/main" id="{7FAAC4C7-3154-4956-80CC-6A416F348ECF}"/>
                </a:ext>
              </a:extLst>
            </p:cNvPr>
            <p:cNvSpPr txBox="1"/>
            <p:nvPr/>
          </p:nvSpPr>
          <p:spPr>
            <a:xfrm>
              <a:off x="4159739" y="1438031"/>
              <a:ext cx="912133" cy="353489"/>
            </a:xfrm>
            <a:prstGeom prst="rect">
              <a:avLst/>
            </a:prstGeom>
            <a:noFill/>
          </p:spPr>
          <p:txBody>
            <a:bodyPr wrap="none" rtlCol="0">
              <a:spAutoFit/>
            </a:bodyPr>
            <a:lstStyle/>
            <a:p>
              <a:pPr defTabSz="1219170">
                <a:defRPr/>
              </a:pPr>
              <a:r>
                <a:rPr lang="zh-TW" altLang="en-US" sz="2667" b="1" kern="0" dirty="0">
                  <a:solidFill>
                    <a:sysClr val="windowText" lastClr="000000"/>
                  </a:solidFill>
                  <a:latin typeface="微軟正黑體" panose="020B0604030504040204" pitchFamily="34" charset="-120"/>
                  <a:ea typeface="微軟正黑體" panose="020B0604030504040204" pitchFamily="34" charset="-120"/>
                  <a:cs typeface="Arial"/>
                  <a:sym typeface="Arial"/>
                </a:rPr>
                <a:t>學習促進</a:t>
              </a:r>
            </a:p>
          </p:txBody>
        </p:sp>
        <p:sp>
          <p:nvSpPr>
            <p:cNvPr id="17" name="文字方塊 16">
              <a:extLst>
                <a:ext uri="{FF2B5EF4-FFF2-40B4-BE49-F238E27FC236}">
                  <a16:creationId xmlns:a16="http://schemas.microsoft.com/office/drawing/2014/main" id="{D46EF7AA-8D30-40E6-AA71-DDB278E1E555}"/>
                </a:ext>
              </a:extLst>
            </p:cNvPr>
            <p:cNvSpPr txBox="1"/>
            <p:nvPr/>
          </p:nvSpPr>
          <p:spPr>
            <a:xfrm>
              <a:off x="6461293" y="1458128"/>
              <a:ext cx="912133" cy="353489"/>
            </a:xfrm>
            <a:prstGeom prst="rect">
              <a:avLst/>
            </a:prstGeom>
            <a:noFill/>
          </p:spPr>
          <p:txBody>
            <a:bodyPr wrap="none" rtlCol="0">
              <a:spAutoFit/>
            </a:bodyPr>
            <a:lstStyle/>
            <a:p>
              <a:pPr defTabSz="1219170">
                <a:defRPr/>
              </a:pPr>
              <a:r>
                <a:rPr lang="zh-TW" altLang="en-US" sz="2667" b="1" kern="0" dirty="0">
                  <a:solidFill>
                    <a:sysClr val="windowText" lastClr="000000"/>
                  </a:solidFill>
                  <a:latin typeface="微軟正黑體" panose="020B0604030504040204" pitchFamily="34" charset="-120"/>
                  <a:ea typeface="微軟正黑體" panose="020B0604030504040204" pitchFamily="34" charset="-120"/>
                  <a:cs typeface="Arial"/>
                  <a:sym typeface="Arial"/>
                </a:rPr>
                <a:t>教學科技</a:t>
              </a:r>
            </a:p>
          </p:txBody>
        </p:sp>
      </p:gr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15</a:t>
            </a:fld>
            <a:endParaRPr lang="zh-CN" altLang="en-US"/>
          </a:p>
        </p:txBody>
      </p:sp>
    </p:spTree>
    <p:custDataLst>
      <p:tags r:id="rId1"/>
    </p:custDataLst>
    <p:extLst>
      <p:ext uri="{BB962C8B-B14F-4D97-AF65-F5344CB8AC3E}">
        <p14:creationId xmlns:p14="http://schemas.microsoft.com/office/powerpoint/2010/main" val="35369833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247774" y="341757"/>
            <a:ext cx="65532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defTabSz="914377"/>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教學資源暨發展中心</a:t>
            </a:r>
            <a:r>
              <a:rPr lang="en-US" altLang="zh-TW"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a:t>
            </a:r>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教師發展</a:t>
            </a:r>
            <a:endParaRPr lang="en-US" altLang="zh-TW"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grpSp>
        <p:nvGrpSpPr>
          <p:cNvPr id="10" name="群組 9">
            <a:extLst>
              <a:ext uri="{FF2B5EF4-FFF2-40B4-BE49-F238E27FC236}">
                <a16:creationId xmlns:a16="http://schemas.microsoft.com/office/drawing/2014/main" id="{F6C97711-3132-42A0-BA2D-C3A72B89CF58}"/>
              </a:ext>
            </a:extLst>
          </p:cNvPr>
          <p:cNvGrpSpPr/>
          <p:nvPr/>
        </p:nvGrpSpPr>
        <p:grpSpPr>
          <a:xfrm>
            <a:off x="245726" y="1118475"/>
            <a:ext cx="11700545" cy="5528183"/>
            <a:chOff x="695400" y="1210264"/>
            <a:chExt cx="10467198" cy="4726644"/>
          </a:xfrm>
        </p:grpSpPr>
        <p:grpSp>
          <p:nvGrpSpPr>
            <p:cNvPr id="13" name="群組 12">
              <a:extLst>
                <a:ext uri="{FF2B5EF4-FFF2-40B4-BE49-F238E27FC236}">
                  <a16:creationId xmlns:a16="http://schemas.microsoft.com/office/drawing/2014/main" id="{B674456C-E670-479A-B066-FE4061EB7520}"/>
                </a:ext>
              </a:extLst>
            </p:cNvPr>
            <p:cNvGrpSpPr/>
            <p:nvPr/>
          </p:nvGrpSpPr>
          <p:grpSpPr>
            <a:xfrm>
              <a:off x="695400" y="1210264"/>
              <a:ext cx="3996457" cy="4726644"/>
              <a:chOff x="214791" y="1218564"/>
              <a:chExt cx="3716751" cy="4558309"/>
            </a:xfrm>
          </p:grpSpPr>
          <p:sp>
            <p:nvSpPr>
              <p:cNvPr id="25" name="手繪多邊形 2">
                <a:extLst>
                  <a:ext uri="{FF2B5EF4-FFF2-40B4-BE49-F238E27FC236}">
                    <a16:creationId xmlns:a16="http://schemas.microsoft.com/office/drawing/2014/main" id="{D45ECC63-B2CC-4F0E-9F5A-535BDA615A42}"/>
                  </a:ext>
                </a:extLst>
              </p:cNvPr>
              <p:cNvSpPr/>
              <p:nvPr/>
            </p:nvSpPr>
            <p:spPr>
              <a:xfrm>
                <a:off x="214791" y="1218564"/>
                <a:ext cx="1730069" cy="667390"/>
              </a:xfrm>
              <a:custGeom>
                <a:avLst/>
                <a:gdLst>
                  <a:gd name="connsiteX0" fmla="*/ 0 w 1736799"/>
                  <a:gd name="connsiteY0" fmla="*/ 0 h 667389"/>
                  <a:gd name="connsiteX1" fmla="*/ 1736799 w 1736799"/>
                  <a:gd name="connsiteY1" fmla="*/ 0 h 667389"/>
                  <a:gd name="connsiteX2" fmla="*/ 1736799 w 1736799"/>
                  <a:gd name="connsiteY2" fmla="*/ 667389 h 667389"/>
                  <a:gd name="connsiteX3" fmla="*/ 0 w 1736799"/>
                  <a:gd name="connsiteY3" fmla="*/ 667389 h 667389"/>
                  <a:gd name="connsiteX4" fmla="*/ 0 w 1736799"/>
                  <a:gd name="connsiteY4" fmla="*/ 0 h 66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799" h="667389">
                    <a:moveTo>
                      <a:pt x="0" y="0"/>
                    </a:moveTo>
                    <a:lnTo>
                      <a:pt x="1736799" y="0"/>
                    </a:lnTo>
                    <a:lnTo>
                      <a:pt x="1736799" y="667389"/>
                    </a:lnTo>
                    <a:lnTo>
                      <a:pt x="0" y="667389"/>
                    </a:lnTo>
                    <a:lnTo>
                      <a:pt x="0" y="0"/>
                    </a:lnTo>
                    <a:close/>
                  </a:path>
                </a:pathLst>
              </a:custGeom>
              <a:solidFill>
                <a:srgbClr val="02BDC7"/>
              </a:solidFill>
              <a:ln w="25400" cap="flat" cmpd="sng" algn="ctr">
                <a:solidFill>
                  <a:srgbClr val="02BDC7"/>
                </a:solidFill>
                <a:prstDash val="solid"/>
              </a:ln>
              <a:effectLst/>
            </p:spPr>
            <p:txBody>
              <a:bodyPr spcFirstLastPara="0" vert="horz" wrap="square" lIns="132757" tIns="75861" rIns="132757" bIns="75861" numCol="1" spcCol="1270" anchor="ctr" anchorCtr="0">
                <a:noAutofit/>
              </a:bodyPr>
              <a:lstStyle/>
              <a:p>
                <a:pPr algn="ctr" defTabSz="829713">
                  <a:lnSpc>
                    <a:spcPts val="3067"/>
                  </a:lnSpc>
                  <a:spcBef>
                    <a:spcPct val="0"/>
                  </a:spcBef>
                  <a:defRPr/>
                </a:pPr>
                <a:r>
                  <a:rPr lang="zh-TW" altLang="en-US" sz="2133"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辦理提昇教師</a:t>
                </a:r>
                <a:endParaRPr lang="en-US" altLang="zh-TW" sz="2133"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a:p>
                <a:pPr algn="ctr" defTabSz="829713">
                  <a:spcBef>
                    <a:spcPct val="0"/>
                  </a:spcBef>
                  <a:defRPr/>
                </a:pPr>
                <a:r>
                  <a:rPr lang="zh-TW" altLang="en-US" sz="2133"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教學知能活</a:t>
                </a:r>
                <a:r>
                  <a:rPr lang="zh-TW" altLang="en-US" sz="2400"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動</a:t>
                </a:r>
              </a:p>
            </p:txBody>
          </p:sp>
          <p:sp>
            <p:nvSpPr>
              <p:cNvPr id="26" name="手繪多邊形 3">
                <a:extLst>
                  <a:ext uri="{FF2B5EF4-FFF2-40B4-BE49-F238E27FC236}">
                    <a16:creationId xmlns:a16="http://schemas.microsoft.com/office/drawing/2014/main" id="{858B061B-C8AB-4E92-91E2-C9216FC72BB6}"/>
                  </a:ext>
                </a:extLst>
              </p:cNvPr>
              <p:cNvSpPr/>
              <p:nvPr/>
            </p:nvSpPr>
            <p:spPr>
              <a:xfrm>
                <a:off x="214791" y="1885954"/>
                <a:ext cx="1736799" cy="3882630"/>
              </a:xfrm>
              <a:custGeom>
                <a:avLst/>
                <a:gdLst>
                  <a:gd name="connsiteX0" fmla="*/ 0 w 1736799"/>
                  <a:gd name="connsiteY0" fmla="*/ 0 h 3882630"/>
                  <a:gd name="connsiteX1" fmla="*/ 1736799 w 1736799"/>
                  <a:gd name="connsiteY1" fmla="*/ 0 h 3882630"/>
                  <a:gd name="connsiteX2" fmla="*/ 1736799 w 1736799"/>
                  <a:gd name="connsiteY2" fmla="*/ 3882630 h 3882630"/>
                  <a:gd name="connsiteX3" fmla="*/ 0 w 1736799"/>
                  <a:gd name="connsiteY3" fmla="*/ 3882630 h 3882630"/>
                  <a:gd name="connsiteX4" fmla="*/ 0 w 1736799"/>
                  <a:gd name="connsiteY4" fmla="*/ 0 h 388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799" h="3882630">
                    <a:moveTo>
                      <a:pt x="0" y="0"/>
                    </a:moveTo>
                    <a:lnTo>
                      <a:pt x="1736799" y="0"/>
                    </a:lnTo>
                    <a:lnTo>
                      <a:pt x="1736799" y="3882630"/>
                    </a:lnTo>
                    <a:lnTo>
                      <a:pt x="0" y="3882630"/>
                    </a:lnTo>
                    <a:lnTo>
                      <a:pt x="0" y="0"/>
                    </a:lnTo>
                    <a:close/>
                  </a:path>
                </a:pathLst>
              </a:custGeom>
              <a:solidFill>
                <a:srgbClr val="D9E6D4">
                  <a:alpha val="90000"/>
                </a:srgbClr>
              </a:solidFill>
              <a:ln w="25400" cap="flat" cmpd="sng" algn="ctr">
                <a:noFill/>
                <a:prstDash val="solid"/>
              </a:ln>
              <a:effectLst/>
            </p:spPr>
            <p:txBody>
              <a:bodyPr spcFirstLastPara="0" vert="horz" wrap="square" lIns="99568" tIns="99568" rIns="132757" bIns="149352" numCol="1" spcCol="1270" anchor="t" anchorCtr="0">
                <a:noAutofit/>
              </a:bodyPr>
              <a:lstStyle/>
              <a:p>
                <a:pPr marL="152396" lvl="1" indent="-152396" algn="just" defTabSz="829713">
                  <a:lnSpc>
                    <a:spcPts val="2400"/>
                  </a:lnSpc>
                  <a:spcBef>
                    <a:spcPct val="0"/>
                  </a:spcBef>
                  <a:spcAft>
                    <a:spcPct val="15000"/>
                  </a:spcAft>
                  <a:buFontTx/>
                  <a:buChar char="••"/>
                  <a:defRPr/>
                </a:pPr>
                <a:r>
                  <a:rPr lang="zh-TW" altLang="en-US" sz="1467" b="1"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Arial"/>
                    <a:sym typeface="Arial"/>
                  </a:rPr>
                  <a:t>提供各類教學研討活動，增進教師發展教學專業知能。</a:t>
                </a:r>
                <a:endParaRPr lang="en-US" altLang="zh-TW" sz="1467" b="1"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Arial"/>
                  <a:sym typeface="Arial"/>
                </a:endParaRPr>
              </a:p>
              <a:p>
                <a:pPr marL="152396" lvl="1" indent="-152396" algn="just" defTabSz="829713">
                  <a:lnSpc>
                    <a:spcPts val="2400"/>
                  </a:lnSpc>
                  <a:spcBef>
                    <a:spcPct val="0"/>
                  </a:spcBef>
                  <a:spcAft>
                    <a:spcPct val="15000"/>
                  </a:spcAft>
                  <a:buClr>
                    <a:prstClr val="black"/>
                  </a:buClr>
                  <a:buFontTx/>
                  <a:buChar char="••"/>
                  <a:defRPr/>
                </a:pPr>
                <a:r>
                  <a:rPr lang="zh-TW" altLang="en-US" sz="1467" b="1" dirty="0">
                    <a:solidFill>
                      <a:srgbClr val="0000FF"/>
                    </a:solidFill>
                    <a:latin typeface="微軟正黑體" panose="020B0604030504040204" pitchFamily="34" charset="-120"/>
                    <a:ea typeface="微軟正黑體" panose="020B0604030504040204" pitchFamily="34" charset="-120"/>
                    <a:cs typeface="Arial"/>
                    <a:sym typeface="Arial"/>
                  </a:rPr>
                  <a:t>辦理臺綜大新進教師知能研習</a:t>
                </a:r>
                <a:r>
                  <a:rPr lang="zh-TW" altLang="en-US" sz="1467" b="1" dirty="0">
                    <a:solidFill>
                      <a:prstClr val="black"/>
                    </a:solidFill>
                    <a:latin typeface="微軟正黑體" panose="020B0604030504040204" pitchFamily="34" charset="-120"/>
                    <a:ea typeface="微軟正黑體" panose="020B0604030504040204" pitchFamily="34" charset="-120"/>
                    <a:cs typeface="Arial"/>
                    <a:sym typeface="Arial"/>
                  </a:rPr>
                  <a:t>。</a:t>
                </a:r>
              </a:p>
            </p:txBody>
          </p:sp>
          <p:sp>
            <p:nvSpPr>
              <p:cNvPr id="27" name="手繪多邊形 4">
                <a:extLst>
                  <a:ext uri="{FF2B5EF4-FFF2-40B4-BE49-F238E27FC236}">
                    <a16:creationId xmlns:a16="http://schemas.microsoft.com/office/drawing/2014/main" id="{88F2A0C7-29C8-4D72-97C0-922D690129CF}"/>
                  </a:ext>
                </a:extLst>
              </p:cNvPr>
              <p:cNvSpPr/>
              <p:nvPr/>
            </p:nvSpPr>
            <p:spPr>
              <a:xfrm>
                <a:off x="2194743" y="1218564"/>
                <a:ext cx="1736799" cy="667389"/>
              </a:xfrm>
              <a:custGeom>
                <a:avLst/>
                <a:gdLst>
                  <a:gd name="connsiteX0" fmla="*/ 0 w 1736799"/>
                  <a:gd name="connsiteY0" fmla="*/ 0 h 667389"/>
                  <a:gd name="connsiteX1" fmla="*/ 1736799 w 1736799"/>
                  <a:gd name="connsiteY1" fmla="*/ 0 h 667389"/>
                  <a:gd name="connsiteX2" fmla="*/ 1736799 w 1736799"/>
                  <a:gd name="connsiteY2" fmla="*/ 667389 h 667389"/>
                  <a:gd name="connsiteX3" fmla="*/ 0 w 1736799"/>
                  <a:gd name="connsiteY3" fmla="*/ 667389 h 667389"/>
                  <a:gd name="connsiteX4" fmla="*/ 0 w 1736799"/>
                  <a:gd name="connsiteY4" fmla="*/ 0 h 66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799" h="667389">
                    <a:moveTo>
                      <a:pt x="0" y="0"/>
                    </a:moveTo>
                    <a:lnTo>
                      <a:pt x="1736799" y="0"/>
                    </a:lnTo>
                    <a:lnTo>
                      <a:pt x="1736799" y="667389"/>
                    </a:lnTo>
                    <a:lnTo>
                      <a:pt x="0" y="667389"/>
                    </a:lnTo>
                    <a:lnTo>
                      <a:pt x="0" y="0"/>
                    </a:lnTo>
                    <a:close/>
                  </a:path>
                </a:pathLst>
              </a:custGeom>
              <a:solidFill>
                <a:srgbClr val="02BDC7"/>
              </a:solidFill>
              <a:ln w="25400" cap="flat" cmpd="sng" algn="ctr">
                <a:solidFill>
                  <a:srgbClr val="02BDC7"/>
                </a:solidFill>
                <a:prstDash val="solid"/>
              </a:ln>
              <a:effectLst/>
            </p:spPr>
            <p:txBody>
              <a:bodyPr spcFirstLastPara="0" vert="horz" wrap="square" lIns="132757" tIns="75861" rIns="132757" bIns="75861" numCol="1" spcCol="1270" anchor="ctr" anchorCtr="0">
                <a:noAutofit/>
              </a:bodyPr>
              <a:lstStyle/>
              <a:p>
                <a:pPr algn="ctr" defTabSz="829713">
                  <a:spcBef>
                    <a:spcPct val="0"/>
                  </a:spcBef>
                  <a:defRPr/>
                </a:pPr>
                <a:r>
                  <a:rPr lang="zh-TW" altLang="en-US" sz="2133"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發展新進</a:t>
                </a:r>
                <a:endParaRPr lang="en-US" altLang="zh-TW" sz="2133"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a:p>
                <a:pPr algn="ctr" defTabSz="829713">
                  <a:spcBef>
                    <a:spcPct val="0"/>
                  </a:spcBef>
                  <a:defRPr/>
                </a:pPr>
                <a:r>
                  <a:rPr lang="zh-TW" altLang="en-US" sz="2133"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教師培力系統</a:t>
                </a:r>
              </a:p>
            </p:txBody>
          </p:sp>
          <p:sp>
            <p:nvSpPr>
              <p:cNvPr id="28" name="手繪多邊形 5">
                <a:extLst>
                  <a:ext uri="{FF2B5EF4-FFF2-40B4-BE49-F238E27FC236}">
                    <a16:creationId xmlns:a16="http://schemas.microsoft.com/office/drawing/2014/main" id="{BF86EB16-8017-41DB-A32F-1C5D0C5DC291}"/>
                  </a:ext>
                </a:extLst>
              </p:cNvPr>
              <p:cNvSpPr/>
              <p:nvPr/>
            </p:nvSpPr>
            <p:spPr>
              <a:xfrm>
                <a:off x="2194743" y="1885954"/>
                <a:ext cx="1736799" cy="3882630"/>
              </a:xfrm>
              <a:custGeom>
                <a:avLst/>
                <a:gdLst>
                  <a:gd name="connsiteX0" fmla="*/ 0 w 1736799"/>
                  <a:gd name="connsiteY0" fmla="*/ 0 h 3882630"/>
                  <a:gd name="connsiteX1" fmla="*/ 1736799 w 1736799"/>
                  <a:gd name="connsiteY1" fmla="*/ 0 h 3882630"/>
                  <a:gd name="connsiteX2" fmla="*/ 1736799 w 1736799"/>
                  <a:gd name="connsiteY2" fmla="*/ 3882630 h 3882630"/>
                  <a:gd name="connsiteX3" fmla="*/ 0 w 1736799"/>
                  <a:gd name="connsiteY3" fmla="*/ 3882630 h 3882630"/>
                  <a:gd name="connsiteX4" fmla="*/ 0 w 1736799"/>
                  <a:gd name="connsiteY4" fmla="*/ 0 h 388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799" h="3882630">
                    <a:moveTo>
                      <a:pt x="0" y="0"/>
                    </a:moveTo>
                    <a:lnTo>
                      <a:pt x="1736799" y="0"/>
                    </a:lnTo>
                    <a:lnTo>
                      <a:pt x="1736799" y="3882630"/>
                    </a:lnTo>
                    <a:lnTo>
                      <a:pt x="0" y="3882630"/>
                    </a:lnTo>
                    <a:lnTo>
                      <a:pt x="0" y="0"/>
                    </a:lnTo>
                    <a:close/>
                  </a:path>
                </a:pathLst>
              </a:custGeom>
              <a:solidFill>
                <a:srgbClr val="D9E6D4"/>
              </a:solidFill>
              <a:ln w="25400" cap="flat" cmpd="sng" algn="ctr">
                <a:noFill/>
                <a:prstDash val="solid"/>
              </a:ln>
              <a:effectLst/>
            </p:spPr>
            <p:txBody>
              <a:bodyPr spcFirstLastPara="0" vert="horz" wrap="square" lIns="99568" tIns="99568" rIns="132757" bIns="149352" numCol="1" spcCol="1270" anchor="t" anchorCtr="0">
                <a:noAutofit/>
              </a:bodyPr>
              <a:lstStyle/>
              <a:p>
                <a:pPr marL="152396" lvl="1" indent="-152396" algn="just" defTabSz="829713">
                  <a:lnSpc>
                    <a:spcPts val="2400"/>
                  </a:lnSpc>
                  <a:spcBef>
                    <a:spcPct val="0"/>
                  </a:spcBef>
                  <a:spcAft>
                    <a:spcPct val="15000"/>
                  </a:spcAft>
                  <a:buClr>
                    <a:srgbClr val="000000"/>
                  </a:buClr>
                  <a:buFontTx/>
                  <a:buChar char="••"/>
                  <a:defRPr/>
                </a:pPr>
                <a:r>
                  <a:rPr lang="zh-TW" altLang="en-US" sz="1467" b="1" dirty="0">
                    <a:solidFill>
                      <a:srgbClr val="0000FF"/>
                    </a:solidFill>
                    <a:latin typeface="微軟正黑體" panose="020B0604030504040204" pitchFamily="34" charset="-120"/>
                    <a:ea typeface="微軟正黑體" panose="020B0604030504040204" pitchFamily="34" charset="-120"/>
                    <a:cs typeface="Arial"/>
                    <a:sym typeface="Arial"/>
                  </a:rPr>
                  <a:t>期初導入措施：</a:t>
                </a:r>
                <a:r>
                  <a:rPr lang="zh-TW" altLang="en-US" sz="1467" b="1"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Arial"/>
                    <a:sym typeface="Arial"/>
                  </a:rPr>
                  <a:t>辦理新進教師專業知能研習活動。</a:t>
                </a:r>
              </a:p>
              <a:p>
                <a:pPr marL="152396" lvl="1" indent="-152396" algn="just" defTabSz="829713">
                  <a:lnSpc>
                    <a:spcPts val="2400"/>
                  </a:lnSpc>
                  <a:spcBef>
                    <a:spcPct val="0"/>
                  </a:spcBef>
                  <a:spcAft>
                    <a:spcPct val="15000"/>
                  </a:spcAft>
                  <a:buClr>
                    <a:srgbClr val="000000"/>
                  </a:buClr>
                  <a:buFontTx/>
                  <a:buChar char="••"/>
                  <a:defRPr/>
                </a:pPr>
                <a:r>
                  <a:rPr lang="zh-TW" altLang="en-US" sz="1467" b="1" dirty="0">
                    <a:solidFill>
                      <a:srgbClr val="0000FF"/>
                    </a:solidFill>
                    <a:latin typeface="微軟正黑體" panose="020B0604030504040204" pitchFamily="34" charset="-120"/>
                    <a:ea typeface="微軟正黑體" panose="020B0604030504040204" pitchFamily="34" charset="-120"/>
                    <a:cs typeface="Arial"/>
                    <a:sym typeface="Arial"/>
                  </a:rPr>
                  <a:t>教師傳習制度：</a:t>
                </a:r>
                <a:r>
                  <a:rPr lang="zh-TW" altLang="en-US" sz="1467" b="1"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Arial"/>
                    <a:sym typeface="Arial"/>
                  </a:rPr>
                  <a:t>結合「初任教師導引指標」，提供初任教師自我檢核依據，希冀校內新進教師在各系所優秀教師帶領下，及早適應本校環境及瞭解大學教師之職涯應扮演之角色與任務。</a:t>
                </a:r>
              </a:p>
            </p:txBody>
          </p:sp>
          <p:sp>
            <p:nvSpPr>
              <p:cNvPr id="29" name="手繪多邊形 6">
                <a:extLst>
                  <a:ext uri="{FF2B5EF4-FFF2-40B4-BE49-F238E27FC236}">
                    <a16:creationId xmlns:a16="http://schemas.microsoft.com/office/drawing/2014/main" id="{05DA9355-844D-47FC-A426-24A3B84687D7}"/>
                  </a:ext>
                </a:extLst>
              </p:cNvPr>
              <p:cNvSpPr/>
              <p:nvPr/>
            </p:nvSpPr>
            <p:spPr>
              <a:xfrm>
                <a:off x="214791" y="3276283"/>
                <a:ext cx="1736799" cy="584311"/>
              </a:xfrm>
              <a:custGeom>
                <a:avLst/>
                <a:gdLst>
                  <a:gd name="connsiteX0" fmla="*/ 0 w 1736799"/>
                  <a:gd name="connsiteY0" fmla="*/ 0 h 667389"/>
                  <a:gd name="connsiteX1" fmla="*/ 1736799 w 1736799"/>
                  <a:gd name="connsiteY1" fmla="*/ 0 h 667389"/>
                  <a:gd name="connsiteX2" fmla="*/ 1736799 w 1736799"/>
                  <a:gd name="connsiteY2" fmla="*/ 667389 h 667389"/>
                  <a:gd name="connsiteX3" fmla="*/ 0 w 1736799"/>
                  <a:gd name="connsiteY3" fmla="*/ 667389 h 667389"/>
                  <a:gd name="connsiteX4" fmla="*/ 0 w 1736799"/>
                  <a:gd name="connsiteY4" fmla="*/ 0 h 667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799" h="667389">
                    <a:moveTo>
                      <a:pt x="0" y="0"/>
                    </a:moveTo>
                    <a:lnTo>
                      <a:pt x="1736799" y="0"/>
                    </a:lnTo>
                    <a:lnTo>
                      <a:pt x="1736799" y="667389"/>
                    </a:lnTo>
                    <a:lnTo>
                      <a:pt x="0" y="667389"/>
                    </a:lnTo>
                    <a:lnTo>
                      <a:pt x="0" y="0"/>
                    </a:lnTo>
                    <a:close/>
                  </a:path>
                </a:pathLst>
              </a:custGeom>
              <a:solidFill>
                <a:srgbClr val="02BDC7"/>
              </a:solidFill>
              <a:ln w="25400" cap="flat" cmpd="sng" algn="ctr">
                <a:solidFill>
                  <a:srgbClr val="02BDC7"/>
                </a:solidFill>
                <a:prstDash val="solid"/>
              </a:ln>
              <a:effectLst/>
            </p:spPr>
            <p:txBody>
              <a:bodyPr spcFirstLastPara="0" vert="horz" wrap="square" lIns="132757" tIns="75861" rIns="132757" bIns="75861" numCol="1" spcCol="1270" anchor="ctr" anchorCtr="0">
                <a:noAutofit/>
              </a:bodyPr>
              <a:lstStyle/>
              <a:p>
                <a:pPr algn="ctr" defTabSz="829713">
                  <a:spcBef>
                    <a:spcPct val="0"/>
                  </a:spcBef>
                  <a:defRPr/>
                </a:pPr>
                <a:r>
                  <a:rPr lang="zh-TW" altLang="en-US" sz="2133"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鼓勵教師</a:t>
                </a:r>
                <a:endParaRPr lang="en-US" altLang="zh-TW" sz="2133"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a:p>
                <a:pPr algn="ctr" defTabSz="829713">
                  <a:lnSpc>
                    <a:spcPts val="3067"/>
                  </a:lnSpc>
                  <a:spcBef>
                    <a:spcPct val="0"/>
                  </a:spcBef>
                  <a:defRPr/>
                </a:pPr>
                <a:r>
                  <a:rPr lang="zh-TW" altLang="en-US" sz="2133" b="1"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課程教學創新</a:t>
                </a:r>
              </a:p>
            </p:txBody>
          </p:sp>
          <p:sp>
            <p:nvSpPr>
              <p:cNvPr id="30" name="手繪多邊形 7">
                <a:extLst>
                  <a:ext uri="{FF2B5EF4-FFF2-40B4-BE49-F238E27FC236}">
                    <a16:creationId xmlns:a16="http://schemas.microsoft.com/office/drawing/2014/main" id="{72FD0D6C-C88C-48F6-81F9-AEE403B4A5B3}"/>
                  </a:ext>
                </a:extLst>
              </p:cNvPr>
              <p:cNvSpPr/>
              <p:nvPr/>
            </p:nvSpPr>
            <p:spPr>
              <a:xfrm>
                <a:off x="214791" y="3886692"/>
                <a:ext cx="1736799" cy="1890181"/>
              </a:xfrm>
              <a:custGeom>
                <a:avLst/>
                <a:gdLst>
                  <a:gd name="connsiteX0" fmla="*/ 0 w 1736799"/>
                  <a:gd name="connsiteY0" fmla="*/ 0 h 3882630"/>
                  <a:gd name="connsiteX1" fmla="*/ 1736799 w 1736799"/>
                  <a:gd name="connsiteY1" fmla="*/ 0 h 3882630"/>
                  <a:gd name="connsiteX2" fmla="*/ 1736799 w 1736799"/>
                  <a:gd name="connsiteY2" fmla="*/ 3882630 h 3882630"/>
                  <a:gd name="connsiteX3" fmla="*/ 0 w 1736799"/>
                  <a:gd name="connsiteY3" fmla="*/ 3882630 h 3882630"/>
                  <a:gd name="connsiteX4" fmla="*/ 0 w 1736799"/>
                  <a:gd name="connsiteY4" fmla="*/ 0 h 388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799" h="3882630">
                    <a:moveTo>
                      <a:pt x="0" y="0"/>
                    </a:moveTo>
                    <a:lnTo>
                      <a:pt x="1736799" y="0"/>
                    </a:lnTo>
                    <a:lnTo>
                      <a:pt x="1736799" y="3882630"/>
                    </a:lnTo>
                    <a:lnTo>
                      <a:pt x="0" y="3882630"/>
                    </a:lnTo>
                    <a:lnTo>
                      <a:pt x="0" y="0"/>
                    </a:lnTo>
                    <a:close/>
                  </a:path>
                </a:pathLst>
              </a:custGeom>
              <a:solidFill>
                <a:srgbClr val="D9E6D4">
                  <a:alpha val="90000"/>
                </a:srgbClr>
              </a:solidFill>
              <a:ln w="25400" cap="flat" cmpd="sng" algn="ctr">
                <a:solidFill>
                  <a:srgbClr val="963334">
                    <a:alpha val="90000"/>
                    <a:tint val="40000"/>
                    <a:hueOff val="0"/>
                    <a:satOff val="0"/>
                    <a:lumOff val="0"/>
                    <a:alphaOff val="0"/>
                  </a:srgbClr>
                </a:solidFill>
                <a:prstDash val="solid"/>
              </a:ln>
              <a:effectLst/>
            </p:spPr>
            <p:txBody>
              <a:bodyPr spcFirstLastPara="0" vert="horz" wrap="square" lIns="99568" tIns="99568" rIns="132757" bIns="149352" numCol="1" spcCol="1270" anchor="t" anchorCtr="0">
                <a:noAutofit/>
              </a:bodyPr>
              <a:lstStyle/>
              <a:p>
                <a:pPr marL="152396" lvl="1" indent="-152396" algn="just" defTabSz="829713">
                  <a:lnSpc>
                    <a:spcPts val="2400"/>
                  </a:lnSpc>
                  <a:spcBef>
                    <a:spcPct val="0"/>
                  </a:spcBef>
                  <a:spcAft>
                    <a:spcPct val="15000"/>
                  </a:spcAft>
                  <a:buFontTx/>
                  <a:buChar char="••"/>
                  <a:defRPr/>
                </a:pPr>
                <a:r>
                  <a:rPr lang="zh-TW" altLang="en-US" sz="1467" b="1"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Arial"/>
                    <a:sym typeface="Arial"/>
                  </a:rPr>
                  <a:t>以教學計畫補助方式鼓勵教師進行課程教材教法之改進，提昇教學成效，例如推動</a:t>
                </a:r>
                <a:r>
                  <a:rPr lang="en-US" altLang="zh-TW" sz="1467" b="1" dirty="0">
                    <a:solidFill>
                      <a:srgbClr val="0000FF"/>
                    </a:solidFill>
                    <a:latin typeface="微軟正黑體" panose="020B0604030504040204" pitchFamily="34" charset="-120"/>
                    <a:ea typeface="微軟正黑體" panose="020B0604030504040204" pitchFamily="34" charset="-120"/>
                    <a:cs typeface="Arial"/>
                    <a:sym typeface="Arial"/>
                  </a:rPr>
                  <a:t>MOOCs</a:t>
                </a:r>
                <a:r>
                  <a:rPr lang="zh-TW" altLang="en-US" sz="1467" b="1" dirty="0">
                    <a:solidFill>
                      <a:srgbClr val="0000FF"/>
                    </a:solidFill>
                    <a:latin typeface="微軟正黑體" panose="020B0604030504040204" pitchFamily="34" charset="-120"/>
                    <a:ea typeface="微軟正黑體" panose="020B0604030504040204" pitchFamily="34" charset="-120"/>
                    <a:cs typeface="Arial"/>
                    <a:sym typeface="Arial"/>
                  </a:rPr>
                  <a:t>、</a:t>
                </a:r>
                <a:r>
                  <a:rPr lang="en-US" altLang="zh-TW" sz="1467" b="1" dirty="0">
                    <a:solidFill>
                      <a:srgbClr val="0000FF"/>
                    </a:solidFill>
                    <a:latin typeface="微軟正黑體" panose="020B0604030504040204" pitchFamily="34" charset="-120"/>
                    <a:ea typeface="微軟正黑體" panose="020B0604030504040204" pitchFamily="34" charset="-120"/>
                    <a:cs typeface="Arial"/>
                    <a:sym typeface="Arial"/>
                  </a:rPr>
                  <a:t>OCWs</a:t>
                </a:r>
                <a:r>
                  <a:rPr lang="zh-TW" altLang="en-US" sz="1467" b="1" kern="0"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Arial"/>
                    <a:sym typeface="Arial"/>
                  </a:rPr>
                  <a:t>、</a:t>
                </a:r>
                <a:r>
                  <a:rPr lang="zh-TW" altLang="en-US" sz="1467" b="1" dirty="0">
                    <a:solidFill>
                      <a:srgbClr val="0000FF"/>
                    </a:solidFill>
                    <a:latin typeface="微軟正黑體" panose="020B0604030504040204" pitchFamily="34" charset="-120"/>
                    <a:ea typeface="微軟正黑體" panose="020B0604030504040204" pitchFamily="34" charset="-120"/>
                    <a:cs typeface="Arial"/>
                    <a:sym typeface="Arial"/>
                  </a:rPr>
                  <a:t>翻轉教學</a:t>
                </a:r>
                <a:r>
                  <a:rPr lang="zh-TW" altLang="en-US" sz="1467" b="1" kern="0" dirty="0">
                    <a:solidFill>
                      <a:srgbClr val="000000"/>
                    </a:solidFill>
                    <a:latin typeface="微軟正黑體" panose="020B0604030504040204" pitchFamily="34" charset="-120"/>
                    <a:ea typeface="微軟正黑體" panose="020B0604030504040204" pitchFamily="34" charset="-120"/>
                    <a:cs typeface="Arial"/>
                    <a:sym typeface="Arial"/>
                  </a:rPr>
                  <a:t>、</a:t>
                </a:r>
                <a:r>
                  <a:rPr lang="en-US" altLang="zh-TW" sz="1467" b="1" kern="0" dirty="0">
                    <a:solidFill>
                      <a:srgbClr val="0000FF"/>
                    </a:solidFill>
                    <a:latin typeface="微軟正黑體" panose="020B0604030504040204" pitchFamily="34" charset="-120"/>
                    <a:ea typeface="微軟正黑體" panose="020B0604030504040204" pitchFamily="34" charset="-120"/>
                    <a:cs typeface="Arial"/>
                    <a:sym typeface="Arial"/>
                  </a:rPr>
                  <a:t>PBL</a:t>
                </a:r>
                <a:r>
                  <a:rPr lang="zh-TW" altLang="en-US" sz="1467" b="1" kern="0" dirty="0">
                    <a:solidFill>
                      <a:srgbClr val="0000FF"/>
                    </a:solidFill>
                    <a:latin typeface="微軟正黑體" panose="020B0604030504040204" pitchFamily="34" charset="-120"/>
                    <a:ea typeface="微軟正黑體" panose="020B0604030504040204" pitchFamily="34" charset="-120"/>
                    <a:cs typeface="Arial"/>
                    <a:sym typeface="Arial"/>
                  </a:rPr>
                  <a:t>、總整、深碗課程</a:t>
                </a:r>
                <a:r>
                  <a:rPr lang="zh-TW" altLang="en-US" sz="1467" b="1" dirty="0">
                    <a:solidFill>
                      <a:srgbClr val="000000"/>
                    </a:solidFill>
                    <a:latin typeface="微軟正黑體" panose="020B0604030504040204" pitchFamily="34" charset="-120"/>
                    <a:ea typeface="微軟正黑體" panose="020B0604030504040204" pitchFamily="34" charset="-120"/>
                    <a:cs typeface="Arial"/>
                    <a:sym typeface="Arial"/>
                  </a:rPr>
                  <a:t>等</a:t>
                </a:r>
                <a:r>
                  <a:rPr lang="zh-TW" altLang="en-US" sz="1467" b="1"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Arial"/>
                    <a:sym typeface="Arial"/>
                  </a:rPr>
                  <a:t>計畫。</a:t>
                </a:r>
                <a:endParaRPr lang="zh-TW" altLang="zh-TW" sz="1467" b="1" dirty="0">
                  <a:solidFill>
                    <a:srgbClr val="000000">
                      <a:hueOff val="0"/>
                      <a:satOff val="0"/>
                      <a:lumOff val="0"/>
                      <a:alphaOff val="0"/>
                    </a:srgbClr>
                  </a:solidFill>
                  <a:latin typeface="微軟正黑體" panose="020B0604030504040204" pitchFamily="34" charset="-120"/>
                  <a:ea typeface="微軟正黑體" panose="020B0604030504040204" pitchFamily="34" charset="-120"/>
                  <a:cs typeface="Arial"/>
                  <a:sym typeface="Arial"/>
                </a:endParaRPr>
              </a:p>
            </p:txBody>
          </p:sp>
        </p:grpSp>
        <p:grpSp>
          <p:nvGrpSpPr>
            <p:cNvPr id="14" name="群組 13">
              <a:extLst>
                <a:ext uri="{FF2B5EF4-FFF2-40B4-BE49-F238E27FC236}">
                  <a16:creationId xmlns:a16="http://schemas.microsoft.com/office/drawing/2014/main" id="{333DBF0E-DD5B-4DFD-8008-E002521248BF}"/>
                </a:ext>
              </a:extLst>
            </p:cNvPr>
            <p:cNvGrpSpPr/>
            <p:nvPr/>
          </p:nvGrpSpPr>
          <p:grpSpPr>
            <a:xfrm>
              <a:off x="4938840" y="1210264"/>
              <a:ext cx="6223758" cy="4718049"/>
              <a:chOff x="4321471" y="1217228"/>
              <a:chExt cx="6004456" cy="4550019"/>
            </a:xfrm>
          </p:grpSpPr>
          <p:sp>
            <p:nvSpPr>
              <p:cNvPr id="18" name="手繪多邊形 9">
                <a:extLst>
                  <a:ext uri="{FF2B5EF4-FFF2-40B4-BE49-F238E27FC236}">
                    <a16:creationId xmlns:a16="http://schemas.microsoft.com/office/drawing/2014/main" id="{D5D0D6FF-50BB-459F-B74F-B74B9E654F10}"/>
                  </a:ext>
                </a:extLst>
              </p:cNvPr>
              <p:cNvSpPr/>
              <p:nvPr/>
            </p:nvSpPr>
            <p:spPr>
              <a:xfrm>
                <a:off x="4321471" y="1217229"/>
                <a:ext cx="1912159" cy="661753"/>
              </a:xfrm>
              <a:custGeom>
                <a:avLst/>
                <a:gdLst>
                  <a:gd name="connsiteX0" fmla="*/ 0 w 1830116"/>
                  <a:gd name="connsiteY0" fmla="*/ 0 h 189133"/>
                  <a:gd name="connsiteX1" fmla="*/ 1830116 w 1830116"/>
                  <a:gd name="connsiteY1" fmla="*/ 0 h 189133"/>
                  <a:gd name="connsiteX2" fmla="*/ 1830116 w 1830116"/>
                  <a:gd name="connsiteY2" fmla="*/ 189133 h 189133"/>
                  <a:gd name="connsiteX3" fmla="*/ 0 w 1830116"/>
                  <a:gd name="connsiteY3" fmla="*/ 189133 h 189133"/>
                  <a:gd name="connsiteX4" fmla="*/ 0 w 1830116"/>
                  <a:gd name="connsiteY4" fmla="*/ 0 h 18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116" h="189133">
                    <a:moveTo>
                      <a:pt x="0" y="0"/>
                    </a:moveTo>
                    <a:lnTo>
                      <a:pt x="1830116" y="0"/>
                    </a:lnTo>
                    <a:lnTo>
                      <a:pt x="1830116" y="189133"/>
                    </a:lnTo>
                    <a:lnTo>
                      <a:pt x="0" y="189133"/>
                    </a:lnTo>
                    <a:lnTo>
                      <a:pt x="0" y="0"/>
                    </a:lnTo>
                    <a:close/>
                  </a:path>
                </a:pathLst>
              </a:custGeom>
              <a:solidFill>
                <a:srgbClr val="02BDC7"/>
              </a:solidFill>
              <a:ln w="25400" cap="flat" cmpd="sng" algn="ctr">
                <a:solidFill>
                  <a:srgbClr val="02BDC7"/>
                </a:solidFill>
                <a:prstDash val="solid"/>
              </a:ln>
              <a:effectLst/>
            </p:spPr>
            <p:txBody>
              <a:bodyPr spcFirstLastPara="0" vert="horz" wrap="square" lIns="132757" tIns="75861" rIns="132757" bIns="75861" numCol="1" spcCol="1270" anchor="ctr" anchorCtr="0">
                <a:noAutofit/>
              </a:bodyPr>
              <a:lstStyle/>
              <a:p>
                <a:pPr algn="ctr" defTabSz="829713">
                  <a:spcBef>
                    <a:spcPct val="0"/>
                  </a:spcBef>
                  <a:defRPr/>
                </a:pPr>
                <a:r>
                  <a:rPr lang="zh-TW" altLang="en-US" sz="2133" b="1"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教師教學</a:t>
                </a:r>
                <a:endParaRPr lang="en-US" altLang="zh-TW" sz="2133" b="1"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a:p>
                <a:pPr algn="ctr" defTabSz="829713">
                  <a:spcBef>
                    <a:spcPct val="0"/>
                  </a:spcBef>
                  <a:defRPr/>
                </a:pPr>
                <a:r>
                  <a:rPr lang="zh-TW" altLang="en-US" sz="2133" b="1"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意見調查</a:t>
                </a:r>
              </a:p>
            </p:txBody>
          </p:sp>
          <p:sp>
            <p:nvSpPr>
              <p:cNvPr id="19" name="手繪多邊形 10">
                <a:extLst>
                  <a:ext uri="{FF2B5EF4-FFF2-40B4-BE49-F238E27FC236}">
                    <a16:creationId xmlns:a16="http://schemas.microsoft.com/office/drawing/2014/main" id="{7B391F56-F1EA-4FBF-ACA9-F81FF50A0D45}"/>
                  </a:ext>
                </a:extLst>
              </p:cNvPr>
              <p:cNvSpPr/>
              <p:nvPr/>
            </p:nvSpPr>
            <p:spPr>
              <a:xfrm>
                <a:off x="4321471" y="1878981"/>
                <a:ext cx="1913945" cy="3873841"/>
              </a:xfrm>
              <a:custGeom>
                <a:avLst/>
                <a:gdLst>
                  <a:gd name="connsiteX0" fmla="*/ 0 w 1830116"/>
                  <a:gd name="connsiteY0" fmla="*/ 0 h 4282199"/>
                  <a:gd name="connsiteX1" fmla="*/ 1830116 w 1830116"/>
                  <a:gd name="connsiteY1" fmla="*/ 0 h 4282199"/>
                  <a:gd name="connsiteX2" fmla="*/ 1830116 w 1830116"/>
                  <a:gd name="connsiteY2" fmla="*/ 4282199 h 4282199"/>
                  <a:gd name="connsiteX3" fmla="*/ 0 w 1830116"/>
                  <a:gd name="connsiteY3" fmla="*/ 4282199 h 4282199"/>
                  <a:gd name="connsiteX4" fmla="*/ 0 w 1830116"/>
                  <a:gd name="connsiteY4" fmla="*/ 0 h 4282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116" h="4282199">
                    <a:moveTo>
                      <a:pt x="0" y="0"/>
                    </a:moveTo>
                    <a:lnTo>
                      <a:pt x="1830116" y="0"/>
                    </a:lnTo>
                    <a:lnTo>
                      <a:pt x="1830116" y="4282199"/>
                    </a:lnTo>
                    <a:lnTo>
                      <a:pt x="0" y="4282199"/>
                    </a:lnTo>
                    <a:lnTo>
                      <a:pt x="0" y="0"/>
                    </a:lnTo>
                    <a:close/>
                  </a:path>
                </a:pathLst>
              </a:custGeom>
              <a:solidFill>
                <a:srgbClr val="DDE8D8"/>
              </a:solidFill>
              <a:ln w="25400" cap="flat" cmpd="sng" algn="ctr">
                <a:solidFill>
                  <a:srgbClr val="4BACC6">
                    <a:alpha val="90000"/>
                    <a:tint val="40000"/>
                    <a:hueOff val="0"/>
                    <a:satOff val="0"/>
                    <a:lumOff val="0"/>
                    <a:alphaOff val="0"/>
                  </a:srgbClr>
                </a:solidFill>
                <a:prstDash val="solid"/>
              </a:ln>
              <a:effectLst/>
            </p:spPr>
            <p:txBody>
              <a:bodyPr spcFirstLastPara="0" vert="horz" wrap="square" lIns="99568" tIns="99568" rIns="132757" bIns="149352" numCol="1" spcCol="1270" anchor="t" anchorCtr="0">
                <a:noAutofit/>
              </a:bodyPr>
              <a:lstStyle/>
              <a:p>
                <a:pPr marL="152396" lvl="1" indent="-152396" defTabSz="829713">
                  <a:lnSpc>
                    <a:spcPts val="2400"/>
                  </a:lnSpc>
                  <a:spcBef>
                    <a:spcPct val="0"/>
                  </a:spcBef>
                  <a:buFontTx/>
                  <a:buChar char="••"/>
                  <a:defRPr/>
                </a:pPr>
                <a:r>
                  <a:rPr lang="zh-TW" altLang="en-US"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辦理</a:t>
                </a:r>
                <a:r>
                  <a:rPr lang="zh-TW" altLang="en-US" sz="1467" b="1" dirty="0">
                    <a:solidFill>
                      <a:srgbClr val="0000FF"/>
                    </a:solidFill>
                    <a:latin typeface="微軟正黑體" panose="020B0604030504040204" pitchFamily="34" charset="-120"/>
                    <a:ea typeface="微軟正黑體" panose="020B0604030504040204" pitchFamily="34" charset="-120"/>
                    <a:cs typeface="Arial"/>
                    <a:sym typeface="Arial"/>
                  </a:rPr>
                  <a:t>期末教學意見調查</a:t>
                </a:r>
                <a:r>
                  <a:rPr lang="zh-TW" altLang="en-US"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：調查結果供各開課系所主管作為教師改進教學與課程之參考；亦作為教學特優獎勵之評審標準之一。</a:t>
                </a:r>
              </a:p>
              <a:p>
                <a:pPr marL="152396" lvl="1" indent="-152396" defTabSz="829713">
                  <a:lnSpc>
                    <a:spcPts val="2400"/>
                  </a:lnSpc>
                  <a:spcBef>
                    <a:spcPct val="0"/>
                  </a:spcBef>
                  <a:buFontTx/>
                  <a:buChar char="••"/>
                  <a:defRPr/>
                </a:pPr>
                <a:r>
                  <a:rPr lang="zh-TW" altLang="en-US"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辦理</a:t>
                </a:r>
                <a:r>
                  <a:rPr lang="zh-TW" altLang="en-US" sz="1467" b="1" dirty="0">
                    <a:solidFill>
                      <a:srgbClr val="0000FF"/>
                    </a:solidFill>
                    <a:latin typeface="微軟正黑體" panose="020B0604030504040204" pitchFamily="34" charset="-120"/>
                    <a:ea typeface="微軟正黑體" panose="020B0604030504040204" pitchFamily="34" charset="-120"/>
                    <a:cs typeface="Arial"/>
                    <a:sym typeface="Arial"/>
                  </a:rPr>
                  <a:t>期中教學意見調查即時回饋</a:t>
                </a:r>
                <a:r>
                  <a:rPr lang="zh-TW" altLang="en-US"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：促進師生教與學互動交流。</a:t>
                </a:r>
              </a:p>
              <a:p>
                <a:pPr marL="152396" lvl="1" indent="-152396" defTabSz="829713">
                  <a:lnSpc>
                    <a:spcPts val="2400"/>
                  </a:lnSpc>
                  <a:spcBef>
                    <a:spcPct val="0"/>
                  </a:spcBef>
                  <a:buFontTx/>
                  <a:buChar char="••"/>
                  <a:defRPr/>
                </a:pPr>
                <a:r>
                  <a:rPr lang="zh-TW" altLang="en-US"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為推動本校教學意見調查，請鼓勵學生上網填答問卷。</a:t>
                </a:r>
              </a:p>
            </p:txBody>
          </p:sp>
          <p:sp>
            <p:nvSpPr>
              <p:cNvPr id="20" name="手繪多邊形 11">
                <a:extLst>
                  <a:ext uri="{FF2B5EF4-FFF2-40B4-BE49-F238E27FC236}">
                    <a16:creationId xmlns:a16="http://schemas.microsoft.com/office/drawing/2014/main" id="{6E07E1BF-AB8F-4D00-865D-0229B66B8296}"/>
                  </a:ext>
                </a:extLst>
              </p:cNvPr>
              <p:cNvSpPr/>
              <p:nvPr/>
            </p:nvSpPr>
            <p:spPr>
              <a:xfrm>
                <a:off x="6452343" y="1217228"/>
                <a:ext cx="1828329" cy="658633"/>
              </a:xfrm>
              <a:custGeom>
                <a:avLst/>
                <a:gdLst>
                  <a:gd name="connsiteX0" fmla="*/ 0 w 1828329"/>
                  <a:gd name="connsiteY0" fmla="*/ 0 h 200455"/>
                  <a:gd name="connsiteX1" fmla="*/ 1828329 w 1828329"/>
                  <a:gd name="connsiteY1" fmla="*/ 0 h 200455"/>
                  <a:gd name="connsiteX2" fmla="*/ 1828329 w 1828329"/>
                  <a:gd name="connsiteY2" fmla="*/ 200455 h 200455"/>
                  <a:gd name="connsiteX3" fmla="*/ 0 w 1828329"/>
                  <a:gd name="connsiteY3" fmla="*/ 200455 h 200455"/>
                  <a:gd name="connsiteX4" fmla="*/ 0 w 1828329"/>
                  <a:gd name="connsiteY4" fmla="*/ 0 h 20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329" h="200455">
                    <a:moveTo>
                      <a:pt x="0" y="0"/>
                    </a:moveTo>
                    <a:lnTo>
                      <a:pt x="1828329" y="0"/>
                    </a:lnTo>
                    <a:lnTo>
                      <a:pt x="1828329" y="200455"/>
                    </a:lnTo>
                    <a:lnTo>
                      <a:pt x="0" y="200455"/>
                    </a:lnTo>
                    <a:lnTo>
                      <a:pt x="0" y="0"/>
                    </a:lnTo>
                    <a:close/>
                  </a:path>
                </a:pathLst>
              </a:custGeom>
              <a:solidFill>
                <a:srgbClr val="02BDC7"/>
              </a:solidFill>
              <a:ln w="25400" cap="flat" cmpd="sng" algn="ctr">
                <a:solidFill>
                  <a:srgbClr val="02BDC7"/>
                </a:solidFill>
                <a:prstDash val="solid"/>
              </a:ln>
              <a:effectLst/>
            </p:spPr>
            <p:txBody>
              <a:bodyPr spcFirstLastPara="0" vert="horz" wrap="square" lIns="132757" tIns="75861" rIns="132757" bIns="75861" numCol="1" spcCol="1270" anchor="ctr" anchorCtr="0">
                <a:noAutofit/>
              </a:bodyPr>
              <a:lstStyle/>
              <a:p>
                <a:pPr algn="ctr" defTabSz="829713">
                  <a:lnSpc>
                    <a:spcPct val="90000"/>
                  </a:lnSpc>
                  <a:spcBef>
                    <a:spcPct val="0"/>
                  </a:spcBef>
                  <a:defRPr/>
                </a:pPr>
                <a:r>
                  <a:rPr lang="zh-TW" altLang="en-US" sz="2133" b="1"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教學特優</a:t>
                </a:r>
                <a:endParaRPr lang="en-US" altLang="zh-TW" sz="2133" b="1"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a:p>
                <a:pPr algn="ctr" defTabSz="829713">
                  <a:lnSpc>
                    <a:spcPct val="90000"/>
                  </a:lnSpc>
                  <a:spcBef>
                    <a:spcPct val="0"/>
                  </a:spcBef>
                  <a:defRPr/>
                </a:pPr>
                <a:r>
                  <a:rPr lang="zh-TW" altLang="en-US" sz="2133" b="1"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教師</a:t>
                </a:r>
                <a:r>
                  <a:rPr lang="zh-TW" altLang="zh-TW" sz="2133" b="1"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獎勵</a:t>
                </a:r>
                <a:endParaRPr lang="zh-TW" altLang="en-US" sz="2133" b="1"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sp>
            <p:nvSpPr>
              <p:cNvPr id="21" name="手繪多邊形 12">
                <a:extLst>
                  <a:ext uri="{FF2B5EF4-FFF2-40B4-BE49-F238E27FC236}">
                    <a16:creationId xmlns:a16="http://schemas.microsoft.com/office/drawing/2014/main" id="{DECEC425-4903-47DE-9A44-3222F9382FEA}"/>
                  </a:ext>
                </a:extLst>
              </p:cNvPr>
              <p:cNvSpPr/>
              <p:nvPr/>
            </p:nvSpPr>
            <p:spPr>
              <a:xfrm>
                <a:off x="6453237" y="1894588"/>
                <a:ext cx="1828329" cy="3858233"/>
              </a:xfrm>
              <a:custGeom>
                <a:avLst/>
                <a:gdLst>
                  <a:gd name="connsiteX0" fmla="*/ 0 w 1828329"/>
                  <a:gd name="connsiteY0" fmla="*/ 0 h 4250213"/>
                  <a:gd name="connsiteX1" fmla="*/ 1828329 w 1828329"/>
                  <a:gd name="connsiteY1" fmla="*/ 0 h 4250213"/>
                  <a:gd name="connsiteX2" fmla="*/ 1828329 w 1828329"/>
                  <a:gd name="connsiteY2" fmla="*/ 4250213 h 4250213"/>
                  <a:gd name="connsiteX3" fmla="*/ 0 w 1828329"/>
                  <a:gd name="connsiteY3" fmla="*/ 4250213 h 4250213"/>
                  <a:gd name="connsiteX4" fmla="*/ 0 w 1828329"/>
                  <a:gd name="connsiteY4" fmla="*/ 0 h 425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329" h="4250213">
                    <a:moveTo>
                      <a:pt x="0" y="0"/>
                    </a:moveTo>
                    <a:lnTo>
                      <a:pt x="1828329" y="0"/>
                    </a:lnTo>
                    <a:lnTo>
                      <a:pt x="1828329" y="4250213"/>
                    </a:lnTo>
                    <a:lnTo>
                      <a:pt x="0" y="4250213"/>
                    </a:lnTo>
                    <a:lnTo>
                      <a:pt x="0" y="0"/>
                    </a:lnTo>
                    <a:close/>
                  </a:path>
                </a:pathLst>
              </a:custGeom>
              <a:solidFill>
                <a:srgbClr val="DDE8D8"/>
              </a:solidFill>
              <a:ln w="25400" cap="flat" cmpd="sng" algn="ctr">
                <a:solidFill>
                  <a:srgbClr val="4BACC6">
                    <a:alpha val="90000"/>
                    <a:tint val="40000"/>
                    <a:hueOff val="0"/>
                    <a:satOff val="0"/>
                    <a:lumOff val="0"/>
                    <a:alphaOff val="0"/>
                  </a:srgbClr>
                </a:solidFill>
                <a:prstDash val="solid"/>
              </a:ln>
              <a:effectLst/>
            </p:spPr>
            <p:txBody>
              <a:bodyPr spcFirstLastPara="0" vert="horz" wrap="square" lIns="99568" tIns="99568" rIns="132757" bIns="149352" numCol="1" spcCol="1270" anchor="t" anchorCtr="0">
                <a:noAutofit/>
              </a:bodyPr>
              <a:lstStyle/>
              <a:p>
                <a:pPr marL="152396" lvl="1" indent="-152396" defTabSz="829713">
                  <a:lnSpc>
                    <a:spcPts val="2400"/>
                  </a:lnSpc>
                  <a:spcBef>
                    <a:spcPct val="0"/>
                  </a:spcBef>
                  <a:buFontTx/>
                  <a:buChar char="••"/>
                  <a:defRPr/>
                </a:pPr>
                <a:r>
                  <a:rPr lang="zh-TW" altLang="en-US" sz="1467"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Arial"/>
                    <a:sym typeface="Arial"/>
                  </a:rPr>
                  <a:t>推動並改進教學獎勵措施，針對教學特優教師進行彈性薪資獎勵，相關辦法及表格等資訊皆公布於教發中心網站。</a:t>
                </a:r>
              </a:p>
              <a:p>
                <a:pPr marL="152396" lvl="1" indent="-152396" defTabSz="829713">
                  <a:lnSpc>
                    <a:spcPts val="2400"/>
                  </a:lnSpc>
                  <a:spcBef>
                    <a:spcPct val="0"/>
                  </a:spcBef>
                  <a:buClr>
                    <a:srgbClr val="000000"/>
                  </a:buClr>
                  <a:buFontTx/>
                  <a:buChar char="••"/>
                  <a:defRPr/>
                </a:pPr>
                <a:r>
                  <a:rPr lang="zh-TW" altLang="zh-TW" sz="1467" b="1" kern="0" dirty="0">
                    <a:solidFill>
                      <a:srgbClr val="0000FF"/>
                    </a:solidFill>
                    <a:latin typeface="微軟正黑體" panose="020B0604030504040204" pitchFamily="34" charset="-120"/>
                    <a:ea typeface="微軟正黑體" panose="020B0604030504040204" pitchFamily="34" charset="-120"/>
                    <a:cs typeface="Arial"/>
                    <a:sym typeface="Arial"/>
                  </a:rPr>
                  <a:t>「教學特優</a:t>
                </a:r>
                <a:r>
                  <a:rPr lang="en-US" altLang="zh-TW" sz="1467" b="1" kern="0" dirty="0">
                    <a:solidFill>
                      <a:srgbClr val="0000FF"/>
                    </a:solidFill>
                    <a:latin typeface="微軟正黑體" panose="020B0604030504040204" pitchFamily="34" charset="-120"/>
                    <a:ea typeface="微軟正黑體" panose="020B0604030504040204" pitchFamily="34" charset="-120"/>
                    <a:cs typeface="Arial"/>
                    <a:sym typeface="Arial"/>
                  </a:rPr>
                  <a:t>I</a:t>
                </a:r>
                <a:r>
                  <a:rPr lang="zh-TW" altLang="zh-TW" sz="1467" b="1" kern="0" dirty="0">
                    <a:solidFill>
                      <a:srgbClr val="0000FF"/>
                    </a:solidFill>
                    <a:latin typeface="微軟正黑體" panose="020B0604030504040204" pitchFamily="34" charset="-120"/>
                    <a:ea typeface="微軟正黑體" panose="020B0604030504040204" pitchFamily="34" charset="-120"/>
                    <a:cs typeface="Arial"/>
                    <a:sym typeface="Arial"/>
                  </a:rPr>
                  <a:t>」</a:t>
                </a:r>
                <a:r>
                  <a:rPr lang="zh-TW" altLang="zh-TW"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獎勵名額</a:t>
                </a:r>
                <a:r>
                  <a:rPr lang="zh-TW" altLang="en-US"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至</a:t>
                </a:r>
                <a:r>
                  <a:rPr lang="zh-TW" altLang="zh-TW"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多</a:t>
                </a:r>
                <a:r>
                  <a:rPr lang="en-US" altLang="zh-TW" sz="1467" spc="133" dirty="0">
                    <a:solidFill>
                      <a:srgbClr val="0000FF"/>
                    </a:solidFill>
                    <a:latin typeface="微軟正黑體" panose="020B0604030504040204" pitchFamily="34" charset="-120"/>
                    <a:ea typeface="微軟正黑體" panose="020B0604030504040204" pitchFamily="34" charset="-120"/>
                    <a:cs typeface="Arial"/>
                    <a:sym typeface="Arial"/>
                  </a:rPr>
                  <a:t>10</a:t>
                </a:r>
                <a:r>
                  <a:rPr lang="zh-TW" altLang="zh-TW" sz="1467" b="1" dirty="0">
                    <a:solidFill>
                      <a:srgbClr val="0000FF"/>
                    </a:solidFill>
                    <a:latin typeface="微軟正黑體" panose="020B0604030504040204" pitchFamily="34" charset="-120"/>
                    <a:ea typeface="微軟正黑體" panose="020B0604030504040204" pitchFamily="34" charset="-120"/>
                    <a:cs typeface="Arial"/>
                    <a:sym typeface="Arial"/>
                  </a:rPr>
                  <a:t>名</a:t>
                </a:r>
                <a:r>
                  <a:rPr lang="zh-TW" altLang="zh-TW"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a:t>
                </a:r>
                <a:r>
                  <a:rPr lang="zh-TW" altLang="zh-TW" sz="1467" b="1" dirty="0">
                    <a:solidFill>
                      <a:srgbClr val="0000FF"/>
                    </a:solidFill>
                    <a:latin typeface="微軟正黑體" panose="020B0604030504040204" pitchFamily="34" charset="-120"/>
                    <a:ea typeface="微軟正黑體" panose="020B0604030504040204" pitchFamily="34" charset="-120"/>
                    <a:cs typeface="Arial"/>
                    <a:sym typeface="Arial"/>
                  </a:rPr>
                  <a:t>「教學特優</a:t>
                </a:r>
                <a:r>
                  <a:rPr lang="en-US" altLang="zh-TW" sz="1467" b="1" dirty="0">
                    <a:solidFill>
                      <a:srgbClr val="0000FF"/>
                    </a:solidFill>
                    <a:latin typeface="微軟正黑體" panose="020B0604030504040204" pitchFamily="34" charset="-120"/>
                    <a:ea typeface="微軟正黑體" panose="020B0604030504040204" pitchFamily="34" charset="-120"/>
                    <a:cs typeface="Arial"/>
                    <a:sym typeface="Arial"/>
                  </a:rPr>
                  <a:t>II</a:t>
                </a:r>
                <a:r>
                  <a:rPr lang="zh-TW" altLang="zh-TW" sz="1467" b="1" dirty="0">
                    <a:solidFill>
                      <a:srgbClr val="0000FF"/>
                    </a:solidFill>
                    <a:latin typeface="微軟正黑體" panose="020B0604030504040204" pitchFamily="34" charset="-120"/>
                    <a:ea typeface="微軟正黑體" panose="020B0604030504040204" pitchFamily="34" charset="-120"/>
                    <a:cs typeface="Arial"/>
                    <a:sym typeface="Arial"/>
                  </a:rPr>
                  <a:t>」</a:t>
                </a:r>
                <a:r>
                  <a:rPr lang="zh-TW" altLang="zh-TW"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獎勵名額</a:t>
                </a:r>
                <a:r>
                  <a:rPr lang="zh-TW" altLang="en-US"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至</a:t>
                </a:r>
                <a:r>
                  <a:rPr lang="zh-TW" altLang="zh-TW"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多</a:t>
                </a:r>
                <a:r>
                  <a:rPr lang="en-US" altLang="zh-TW" sz="1467" spc="133" dirty="0">
                    <a:solidFill>
                      <a:srgbClr val="0000FF"/>
                    </a:solidFill>
                    <a:latin typeface="微軟正黑體" panose="020B0604030504040204" pitchFamily="34" charset="-120"/>
                    <a:ea typeface="微軟正黑體" panose="020B0604030504040204" pitchFamily="34" charset="-120"/>
                    <a:cs typeface="Arial"/>
                    <a:sym typeface="Arial"/>
                  </a:rPr>
                  <a:t>20</a:t>
                </a:r>
                <a:r>
                  <a:rPr lang="zh-TW" altLang="zh-TW" sz="1467" b="1" dirty="0">
                    <a:solidFill>
                      <a:srgbClr val="0000FF"/>
                    </a:solidFill>
                    <a:latin typeface="微軟正黑體" panose="020B0604030504040204" pitchFamily="34" charset="-120"/>
                    <a:ea typeface="微軟正黑體" panose="020B0604030504040204" pitchFamily="34" charset="-120"/>
                    <a:cs typeface="Arial"/>
                    <a:sym typeface="Arial"/>
                  </a:rPr>
                  <a:t>名</a:t>
                </a:r>
                <a:r>
                  <a:rPr lang="zh-TW" altLang="zh-TW" sz="1467" b="1" dirty="0">
                    <a:solidFill>
                      <a:sysClr val="windowText" lastClr="000000"/>
                    </a:solidFill>
                    <a:latin typeface="微軟正黑體" panose="020B0604030504040204" pitchFamily="34" charset="-120"/>
                    <a:ea typeface="微軟正黑體" panose="020B0604030504040204" pitchFamily="34" charset="-120"/>
                    <a:cs typeface="Arial"/>
                    <a:sym typeface="Arial"/>
                  </a:rPr>
                  <a:t>。</a:t>
                </a:r>
              </a:p>
            </p:txBody>
          </p:sp>
          <p:sp>
            <p:nvSpPr>
              <p:cNvPr id="23" name="手繪多邊形 13">
                <a:extLst>
                  <a:ext uri="{FF2B5EF4-FFF2-40B4-BE49-F238E27FC236}">
                    <a16:creationId xmlns:a16="http://schemas.microsoft.com/office/drawing/2014/main" id="{0E4DBE3A-1BE4-463D-A138-EF45FE4FD39E}"/>
                  </a:ext>
                </a:extLst>
              </p:cNvPr>
              <p:cNvSpPr/>
              <p:nvPr/>
            </p:nvSpPr>
            <p:spPr>
              <a:xfrm>
                <a:off x="8497598" y="1217228"/>
                <a:ext cx="1828329" cy="649047"/>
              </a:xfrm>
              <a:custGeom>
                <a:avLst/>
                <a:gdLst>
                  <a:gd name="connsiteX0" fmla="*/ 0 w 1828329"/>
                  <a:gd name="connsiteY0" fmla="*/ 0 h 200455"/>
                  <a:gd name="connsiteX1" fmla="*/ 1828329 w 1828329"/>
                  <a:gd name="connsiteY1" fmla="*/ 0 h 200455"/>
                  <a:gd name="connsiteX2" fmla="*/ 1828329 w 1828329"/>
                  <a:gd name="connsiteY2" fmla="*/ 200455 h 200455"/>
                  <a:gd name="connsiteX3" fmla="*/ 0 w 1828329"/>
                  <a:gd name="connsiteY3" fmla="*/ 200455 h 200455"/>
                  <a:gd name="connsiteX4" fmla="*/ 0 w 1828329"/>
                  <a:gd name="connsiteY4" fmla="*/ 0 h 20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329" h="200455">
                    <a:moveTo>
                      <a:pt x="0" y="0"/>
                    </a:moveTo>
                    <a:lnTo>
                      <a:pt x="1828329" y="0"/>
                    </a:lnTo>
                    <a:lnTo>
                      <a:pt x="1828329" y="200455"/>
                    </a:lnTo>
                    <a:lnTo>
                      <a:pt x="0" y="200455"/>
                    </a:lnTo>
                    <a:lnTo>
                      <a:pt x="0" y="0"/>
                    </a:lnTo>
                    <a:close/>
                  </a:path>
                </a:pathLst>
              </a:custGeom>
              <a:solidFill>
                <a:srgbClr val="02BDC7"/>
              </a:solidFill>
              <a:ln w="25400" cap="flat" cmpd="sng" algn="ctr">
                <a:solidFill>
                  <a:srgbClr val="02BDC7"/>
                </a:solidFill>
                <a:prstDash val="solid"/>
              </a:ln>
              <a:effectLst/>
            </p:spPr>
            <p:txBody>
              <a:bodyPr spcFirstLastPara="0" vert="horz" wrap="square" lIns="132757" tIns="75861" rIns="132757" bIns="75861" numCol="1" spcCol="1270" anchor="ctr" anchorCtr="0">
                <a:noAutofit/>
              </a:bodyPr>
              <a:lstStyle/>
              <a:p>
                <a:pPr algn="ctr" defTabSz="829713">
                  <a:lnSpc>
                    <a:spcPct val="90000"/>
                  </a:lnSpc>
                  <a:spcBef>
                    <a:spcPct val="0"/>
                  </a:spcBef>
                  <a:spcAft>
                    <a:spcPct val="35000"/>
                  </a:spcAft>
                  <a:defRPr/>
                </a:pPr>
                <a:r>
                  <a:rPr lang="zh-TW" altLang="en-US" sz="2133" b="1"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興人師獎票選</a:t>
                </a:r>
              </a:p>
            </p:txBody>
          </p:sp>
          <p:sp>
            <p:nvSpPr>
              <p:cNvPr id="24" name="手繪多邊形 14">
                <a:extLst>
                  <a:ext uri="{FF2B5EF4-FFF2-40B4-BE49-F238E27FC236}">
                    <a16:creationId xmlns:a16="http://schemas.microsoft.com/office/drawing/2014/main" id="{FCD5D9BF-570C-444C-ACAC-EC01BD7B3070}"/>
                  </a:ext>
                </a:extLst>
              </p:cNvPr>
              <p:cNvSpPr/>
              <p:nvPr/>
            </p:nvSpPr>
            <p:spPr>
              <a:xfrm>
                <a:off x="8497597" y="1893396"/>
                <a:ext cx="1828329" cy="3873851"/>
              </a:xfrm>
              <a:custGeom>
                <a:avLst/>
                <a:gdLst>
                  <a:gd name="connsiteX0" fmla="*/ 0 w 1828329"/>
                  <a:gd name="connsiteY0" fmla="*/ 0 h 4250213"/>
                  <a:gd name="connsiteX1" fmla="*/ 1828329 w 1828329"/>
                  <a:gd name="connsiteY1" fmla="*/ 0 h 4250213"/>
                  <a:gd name="connsiteX2" fmla="*/ 1828329 w 1828329"/>
                  <a:gd name="connsiteY2" fmla="*/ 4250213 h 4250213"/>
                  <a:gd name="connsiteX3" fmla="*/ 0 w 1828329"/>
                  <a:gd name="connsiteY3" fmla="*/ 4250213 h 4250213"/>
                  <a:gd name="connsiteX4" fmla="*/ 0 w 1828329"/>
                  <a:gd name="connsiteY4" fmla="*/ 0 h 4250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329" h="4250213">
                    <a:moveTo>
                      <a:pt x="0" y="0"/>
                    </a:moveTo>
                    <a:lnTo>
                      <a:pt x="1828329" y="0"/>
                    </a:lnTo>
                    <a:lnTo>
                      <a:pt x="1828329" y="4250213"/>
                    </a:lnTo>
                    <a:lnTo>
                      <a:pt x="0" y="4250213"/>
                    </a:lnTo>
                    <a:lnTo>
                      <a:pt x="0" y="0"/>
                    </a:lnTo>
                    <a:close/>
                  </a:path>
                </a:pathLst>
              </a:custGeom>
              <a:solidFill>
                <a:srgbClr val="DDE8D8"/>
              </a:solidFill>
              <a:ln w="25400" cap="flat" cmpd="sng" algn="ctr">
                <a:solidFill>
                  <a:srgbClr val="4BACC6">
                    <a:alpha val="90000"/>
                    <a:tint val="40000"/>
                    <a:hueOff val="0"/>
                    <a:satOff val="0"/>
                    <a:lumOff val="0"/>
                    <a:alphaOff val="0"/>
                  </a:srgbClr>
                </a:solidFill>
                <a:prstDash val="solid"/>
              </a:ln>
              <a:effectLst/>
            </p:spPr>
            <p:txBody>
              <a:bodyPr spcFirstLastPara="0" vert="horz" wrap="square" lIns="99568" tIns="99568" rIns="132757" bIns="149352" numCol="1" spcCol="1270" anchor="t" anchorCtr="0">
                <a:noAutofit/>
              </a:bodyPr>
              <a:lstStyle/>
              <a:p>
                <a:pPr marL="152396" lvl="1" indent="-152396" algn="just" defTabSz="829713">
                  <a:lnSpc>
                    <a:spcPts val="2400"/>
                  </a:lnSpc>
                  <a:spcBef>
                    <a:spcPct val="0"/>
                  </a:spcBef>
                  <a:spcAft>
                    <a:spcPct val="15000"/>
                  </a:spcAft>
                  <a:buFontTx/>
                  <a:buChar char="••"/>
                  <a:defRPr/>
                </a:pPr>
                <a:r>
                  <a:rPr lang="zh-TW" altLang="en-US" sz="1467"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Arial"/>
                    <a:sym typeface="Arial"/>
                  </a:rPr>
                  <a:t>為鼓勵教學，由全校學生在</a:t>
                </a:r>
                <a:r>
                  <a:rPr lang="zh-TW" altLang="en-US" sz="1467" b="1" dirty="0">
                    <a:solidFill>
                      <a:srgbClr val="0000FF"/>
                    </a:solidFill>
                    <a:latin typeface="微軟正黑體" panose="020B0604030504040204" pitchFamily="34" charset="-120"/>
                    <a:ea typeface="微軟正黑體" panose="020B0604030504040204" pitchFamily="34" charset="-120"/>
                    <a:cs typeface="Arial"/>
                    <a:sym typeface="Arial"/>
                  </a:rPr>
                  <a:t>每年</a:t>
                </a:r>
                <a:r>
                  <a:rPr lang="en-US" sz="1467" spc="133" dirty="0">
                    <a:solidFill>
                      <a:srgbClr val="0000FF"/>
                    </a:solidFill>
                    <a:latin typeface="微軟正黑體" panose="020B0604030504040204" pitchFamily="34" charset="-120"/>
                    <a:ea typeface="微軟正黑體" panose="020B0604030504040204" pitchFamily="34" charset="-120"/>
                    <a:cs typeface="Arial"/>
                    <a:sym typeface="Arial"/>
                  </a:rPr>
                  <a:t>3</a:t>
                </a:r>
                <a:r>
                  <a:rPr lang="zh-TW" altLang="en-US" sz="1467" b="1" dirty="0">
                    <a:solidFill>
                      <a:srgbClr val="0000FF"/>
                    </a:solidFill>
                    <a:latin typeface="微軟正黑體" panose="020B0604030504040204" pitchFamily="34" charset="-120"/>
                    <a:ea typeface="微軟正黑體" panose="020B0604030504040204" pitchFamily="34" charset="-120"/>
                    <a:cs typeface="Arial"/>
                    <a:sym typeface="Arial"/>
                  </a:rPr>
                  <a:t>月票選</a:t>
                </a:r>
                <a:r>
                  <a:rPr lang="zh-TW" altLang="en-US" sz="1467"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Arial"/>
                    <a:sym typeface="Arial"/>
                  </a:rPr>
                  <a:t>全校認真授課的專任教師，依得票數高低進行排序，當選名額以當年度全校專任教師總人數</a:t>
                </a:r>
                <a:r>
                  <a:rPr lang="en-US" altLang="zh-TW" sz="1467"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Arial"/>
                    <a:sym typeface="Arial"/>
                  </a:rPr>
                  <a:t>3%</a:t>
                </a:r>
                <a:r>
                  <a:rPr lang="zh-TW" altLang="en-US" sz="1467"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Arial"/>
                    <a:sym typeface="Arial"/>
                  </a:rPr>
                  <a:t>為上限。</a:t>
                </a:r>
                <a:endParaRPr lang="en-US" altLang="zh-TW" sz="1467"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Arial"/>
                  <a:sym typeface="Arial"/>
                </a:endParaRPr>
              </a:p>
              <a:p>
                <a:pPr marL="152396" lvl="1" indent="-152396" algn="just" defTabSz="829713">
                  <a:lnSpc>
                    <a:spcPts val="2400"/>
                  </a:lnSpc>
                  <a:spcBef>
                    <a:spcPct val="0"/>
                  </a:spcBef>
                  <a:spcAft>
                    <a:spcPct val="15000"/>
                  </a:spcAft>
                  <a:buFontTx/>
                  <a:buChar char="••"/>
                  <a:defRPr/>
                </a:pPr>
                <a:r>
                  <a:rPr lang="zh-TW" altLang="en-US" sz="1467"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Arial"/>
                    <a:sym typeface="Arial"/>
                  </a:rPr>
                  <a:t>當選教師由校方頒發獎牌乙面。</a:t>
                </a:r>
                <a:endParaRPr lang="zh-TW" altLang="zh-TW" sz="1467" b="1" dirty="0">
                  <a:solidFill>
                    <a:sysClr val="windowText" lastClr="000000">
                      <a:hueOff val="0"/>
                      <a:satOff val="0"/>
                      <a:lumOff val="0"/>
                      <a:alphaOff val="0"/>
                    </a:sysClr>
                  </a:solidFill>
                  <a:latin typeface="微軟正黑體" panose="020B0604030504040204" pitchFamily="34" charset="-120"/>
                  <a:ea typeface="微軟正黑體" panose="020B0604030504040204" pitchFamily="34" charset="-120"/>
                  <a:cs typeface="Arial"/>
                  <a:sym typeface="Arial"/>
                </a:endParaRPr>
              </a:p>
            </p:txBody>
          </p:sp>
        </p:grpSp>
      </p:gr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16</a:t>
            </a:fld>
            <a:endParaRPr lang="zh-CN" altLang="en-US"/>
          </a:p>
        </p:txBody>
      </p:sp>
    </p:spTree>
    <p:custDataLst>
      <p:tags r:id="rId1"/>
    </p:custDataLst>
    <p:extLst>
      <p:ext uri="{BB962C8B-B14F-4D97-AF65-F5344CB8AC3E}">
        <p14:creationId xmlns:p14="http://schemas.microsoft.com/office/powerpoint/2010/main" val="32293044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247775" y="341757"/>
            <a:ext cx="657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defTabSz="914377"/>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教學資源暨發展中心</a:t>
            </a:r>
            <a:r>
              <a:rPr lang="en-US" altLang="zh-TW"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a:t>
            </a:r>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學習促進</a:t>
            </a:r>
            <a:endParaRPr lang="zh-CN"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graphicFrame>
        <p:nvGraphicFramePr>
          <p:cNvPr id="2" name="資料庫圖表 1"/>
          <p:cNvGraphicFramePr/>
          <p:nvPr>
            <p:extLst>
              <p:ext uri="{D42A27DB-BD31-4B8C-83A1-F6EECF244321}">
                <p14:modId xmlns:p14="http://schemas.microsoft.com/office/powerpoint/2010/main" val="1233208907"/>
              </p:ext>
            </p:extLst>
          </p:nvPr>
        </p:nvGraphicFramePr>
        <p:xfrm>
          <a:off x="584939" y="1128038"/>
          <a:ext cx="11124708" cy="5601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投影片編號版面配置區 2"/>
          <p:cNvSpPr>
            <a:spLocks noGrp="1"/>
          </p:cNvSpPr>
          <p:nvPr>
            <p:ph type="sldNum" sz="quarter" idx="12"/>
          </p:nvPr>
        </p:nvSpPr>
        <p:spPr>
          <a:prstGeom prst="rect">
            <a:avLst/>
          </a:prstGeom>
        </p:spPr>
        <p:txBody>
          <a:bodyPr/>
          <a:lstStyle/>
          <a:p>
            <a:fld id="{B7647445-41D0-4638-80E9-D5D5C07ADD39}" type="slidenum">
              <a:rPr lang="zh-CN" altLang="en-US" smtClean="0"/>
              <a:pPr/>
              <a:t>17</a:t>
            </a:fld>
            <a:endParaRPr lang="zh-CN" altLang="en-US"/>
          </a:p>
        </p:txBody>
      </p:sp>
    </p:spTree>
    <p:custDataLst>
      <p:tags r:id="rId1"/>
    </p:custDataLst>
    <p:extLst>
      <p:ext uri="{BB962C8B-B14F-4D97-AF65-F5344CB8AC3E}">
        <p14:creationId xmlns:p14="http://schemas.microsoft.com/office/powerpoint/2010/main" val="1964254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247775" y="341757"/>
            <a:ext cx="6496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defTabSz="914377"/>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教學資源暨發展中心</a:t>
            </a:r>
            <a:r>
              <a:rPr lang="en-US" altLang="zh-TW"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a:t>
            </a:r>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教師科技</a:t>
            </a:r>
            <a:endParaRPr lang="en-US" altLang="zh-TW"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pic>
        <p:nvPicPr>
          <p:cNvPr id="8" name="图片 336">
            <a:extLst>
              <a:ext uri="{FF2B5EF4-FFF2-40B4-BE49-F238E27FC236}">
                <a16:creationId xmlns:a16="http://schemas.microsoft.com/office/drawing/2014/main" id="{ADC908D4-FE89-493E-9ECC-DF07FAE8BB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1771" y="765939"/>
            <a:ext cx="3518053" cy="2344453"/>
          </a:xfrm>
          <a:custGeom>
            <a:avLst/>
            <a:gdLst>
              <a:gd name="connsiteX0" fmla="*/ 0 w 4292252"/>
              <a:gd name="connsiteY0" fmla="*/ 0 h 3281868"/>
              <a:gd name="connsiteX1" fmla="*/ 3735207 w 4292252"/>
              <a:gd name="connsiteY1" fmla="*/ 0 h 3281868"/>
              <a:gd name="connsiteX2" fmla="*/ 4292252 w 4292252"/>
              <a:gd name="connsiteY2" fmla="*/ 2476271 h 3281868"/>
              <a:gd name="connsiteX3" fmla="*/ 802827 w 4292252"/>
              <a:gd name="connsiteY3" fmla="*/ 3281868 h 3281868"/>
              <a:gd name="connsiteX4" fmla="*/ 738267 w 4292252"/>
              <a:gd name="connsiteY4" fmla="*/ 3281868 h 3281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2252" h="3281868">
                <a:moveTo>
                  <a:pt x="0" y="0"/>
                </a:moveTo>
                <a:lnTo>
                  <a:pt x="3735207" y="0"/>
                </a:lnTo>
                <a:lnTo>
                  <a:pt x="4292252" y="2476271"/>
                </a:lnTo>
                <a:lnTo>
                  <a:pt x="802827" y="3281868"/>
                </a:lnTo>
                <a:lnTo>
                  <a:pt x="738267" y="3281868"/>
                </a:lnTo>
                <a:close/>
              </a:path>
            </a:pathLst>
          </a:custGeom>
        </p:spPr>
      </p:pic>
      <p:pic>
        <p:nvPicPr>
          <p:cNvPr id="9" name="图片 338">
            <a:extLst>
              <a:ext uri="{FF2B5EF4-FFF2-40B4-BE49-F238E27FC236}">
                <a16:creationId xmlns:a16="http://schemas.microsoft.com/office/drawing/2014/main" id="{CE8D03BC-4F4C-4C3E-A51E-3D0EAFC87D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58063" y="2756191"/>
            <a:ext cx="2982741" cy="1663963"/>
          </a:xfrm>
          <a:custGeom>
            <a:avLst/>
            <a:gdLst>
              <a:gd name="connsiteX0" fmla="*/ 3550798 w 3961052"/>
              <a:gd name="connsiteY0" fmla="*/ 0 h 3344359"/>
              <a:gd name="connsiteX1" fmla="*/ 3961052 w 3961052"/>
              <a:gd name="connsiteY1" fmla="*/ 1823723 h 3344359"/>
              <a:gd name="connsiteX2" fmla="*/ 3961051 w 3961052"/>
              <a:gd name="connsiteY2" fmla="*/ 3344358 h 3344359"/>
              <a:gd name="connsiteX3" fmla="*/ 567916 w 3961052"/>
              <a:gd name="connsiteY3" fmla="*/ 3344359 h 3344359"/>
              <a:gd name="connsiteX4" fmla="*/ 0 w 3961052"/>
              <a:gd name="connsiteY4" fmla="*/ 819766 h 334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1052" h="3344359">
                <a:moveTo>
                  <a:pt x="3550798" y="0"/>
                </a:moveTo>
                <a:lnTo>
                  <a:pt x="3961052" y="1823723"/>
                </a:lnTo>
                <a:lnTo>
                  <a:pt x="3961051" y="3344358"/>
                </a:lnTo>
                <a:lnTo>
                  <a:pt x="567916" y="3344359"/>
                </a:lnTo>
                <a:lnTo>
                  <a:pt x="0" y="819766"/>
                </a:lnTo>
                <a:close/>
              </a:path>
            </a:pathLst>
          </a:custGeom>
        </p:spPr>
      </p:pic>
      <p:pic>
        <p:nvPicPr>
          <p:cNvPr id="10" name="图片 343">
            <a:extLst>
              <a:ext uri="{FF2B5EF4-FFF2-40B4-BE49-F238E27FC236}">
                <a16:creationId xmlns:a16="http://schemas.microsoft.com/office/drawing/2014/main" id="{BEA1A46F-BCD2-4968-88ED-4F989EE8EB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58063" y="5100643"/>
            <a:ext cx="3004713" cy="1701523"/>
          </a:xfrm>
          <a:custGeom>
            <a:avLst/>
            <a:gdLst>
              <a:gd name="connsiteX0" fmla="*/ 1855693 w 2366056"/>
              <a:gd name="connsiteY0" fmla="*/ 0 h 2308916"/>
              <a:gd name="connsiteX1" fmla="*/ 2366056 w 2366056"/>
              <a:gd name="connsiteY1" fmla="*/ 2268751 h 2308916"/>
              <a:gd name="connsiteX2" fmla="*/ 2366056 w 2366056"/>
              <a:gd name="connsiteY2" fmla="*/ 2308916 h 2308916"/>
              <a:gd name="connsiteX3" fmla="*/ 425493 w 2366056"/>
              <a:gd name="connsiteY3" fmla="*/ 2308916 h 2308916"/>
              <a:gd name="connsiteX4" fmla="*/ 0 w 2366056"/>
              <a:gd name="connsiteY4" fmla="*/ 417444 h 2308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6056" h="2308916">
                <a:moveTo>
                  <a:pt x="1855693" y="0"/>
                </a:moveTo>
                <a:lnTo>
                  <a:pt x="2366056" y="2268751"/>
                </a:lnTo>
                <a:lnTo>
                  <a:pt x="2366056" y="2308916"/>
                </a:lnTo>
                <a:lnTo>
                  <a:pt x="425493" y="2308916"/>
                </a:lnTo>
                <a:lnTo>
                  <a:pt x="0" y="417444"/>
                </a:lnTo>
                <a:close/>
              </a:path>
            </a:pathLst>
          </a:custGeom>
        </p:spPr>
      </p:pic>
      <p:pic>
        <p:nvPicPr>
          <p:cNvPr id="11" name="圖片 10">
            <a:extLst>
              <a:ext uri="{FF2B5EF4-FFF2-40B4-BE49-F238E27FC236}">
                <a16:creationId xmlns:a16="http://schemas.microsoft.com/office/drawing/2014/main" id="{CB3A49F3-A313-40E0-8744-FF3203BCFE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7233" y="1369980"/>
            <a:ext cx="8452555" cy="4675713"/>
          </a:xfrm>
          <a:prstGeom prst="rect">
            <a:avLst/>
          </a:prstGeom>
        </p:spPr>
      </p:pic>
      <p:pic>
        <p:nvPicPr>
          <p:cNvPr id="12" name="图片 340">
            <a:extLst>
              <a:ext uri="{FF2B5EF4-FFF2-40B4-BE49-F238E27FC236}">
                <a16:creationId xmlns:a16="http://schemas.microsoft.com/office/drawing/2014/main" id="{4B24CB00-968D-4CC1-83A0-D8BD9CBFD11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4637" y="5488019"/>
            <a:ext cx="2665028" cy="1336473"/>
          </a:xfrm>
          <a:custGeom>
            <a:avLst/>
            <a:gdLst>
              <a:gd name="connsiteX0" fmla="*/ 1855693 w 2341384"/>
              <a:gd name="connsiteY0" fmla="*/ 0 h 2159073"/>
              <a:gd name="connsiteX1" fmla="*/ 2341384 w 2341384"/>
              <a:gd name="connsiteY1" fmla="*/ 2159073 h 2159073"/>
              <a:gd name="connsiteX2" fmla="*/ 391785 w 2341384"/>
              <a:gd name="connsiteY2" fmla="*/ 2159073 h 2159073"/>
              <a:gd name="connsiteX3" fmla="*/ 0 w 2341384"/>
              <a:gd name="connsiteY3" fmla="*/ 417445 h 2159073"/>
            </a:gdLst>
            <a:ahLst/>
            <a:cxnLst>
              <a:cxn ang="0">
                <a:pos x="connsiteX0" y="connsiteY0"/>
              </a:cxn>
              <a:cxn ang="0">
                <a:pos x="connsiteX1" y="connsiteY1"/>
              </a:cxn>
              <a:cxn ang="0">
                <a:pos x="connsiteX2" y="connsiteY2"/>
              </a:cxn>
              <a:cxn ang="0">
                <a:pos x="connsiteX3" y="connsiteY3"/>
              </a:cxn>
            </a:cxnLst>
            <a:rect l="l" t="t" r="r" b="b"/>
            <a:pathLst>
              <a:path w="2341384" h="2159073">
                <a:moveTo>
                  <a:pt x="1855693" y="0"/>
                </a:moveTo>
                <a:lnTo>
                  <a:pt x="2341384" y="2159073"/>
                </a:lnTo>
                <a:lnTo>
                  <a:pt x="391785" y="2159073"/>
                </a:lnTo>
                <a:lnTo>
                  <a:pt x="0" y="417445"/>
                </a:lnTo>
                <a:close/>
              </a:path>
            </a:pathLst>
          </a:custGeom>
        </p:spPr>
      </p:pic>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18</a:t>
            </a:fld>
            <a:endParaRPr lang="zh-CN" altLang="en-US"/>
          </a:p>
        </p:txBody>
      </p:sp>
    </p:spTree>
    <p:custDataLst>
      <p:tags r:id="rId1"/>
    </p:custDataLst>
    <p:extLst>
      <p:ext uri="{BB962C8B-B14F-4D97-AF65-F5344CB8AC3E}">
        <p14:creationId xmlns:p14="http://schemas.microsoft.com/office/powerpoint/2010/main" val="31501605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48">
            <a:extLst>
              <a:ext uri="{FF2B5EF4-FFF2-40B4-BE49-F238E27FC236}">
                <a16:creationId xmlns:a16="http://schemas.microsoft.com/office/drawing/2014/main" id="{8930B60A-7233-4691-B49D-D1A05951ECB5}"/>
              </a:ext>
            </a:extLst>
          </p:cNvPr>
          <p:cNvSpPr txBox="1">
            <a:spLocks noChangeArrowheads="1"/>
          </p:cNvSpPr>
          <p:nvPr/>
        </p:nvSpPr>
        <p:spPr bwMode="auto">
          <a:xfrm>
            <a:off x="809625" y="326821"/>
            <a:ext cx="4762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defTabSz="914377"/>
            <a:r>
              <a:rPr lang="zh-TW" altLang="en-US" sz="3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通識教育中心業務簡介</a:t>
            </a:r>
            <a:endParaRPr lang="zh-CN" altLang="en-US" sz="3600" b="1" dirty="0">
              <a:solidFill>
                <a:prstClr val="white"/>
              </a:solidFill>
              <a:latin typeface="微軟正黑體" panose="020B0604030504040204" pitchFamily="34" charset="-120"/>
              <a:ea typeface="微軟正黑體" panose="020B0604030504040204" pitchFamily="34" charset="-120"/>
              <a:cs typeface="Arial"/>
              <a:sym typeface="Arial"/>
            </a:endParaRPr>
          </a:p>
        </p:txBody>
      </p:sp>
      <p:grpSp>
        <p:nvGrpSpPr>
          <p:cNvPr id="8" name="群組 7">
            <a:extLst>
              <a:ext uri="{FF2B5EF4-FFF2-40B4-BE49-F238E27FC236}">
                <a16:creationId xmlns:a16="http://schemas.microsoft.com/office/drawing/2014/main" id="{A72345AF-AAAD-4D25-8B9F-76C62A686304}"/>
              </a:ext>
            </a:extLst>
          </p:cNvPr>
          <p:cNvGrpSpPr/>
          <p:nvPr/>
        </p:nvGrpSpPr>
        <p:grpSpPr>
          <a:xfrm>
            <a:off x="785070" y="971528"/>
            <a:ext cx="10876207" cy="5568163"/>
            <a:chOff x="785070" y="971528"/>
            <a:chExt cx="10876207" cy="5568163"/>
          </a:xfrm>
        </p:grpSpPr>
        <p:pic>
          <p:nvPicPr>
            <p:cNvPr id="7" name="圖片 6">
              <a:extLst>
                <a:ext uri="{FF2B5EF4-FFF2-40B4-BE49-F238E27FC236}">
                  <a16:creationId xmlns:a16="http://schemas.microsoft.com/office/drawing/2014/main" id="{FF348854-516A-420B-8B52-DC86FEC40DF4}"/>
                </a:ext>
              </a:extLst>
            </p:cNvPr>
            <p:cNvPicPr>
              <a:picLocks noChangeAspect="1"/>
            </p:cNvPicPr>
            <p:nvPr/>
          </p:nvPicPr>
          <p:blipFill>
            <a:blip r:embed="rId3"/>
            <a:stretch>
              <a:fillRect/>
            </a:stretch>
          </p:blipFill>
          <p:spPr>
            <a:xfrm>
              <a:off x="785070" y="971528"/>
              <a:ext cx="10876207" cy="5568163"/>
            </a:xfrm>
            <a:prstGeom prst="rect">
              <a:avLst/>
            </a:prstGeom>
          </p:spPr>
        </p:pic>
        <p:pic>
          <p:nvPicPr>
            <p:cNvPr id="5" name="圖片 4">
              <a:extLst>
                <a:ext uri="{FF2B5EF4-FFF2-40B4-BE49-F238E27FC236}">
                  <a16:creationId xmlns:a16="http://schemas.microsoft.com/office/drawing/2014/main" id="{DB2FE497-AEC9-4E35-BF7F-4CBFEFF707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31394" y="4290608"/>
              <a:ext cx="1984615" cy="1586339"/>
            </a:xfrm>
            <a:prstGeom prst="rect">
              <a:avLst/>
            </a:prstGeom>
          </p:spPr>
        </p:pic>
        <p:sp>
          <p:nvSpPr>
            <p:cNvPr id="6" name="文字方塊 5">
              <a:extLst>
                <a:ext uri="{FF2B5EF4-FFF2-40B4-BE49-F238E27FC236}">
                  <a16:creationId xmlns:a16="http://schemas.microsoft.com/office/drawing/2014/main" id="{BF8F4D7E-5422-4057-A165-3D19E33941FE}"/>
                </a:ext>
              </a:extLst>
            </p:cNvPr>
            <p:cNvSpPr txBox="1"/>
            <p:nvPr/>
          </p:nvSpPr>
          <p:spPr>
            <a:xfrm>
              <a:off x="9677400" y="5962650"/>
              <a:ext cx="1733550" cy="400110"/>
            </a:xfrm>
            <a:prstGeom prst="rect">
              <a:avLst/>
            </a:prstGeom>
            <a:noFill/>
          </p:spPr>
          <p:txBody>
            <a:bodyPr wrap="square" rtlCol="0">
              <a:spAutoFit/>
            </a:bodyPr>
            <a:lstStyle/>
            <a:p>
              <a:pPr algn="ctr"/>
              <a:r>
                <a:rPr lang="en-US" altLang="zh-TW" sz="1000" dirty="0"/>
                <a:t>109</a:t>
              </a:r>
              <a:r>
                <a:rPr lang="zh-TW" altLang="en-US" sz="1000" dirty="0"/>
                <a:t>學年度優良通識教師</a:t>
              </a:r>
              <a:endParaRPr lang="en-US" altLang="zh-TW" sz="1000" dirty="0"/>
            </a:p>
            <a:p>
              <a:pPr algn="ctr"/>
              <a:r>
                <a:rPr lang="zh-TW" altLang="en-US" sz="1000" dirty="0"/>
                <a:t>台文所施開揚助理教授</a:t>
              </a:r>
            </a:p>
          </p:txBody>
        </p:sp>
      </p:grpSp>
      <p:sp>
        <p:nvSpPr>
          <p:cNvPr id="2" name="投影片編號版面配置區 1"/>
          <p:cNvSpPr>
            <a:spLocks noGrp="1"/>
          </p:cNvSpPr>
          <p:nvPr>
            <p:ph type="sldNum" sz="quarter" idx="12"/>
          </p:nvPr>
        </p:nvSpPr>
        <p:spPr/>
        <p:txBody>
          <a:bodyPr/>
          <a:lstStyle/>
          <a:p>
            <a:fld id="{B7647445-41D0-4638-80E9-D5D5C07ADD39}" type="slidenum">
              <a:rPr lang="zh-CN" altLang="en-US" smtClean="0"/>
              <a:pPr/>
              <a:t>19</a:t>
            </a:fld>
            <a:endParaRPr lang="zh-CN" altLang="en-US"/>
          </a:p>
        </p:txBody>
      </p:sp>
    </p:spTree>
    <p:extLst>
      <p:ext uri="{BB962C8B-B14F-4D97-AF65-F5344CB8AC3E}">
        <p14:creationId xmlns:p14="http://schemas.microsoft.com/office/powerpoint/2010/main" val="16411920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a:extLst>
              <a:ext uri="{FF2B5EF4-FFF2-40B4-BE49-F238E27FC236}">
                <a16:creationId xmlns:a16="http://schemas.microsoft.com/office/drawing/2014/main" id="{57A6A063-5D31-4F0B-92D4-729D9C9455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1"/>
          </a:xfrm>
          <a:prstGeom prst="rect">
            <a:avLst/>
          </a:prstGeom>
        </p:spPr>
      </p:pic>
      <p:sp>
        <p:nvSpPr>
          <p:cNvPr id="4" name="任意多边形 3"/>
          <p:cNvSpPr/>
          <p:nvPr/>
        </p:nvSpPr>
        <p:spPr>
          <a:xfrm>
            <a:off x="662583" y="908875"/>
            <a:ext cx="10738498" cy="5576187"/>
          </a:xfrm>
          <a:custGeom>
            <a:avLst/>
            <a:gdLst>
              <a:gd name="connsiteX0" fmla="*/ 0 w 10554081"/>
              <a:gd name="connsiteY0" fmla="*/ 0 h 5326740"/>
              <a:gd name="connsiteX1" fmla="*/ 10554081 w 10554081"/>
              <a:gd name="connsiteY1" fmla="*/ 0 h 5326740"/>
              <a:gd name="connsiteX2" fmla="*/ 10554081 w 10554081"/>
              <a:gd name="connsiteY2" fmla="*/ 2670629 h 5326740"/>
              <a:gd name="connsiteX3" fmla="*/ 10554081 w 10554081"/>
              <a:gd name="connsiteY3" fmla="*/ 2786743 h 5326740"/>
              <a:gd name="connsiteX4" fmla="*/ 10554081 w 10554081"/>
              <a:gd name="connsiteY4" fmla="*/ 5326740 h 5326740"/>
              <a:gd name="connsiteX5" fmla="*/ 5759994 w 10554081"/>
              <a:gd name="connsiteY5" fmla="*/ 5326740 h 5326740"/>
              <a:gd name="connsiteX6" fmla="*/ 5303279 w 10554081"/>
              <a:gd name="connsiteY6" fmla="*/ 4972046 h 5326740"/>
              <a:gd name="connsiteX7" fmla="*/ 4846564 w 10554081"/>
              <a:gd name="connsiteY7" fmla="*/ 5326740 h 5326740"/>
              <a:gd name="connsiteX8" fmla="*/ 0 w 10554081"/>
              <a:gd name="connsiteY8" fmla="*/ 5326740 h 5326740"/>
              <a:gd name="connsiteX9" fmla="*/ 0 w 10554081"/>
              <a:gd name="connsiteY9" fmla="*/ 2786743 h 5326740"/>
              <a:gd name="connsiteX10" fmla="*/ 0 w 10554081"/>
              <a:gd name="connsiteY10" fmla="*/ 2670629 h 5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54081" h="5326740">
                <a:moveTo>
                  <a:pt x="0" y="0"/>
                </a:moveTo>
                <a:lnTo>
                  <a:pt x="10554081" y="0"/>
                </a:lnTo>
                <a:lnTo>
                  <a:pt x="10554081" y="2670629"/>
                </a:lnTo>
                <a:lnTo>
                  <a:pt x="10554081" y="2786743"/>
                </a:lnTo>
                <a:lnTo>
                  <a:pt x="10554081" y="5326740"/>
                </a:lnTo>
                <a:lnTo>
                  <a:pt x="5759994" y="5326740"/>
                </a:lnTo>
                <a:lnTo>
                  <a:pt x="5303279" y="4972046"/>
                </a:lnTo>
                <a:lnTo>
                  <a:pt x="4846564" y="5326740"/>
                </a:lnTo>
                <a:lnTo>
                  <a:pt x="0" y="5326740"/>
                </a:lnTo>
                <a:lnTo>
                  <a:pt x="0" y="2786743"/>
                </a:lnTo>
                <a:lnTo>
                  <a:pt x="0" y="26706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defTabSz="1219170"/>
            <a:endParaRPr lang="zh-CN" altLang="en-US" sz="2667" b="1" kern="0" dirty="0">
              <a:solidFill>
                <a:srgbClr val="FFFFFF"/>
              </a:solidFill>
              <a:latin typeface="微軟正黑體" panose="020B0604030504040204" pitchFamily="34" charset="-120"/>
              <a:ea typeface="微軟正黑體" panose="020B0604030504040204" pitchFamily="34" charset="-120"/>
              <a:cs typeface="Arial"/>
              <a:sym typeface="Arial"/>
            </a:endParaRPr>
          </a:p>
        </p:txBody>
      </p:sp>
      <p:sp>
        <p:nvSpPr>
          <p:cNvPr id="5" name="文本框 4"/>
          <p:cNvSpPr txBox="1"/>
          <p:nvPr/>
        </p:nvSpPr>
        <p:spPr>
          <a:xfrm>
            <a:off x="3395617" y="1145908"/>
            <a:ext cx="5272430" cy="1169551"/>
          </a:xfrm>
          <a:prstGeom prst="rect">
            <a:avLst/>
          </a:prstGeom>
          <a:solidFill>
            <a:schemeClr val="bg1"/>
          </a:solidFill>
        </p:spPr>
        <p:txBody>
          <a:bodyPr wrap="square" rtlCol="0">
            <a:spAutoFit/>
          </a:bodyPr>
          <a:lstStyle/>
          <a:p>
            <a:pPr algn="ctr" defTabSz="914377"/>
            <a:r>
              <a:rPr lang="en" altLang="zh-TW" sz="7000" b="1" kern="0" dirty="0">
                <a:solidFill>
                  <a:srgbClr val="CC3300"/>
                </a:solidFill>
                <a:latin typeface="微軟正黑體" panose="020B0604030504040204" pitchFamily="34" charset="-120"/>
                <a:ea typeface="微軟正黑體" panose="020B0604030504040204" pitchFamily="34" charset="-120"/>
                <a:cs typeface="Courier New" panose="02070309020205020404" pitchFamily="49" charset="0"/>
                <a:sym typeface="Arial"/>
              </a:rPr>
              <a:t>Hello!</a:t>
            </a:r>
            <a:endParaRPr kumimoji="1" lang="zh-CN" altLang="en-US" sz="7000" b="1" dirty="0">
              <a:solidFill>
                <a:srgbClr val="CC3300"/>
              </a:solidFill>
              <a:latin typeface="微軟正黑體" panose="020B0604030504040204" pitchFamily="34" charset="-120"/>
              <a:ea typeface="微軟正黑體" panose="020B0604030504040204" pitchFamily="34" charset="-120"/>
              <a:cs typeface="Arial"/>
              <a:sym typeface="Arial"/>
            </a:endParaRPr>
          </a:p>
        </p:txBody>
      </p:sp>
      <p:cxnSp>
        <p:nvCxnSpPr>
          <p:cNvPr id="6" name="直接连接符 5"/>
          <p:cNvCxnSpPr>
            <a:cxnSpLocks/>
          </p:cNvCxnSpPr>
          <p:nvPr/>
        </p:nvCxnSpPr>
        <p:spPr>
          <a:xfrm>
            <a:off x="4107531" y="5794740"/>
            <a:ext cx="3961645" cy="12982"/>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CF1C6DAB-9875-4CDB-9AB6-754C2C25CFF4}"/>
              </a:ext>
            </a:extLst>
          </p:cNvPr>
          <p:cNvSpPr/>
          <p:nvPr/>
        </p:nvSpPr>
        <p:spPr>
          <a:xfrm>
            <a:off x="2557633" y="2456186"/>
            <a:ext cx="8014113" cy="784830"/>
          </a:xfrm>
          <a:prstGeom prst="rect">
            <a:avLst/>
          </a:prstGeom>
        </p:spPr>
        <p:txBody>
          <a:bodyPr wrap="square">
            <a:spAutoFit/>
          </a:bodyPr>
          <a:lstStyle/>
          <a:p>
            <a:pPr defTabSz="1219170"/>
            <a:r>
              <a:rPr lang="zh-TW" altLang="en-US" sz="4500" b="1" kern="0"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rPr>
              <a:t>歡迎各位教師加入中興大學</a:t>
            </a:r>
            <a:r>
              <a:rPr lang="en" altLang="zh-TW" sz="4500" kern="0"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rPr>
              <a:t> </a:t>
            </a:r>
          </a:p>
        </p:txBody>
      </p:sp>
      <p:sp>
        <p:nvSpPr>
          <p:cNvPr id="15" name="矩形 14">
            <a:extLst>
              <a:ext uri="{FF2B5EF4-FFF2-40B4-BE49-F238E27FC236}">
                <a16:creationId xmlns:a16="http://schemas.microsoft.com/office/drawing/2014/main" id="{356EC9CA-AF26-4EE2-A0AA-D6841F3951A0}"/>
              </a:ext>
            </a:extLst>
          </p:cNvPr>
          <p:cNvSpPr/>
          <p:nvPr/>
        </p:nvSpPr>
        <p:spPr>
          <a:xfrm>
            <a:off x="4107531" y="4258029"/>
            <a:ext cx="4031873" cy="1631216"/>
          </a:xfrm>
          <a:prstGeom prst="rect">
            <a:avLst/>
          </a:prstGeom>
        </p:spPr>
        <p:txBody>
          <a:bodyPr wrap="none">
            <a:spAutoFit/>
          </a:bodyPr>
          <a:lstStyle/>
          <a:p>
            <a:pPr defTabSz="1219170"/>
            <a:r>
              <a:rPr lang="zh-TW" altLang="en-US" sz="10000" b="1" kern="0"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rPr>
              <a:t>興大人</a:t>
            </a:r>
          </a:p>
        </p:txBody>
      </p:sp>
      <p:sp>
        <p:nvSpPr>
          <p:cNvPr id="25" name="矩形 24">
            <a:extLst>
              <a:ext uri="{FF2B5EF4-FFF2-40B4-BE49-F238E27FC236}">
                <a16:creationId xmlns:a16="http://schemas.microsoft.com/office/drawing/2014/main" id="{FCA7ECE9-49F2-4B24-A85E-A6AF605F4CEA}"/>
              </a:ext>
            </a:extLst>
          </p:cNvPr>
          <p:cNvSpPr/>
          <p:nvPr/>
        </p:nvSpPr>
        <p:spPr>
          <a:xfrm>
            <a:off x="5339517" y="3302988"/>
            <a:ext cx="1567902" cy="861774"/>
          </a:xfrm>
          <a:prstGeom prst="rect">
            <a:avLst/>
          </a:prstGeom>
        </p:spPr>
        <p:txBody>
          <a:bodyPr wrap="square">
            <a:spAutoFit/>
          </a:bodyPr>
          <a:lstStyle/>
          <a:p>
            <a:pPr defTabSz="1219170"/>
            <a:r>
              <a:rPr lang="zh-TW" altLang="en-US" sz="4500" b="1" kern="0"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rPr>
              <a:t>成為</a:t>
            </a:r>
            <a:r>
              <a:rPr lang="en" altLang="zh-TW" sz="5000" kern="0"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rPr>
              <a:t> </a:t>
            </a:r>
          </a:p>
        </p:txBody>
      </p:sp>
      <p:sp>
        <p:nvSpPr>
          <p:cNvPr id="2" name="投影片編號版面配置區 1"/>
          <p:cNvSpPr>
            <a:spLocks noGrp="1"/>
          </p:cNvSpPr>
          <p:nvPr>
            <p:ph type="sldNum" sz="quarter" idx="12"/>
          </p:nvPr>
        </p:nvSpPr>
        <p:spPr/>
        <p:txBody>
          <a:bodyPr/>
          <a:lstStyle/>
          <a:p>
            <a:fld id="{B7647445-41D0-4638-80E9-D5D5C07ADD39}" type="slidenum">
              <a:rPr lang="zh-CN" altLang="en-US" smtClean="0"/>
              <a:pPr/>
              <a:t>2</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247775" y="341757"/>
            <a:ext cx="3952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defTabSz="914377"/>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教務處</a:t>
            </a:r>
            <a:r>
              <a:rPr lang="en-US" altLang="zh-TW"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a:t>
            </a:r>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其他業務</a:t>
            </a:r>
            <a:endParaRPr lang="zh-CN"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grpSp>
        <p:nvGrpSpPr>
          <p:cNvPr id="13" name="群組 12">
            <a:extLst>
              <a:ext uri="{FF2B5EF4-FFF2-40B4-BE49-F238E27FC236}">
                <a16:creationId xmlns:a16="http://schemas.microsoft.com/office/drawing/2014/main" id="{EA37E23E-55FE-4A0E-86F3-B8B492F82ED8}"/>
              </a:ext>
            </a:extLst>
          </p:cNvPr>
          <p:cNvGrpSpPr/>
          <p:nvPr/>
        </p:nvGrpSpPr>
        <p:grpSpPr>
          <a:xfrm>
            <a:off x="644001" y="1485297"/>
            <a:ext cx="10903997" cy="4808181"/>
            <a:chOff x="448229" y="850538"/>
            <a:chExt cx="8177998" cy="3606135"/>
          </a:xfrm>
        </p:grpSpPr>
        <p:sp>
          <p:nvSpPr>
            <p:cNvPr id="14" name="矩形: 圓角 13">
              <a:extLst>
                <a:ext uri="{FF2B5EF4-FFF2-40B4-BE49-F238E27FC236}">
                  <a16:creationId xmlns:a16="http://schemas.microsoft.com/office/drawing/2014/main" id="{9E2092AC-2358-4800-89AB-A04B5F7801A1}"/>
                </a:ext>
              </a:extLst>
            </p:cNvPr>
            <p:cNvSpPr/>
            <p:nvPr/>
          </p:nvSpPr>
          <p:spPr>
            <a:xfrm>
              <a:off x="2509910" y="1906054"/>
              <a:ext cx="1928432" cy="2550619"/>
            </a:xfrm>
            <a:prstGeom prst="roundRect">
              <a:avLst/>
            </a:prstGeom>
            <a:solidFill>
              <a:srgbClr val="FFC000"/>
            </a:solidFill>
            <a:ln w="15875" cap="rnd" cmpd="sng" algn="ctr">
              <a:noFill/>
              <a:prstDash val="solid"/>
            </a:ln>
            <a:effectLst/>
          </p:spPr>
          <p:txBody>
            <a:bodyPr rtlCol="0" anchor="ctr"/>
            <a:lstStyle/>
            <a:p>
              <a:pPr marL="609585" marR="0" lvl="0" indent="-609585" algn="ctr" defTabSz="121917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zh-TW" altLang="en-US" sz="4267"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sym typeface="Arial"/>
              </a:endParaRPr>
            </a:p>
          </p:txBody>
        </p:sp>
        <p:sp>
          <p:nvSpPr>
            <p:cNvPr id="15" name="矩形: 圓角 14">
              <a:extLst>
                <a:ext uri="{FF2B5EF4-FFF2-40B4-BE49-F238E27FC236}">
                  <a16:creationId xmlns:a16="http://schemas.microsoft.com/office/drawing/2014/main" id="{8958669B-9C34-4F53-8FF5-4A39C83340BF}"/>
                </a:ext>
              </a:extLst>
            </p:cNvPr>
            <p:cNvSpPr/>
            <p:nvPr/>
          </p:nvSpPr>
          <p:spPr>
            <a:xfrm>
              <a:off x="448229" y="1906054"/>
              <a:ext cx="1928432" cy="2550619"/>
            </a:xfrm>
            <a:prstGeom prst="roundRect">
              <a:avLst/>
            </a:prstGeom>
            <a:solidFill>
              <a:srgbClr val="FFC000"/>
            </a:solidFill>
            <a:ln w="15875" cap="rnd" cmpd="sng" algn="ctr">
              <a:noFill/>
              <a:prstDash val="solid"/>
            </a:ln>
            <a:effectLst/>
          </p:spPr>
          <p:txBody>
            <a:bodyPr rtlCol="0" anchor="ctr"/>
            <a:lstStyle/>
            <a:p>
              <a:pPr marL="609585" marR="0" lvl="0" indent="-609585" algn="ctr" defTabSz="121917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zh-TW" altLang="en-US" sz="4267"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sym typeface="Arial"/>
              </a:endParaRPr>
            </a:p>
          </p:txBody>
        </p:sp>
        <p:sp>
          <p:nvSpPr>
            <p:cNvPr id="16" name="矩形: 圓角 15">
              <a:extLst>
                <a:ext uri="{FF2B5EF4-FFF2-40B4-BE49-F238E27FC236}">
                  <a16:creationId xmlns:a16="http://schemas.microsoft.com/office/drawing/2014/main" id="{D05DB0B1-0E6F-4AA9-B67D-C06765A2F3A0}"/>
                </a:ext>
              </a:extLst>
            </p:cNvPr>
            <p:cNvSpPr/>
            <p:nvPr/>
          </p:nvSpPr>
          <p:spPr>
            <a:xfrm>
              <a:off x="4608695" y="1898338"/>
              <a:ext cx="1928432" cy="2550619"/>
            </a:xfrm>
            <a:prstGeom prst="roundRect">
              <a:avLst/>
            </a:prstGeom>
            <a:solidFill>
              <a:srgbClr val="FFC000"/>
            </a:solidFill>
            <a:ln w="15875" cap="rnd" cmpd="sng" algn="ctr">
              <a:noFill/>
              <a:prstDash val="solid"/>
            </a:ln>
            <a:effectLst/>
          </p:spPr>
          <p:txBody>
            <a:bodyPr rtlCol="0" anchor="ctr"/>
            <a:lstStyle/>
            <a:p>
              <a:pPr marL="609585" marR="0" lvl="0" indent="-609585" algn="ctr" defTabSz="121917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zh-TW" altLang="en-US" sz="4267"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sym typeface="Arial"/>
              </a:endParaRPr>
            </a:p>
          </p:txBody>
        </p:sp>
        <p:sp>
          <p:nvSpPr>
            <p:cNvPr id="17" name="矩形: 圓角 16">
              <a:extLst>
                <a:ext uri="{FF2B5EF4-FFF2-40B4-BE49-F238E27FC236}">
                  <a16:creationId xmlns:a16="http://schemas.microsoft.com/office/drawing/2014/main" id="{BF4D51DD-AF07-4E66-9891-1A8EBCC3458F}"/>
                </a:ext>
              </a:extLst>
            </p:cNvPr>
            <p:cNvSpPr/>
            <p:nvPr/>
          </p:nvSpPr>
          <p:spPr>
            <a:xfrm>
              <a:off x="6695422" y="1881879"/>
              <a:ext cx="1928432" cy="2550619"/>
            </a:xfrm>
            <a:prstGeom prst="roundRect">
              <a:avLst/>
            </a:prstGeom>
            <a:solidFill>
              <a:srgbClr val="FFC000"/>
            </a:solidFill>
            <a:ln w="15875" cap="rnd" cmpd="sng" algn="ctr">
              <a:noFill/>
              <a:prstDash val="solid"/>
            </a:ln>
            <a:effectLst/>
          </p:spPr>
          <p:txBody>
            <a:bodyPr rtlCol="0" anchor="ctr"/>
            <a:lstStyle/>
            <a:p>
              <a:pPr marL="609585" marR="0" lvl="0" indent="-609585" algn="ctr" defTabSz="121917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zh-TW" altLang="en-US" sz="4267"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sym typeface="Arial"/>
              </a:endParaRPr>
            </a:p>
          </p:txBody>
        </p:sp>
        <p:grpSp>
          <p:nvGrpSpPr>
            <p:cNvPr id="18" name="群組 17">
              <a:extLst>
                <a:ext uri="{FF2B5EF4-FFF2-40B4-BE49-F238E27FC236}">
                  <a16:creationId xmlns:a16="http://schemas.microsoft.com/office/drawing/2014/main" id="{92ED6BDA-FA2E-4E9A-84C7-781191EBA570}"/>
                </a:ext>
              </a:extLst>
            </p:cNvPr>
            <p:cNvGrpSpPr/>
            <p:nvPr/>
          </p:nvGrpSpPr>
          <p:grpSpPr>
            <a:xfrm>
              <a:off x="466805" y="850538"/>
              <a:ext cx="8159422" cy="3496500"/>
              <a:chOff x="557094" y="1212306"/>
              <a:chExt cx="8159422" cy="3496500"/>
            </a:xfrm>
          </p:grpSpPr>
          <p:grpSp>
            <p:nvGrpSpPr>
              <p:cNvPr id="19" name="群組 18">
                <a:extLst>
                  <a:ext uri="{FF2B5EF4-FFF2-40B4-BE49-F238E27FC236}">
                    <a16:creationId xmlns:a16="http://schemas.microsoft.com/office/drawing/2014/main" id="{D3D1D508-5BCD-4997-AB7A-C953AE010BC5}"/>
                  </a:ext>
                </a:extLst>
              </p:cNvPr>
              <p:cNvGrpSpPr/>
              <p:nvPr/>
            </p:nvGrpSpPr>
            <p:grpSpPr>
              <a:xfrm>
                <a:off x="557094" y="1212306"/>
                <a:ext cx="8159422" cy="3496500"/>
                <a:chOff x="849912" y="1369911"/>
                <a:chExt cx="7640762" cy="2325672"/>
              </a:xfrm>
            </p:grpSpPr>
            <p:sp>
              <p:nvSpPr>
                <p:cNvPr id="25" name="矩形 39">
                  <a:extLst>
                    <a:ext uri="{FF2B5EF4-FFF2-40B4-BE49-F238E27FC236}">
                      <a16:creationId xmlns:a16="http://schemas.microsoft.com/office/drawing/2014/main" id="{8DE95F37-66DA-4564-9C64-FD4926B0ACD6}"/>
                    </a:ext>
                  </a:extLst>
                </p:cNvPr>
                <p:cNvSpPr/>
                <p:nvPr/>
              </p:nvSpPr>
              <p:spPr>
                <a:xfrm>
                  <a:off x="850297" y="2175571"/>
                  <a:ext cx="1693625" cy="1520012"/>
                </a:xfrm>
                <a:prstGeom prst="rect">
                  <a:avLst/>
                </a:prstGeom>
                <a:noFill/>
              </p:spPr>
              <p:txBody>
                <a:bodyPr wrap="square">
                  <a:spAutoFit/>
                </a:bodyPr>
                <a:lstStyle/>
                <a:p>
                  <a:pPr marL="76198" marR="0" lvl="1" indent="-76198" algn="just" defTabSz="651917" eaLnBrk="1" fontAlgn="auto" latinLnBrk="0" hangingPunct="1">
                    <a:lnSpc>
                      <a:spcPct val="100000"/>
                    </a:lnSpc>
                    <a:spcBef>
                      <a:spcPts val="0"/>
                    </a:spcBef>
                    <a:spcAft>
                      <a:spcPts val="800"/>
                    </a:spcAft>
                    <a:buClrTx/>
                    <a:buSzTx/>
                    <a:buFontTx/>
                    <a:buChar char="••"/>
                    <a:tabLst/>
                    <a:defRPr/>
                  </a:pPr>
                  <a:r>
                    <a:rPr kumimoji="0" lang="zh-TW" altLang="en-US" sz="1600" b="1" i="0" u="none" strike="noStrike" kern="0" cap="none" spc="0"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受理</a:t>
                  </a:r>
                  <a:r>
                    <a:rPr kumimoji="0" lang="zh-TW" altLang="zh-TW" sz="1600" b="1" i="0" u="none" strike="noStrike" kern="0" cap="none" spc="0"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符合資格之</a:t>
                  </a:r>
                  <a:r>
                    <a:rPr kumimoji="0" lang="zh-TW" altLang="zh-TW" sz="16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社會人士</a:t>
                  </a:r>
                  <a:r>
                    <a:rPr kumimoji="0" lang="zh-TW" altLang="zh-TW" sz="1600" b="1" i="0" u="none" strike="noStrike" kern="0" cap="none" spc="0"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及經學校推薦之</a:t>
                  </a:r>
                  <a:r>
                    <a:rPr kumimoji="0" lang="zh-TW" altLang="zh-TW" sz="16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高中職生</a:t>
                  </a:r>
                  <a:r>
                    <a:rPr kumimoji="0" lang="zh-TW" altLang="zh-TW" sz="1600" b="1" i="0" u="none" strike="noStrike" kern="0" cap="none" spc="0"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申請</a:t>
                  </a:r>
                  <a:r>
                    <a:rPr kumimoji="0" lang="zh-TW" altLang="zh-TW" sz="1600" b="1" i="0" u="sng" strike="noStrike" kern="0" cap="none" spc="0"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學士班、研究所課程</a:t>
                  </a:r>
                  <a:r>
                    <a:rPr kumimoji="0" lang="zh-TW" altLang="en-US" sz="16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隨班附讀</a:t>
                  </a:r>
                  <a:r>
                    <a:rPr kumimoji="0" lang="zh-TW" altLang="zh-TW" sz="1600" b="1" i="0" u="none" strike="noStrike" kern="0" cap="none" spc="0"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（除博士班或系所課程有特殊限制不開放外）</a:t>
                  </a:r>
                  <a:r>
                    <a:rPr kumimoji="0" lang="zh-TW" altLang="en-US" sz="1600" b="1" i="0" u="none" strike="noStrike" kern="0" cap="none" spc="0"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。學員</a:t>
                  </a:r>
                  <a:r>
                    <a:rPr kumimoji="0" lang="zh-TW" altLang="zh-TW" sz="1600" b="1" i="0" u="none" strike="noStrike" kern="0" cap="none" spc="0"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須於每學期</a:t>
                  </a:r>
                  <a:r>
                    <a:rPr kumimoji="0" lang="zh-TW" altLang="zh-TW" sz="16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規定期限</a:t>
                  </a:r>
                  <a:r>
                    <a:rPr kumimoji="0" lang="zh-TW" altLang="en-US" sz="16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內</a:t>
                  </a:r>
                  <a:r>
                    <a:rPr kumimoji="0" lang="zh-TW" altLang="zh-TW" sz="16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至系統申請，</a:t>
                  </a:r>
                  <a:r>
                    <a:rPr kumimoji="0" lang="zh-TW" altLang="zh-TW" sz="1600" b="1" i="0" u="sng"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經授課教師</a:t>
                  </a:r>
                  <a:r>
                    <a:rPr kumimoji="0" lang="en-US" altLang="zh-TW" sz="1600" b="1" i="0" u="sng"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Email</a:t>
                  </a:r>
                  <a:r>
                    <a:rPr kumimoji="0" lang="zh-TW" altLang="zh-TW" sz="1600" b="1" i="0" u="sng"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確認同意後</a:t>
                  </a:r>
                  <a:r>
                    <a:rPr kumimoji="0" lang="zh-TW" altLang="zh-TW" sz="1600" b="1" i="0" u="none" strike="noStrike" kern="0" cap="none" spc="0"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，依規定日期（上課第</a:t>
                  </a:r>
                  <a:r>
                    <a:rPr kumimoji="0" lang="en-US" altLang="zh-TW" sz="1600" b="0" i="0" u="none" strike="noStrike" kern="0" cap="none" spc="133"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1-2</a:t>
                  </a:r>
                  <a:r>
                    <a:rPr kumimoji="0" lang="zh-TW" altLang="zh-TW" sz="1600" b="1" i="0" u="none" strike="noStrike" kern="0" cap="none" spc="0" normalizeH="0" baseline="0" noProof="0" dirty="0">
                      <a:ln>
                        <a:noFill/>
                      </a:ln>
                      <a:solidFill>
                        <a:srgbClr val="052F61">
                          <a:lumMod val="50000"/>
                        </a:srgbClr>
                      </a:solidFill>
                      <a:effectLst/>
                      <a:uLnTx/>
                      <a:uFillTx/>
                      <a:latin typeface="微軟正黑體" panose="020B0604030504040204" pitchFamily="34" charset="-120"/>
                      <a:ea typeface="微軟正黑體" panose="020B0604030504040204" pitchFamily="34" charset="-120"/>
                      <a:cs typeface="Arial"/>
                      <a:sym typeface="Arial"/>
                    </a:rPr>
                    <a:t>週）完成繳費及選課手續。</a:t>
                  </a:r>
                </a:p>
              </p:txBody>
            </p:sp>
            <p:sp>
              <p:nvSpPr>
                <p:cNvPr id="26" name="矩形 39">
                  <a:extLst>
                    <a:ext uri="{FF2B5EF4-FFF2-40B4-BE49-F238E27FC236}">
                      <a16:creationId xmlns:a16="http://schemas.microsoft.com/office/drawing/2014/main" id="{D73D9DE3-7F17-48D7-959B-36E4A31F77FF}"/>
                    </a:ext>
                  </a:extLst>
                </p:cNvPr>
                <p:cNvSpPr>
                  <a:spLocks/>
                </p:cNvSpPr>
                <p:nvPr/>
              </p:nvSpPr>
              <p:spPr>
                <a:xfrm>
                  <a:off x="2806819" y="2210694"/>
                  <a:ext cx="1767601" cy="944698"/>
                </a:xfrm>
                <a:prstGeom prst="rect">
                  <a:avLst/>
                </a:prstGeom>
                <a:noFill/>
              </p:spPr>
              <p:txBody>
                <a:bodyPr wrap="square">
                  <a:spAutoFit/>
                </a:bodyPr>
                <a:lstStyle/>
                <a:p>
                  <a:pPr marL="0" marR="0" lvl="0" indent="0" defTabSz="914377" eaLnBrk="1" fontAlgn="auto" latinLnBrk="0" hangingPunct="1">
                    <a:lnSpc>
                      <a:spcPct val="150000"/>
                    </a:lnSpc>
                    <a:spcBef>
                      <a:spcPts val="0"/>
                    </a:spcBef>
                    <a:spcAft>
                      <a:spcPts val="0"/>
                    </a:spcAft>
                    <a:buClrTx/>
                    <a:buSzTx/>
                    <a:buFontTx/>
                    <a:buNone/>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各受評單位自我評鑑工作小組及執行相關人員</a:t>
                  </a:r>
                  <a:r>
                    <a:rPr kumimoji="0" lang="en-US"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含教師及行政人員</a:t>
                  </a:r>
                  <a:r>
                    <a:rPr kumimoji="0" lang="en-US"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，每年應參與校內外舉辦之評鑑研習課程</a:t>
                  </a:r>
                  <a:r>
                    <a:rPr kumimoji="0" lang="zh-TW" altLang="en-US" sz="16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至少一次</a:t>
                  </a: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a:t>
                  </a:r>
                  <a:endParaRPr kumimoji="0" lang="zh-TW"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7" name="矩形 39">
                  <a:extLst>
                    <a:ext uri="{FF2B5EF4-FFF2-40B4-BE49-F238E27FC236}">
                      <a16:creationId xmlns:a16="http://schemas.microsoft.com/office/drawing/2014/main" id="{4F7E35A6-159B-4F52-AC42-7CBF9FCAF7A3}"/>
                    </a:ext>
                  </a:extLst>
                </p:cNvPr>
                <p:cNvSpPr/>
                <p:nvPr/>
              </p:nvSpPr>
              <p:spPr>
                <a:xfrm>
                  <a:off x="4682879" y="2203740"/>
                  <a:ext cx="1820428" cy="877717"/>
                </a:xfrm>
                <a:prstGeom prst="rect">
                  <a:avLst/>
                </a:prstGeom>
                <a:noFill/>
              </p:spPr>
              <p:txBody>
                <a:bodyPr wrap="square">
                  <a:spAutoFit/>
                </a:bodyPr>
                <a:lstStyle/>
                <a:p>
                  <a:pPr marL="76198" marR="0" lvl="1" indent="-76198" defTabSz="651917" eaLnBrk="1" fontAlgn="auto" latinLnBrk="0" hangingPunct="1">
                    <a:lnSpc>
                      <a:spcPts val="1867"/>
                    </a:lnSpc>
                    <a:spcBef>
                      <a:spcPts val="0"/>
                    </a:spcBef>
                    <a:spcAft>
                      <a:spcPts val="800"/>
                    </a:spcAft>
                    <a:buClrTx/>
                    <a:buSzTx/>
                    <a:buFontTx/>
                    <a:buChar char="••"/>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招生專業化發展試辦計畫。</a:t>
                  </a:r>
                </a:p>
                <a:p>
                  <a:pPr marL="76198" marR="0" lvl="1" indent="-76198" defTabSz="651917" eaLnBrk="1" fontAlgn="auto" latinLnBrk="0" hangingPunct="1">
                    <a:lnSpc>
                      <a:spcPts val="1867"/>
                    </a:lnSpc>
                    <a:spcBef>
                      <a:spcPts val="0"/>
                    </a:spcBef>
                    <a:spcAft>
                      <a:spcPts val="800"/>
                    </a:spcAft>
                    <a:buClrTx/>
                    <a:buSzTx/>
                    <a:buFontTx/>
                    <a:buChar char="••"/>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高教深耕計畫：</a:t>
                  </a:r>
                  <a:r>
                    <a:rPr kumimoji="0" lang="en-US"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
                  </a:r>
                  <a:br>
                    <a:rPr kumimoji="0" lang="en-US"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b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執行</a:t>
                  </a:r>
                  <a:r>
                    <a:rPr kumimoji="0" lang="en-US"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1600" b="1" i="0" u="none" strike="noStrike" kern="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Arial"/>
                      <a:sym typeface="Arial"/>
                    </a:rPr>
                    <a:t>落實教學創新及提升教學品質</a:t>
                  </a:r>
                  <a:r>
                    <a:rPr kumimoji="0" lang="en-US" altLang="zh-TW"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項目。</a:t>
                  </a:r>
                </a:p>
                <a:p>
                  <a:pPr marL="76198" marR="0" lvl="1" indent="-76198" defTabSz="651917" eaLnBrk="1" fontAlgn="auto" latinLnBrk="0" hangingPunct="1">
                    <a:lnSpc>
                      <a:spcPts val="1867"/>
                    </a:lnSpc>
                    <a:spcBef>
                      <a:spcPts val="0"/>
                    </a:spcBef>
                    <a:spcAft>
                      <a:spcPts val="800"/>
                    </a:spcAft>
                    <a:buClrTx/>
                    <a:buSzTx/>
                    <a:buFontTx/>
                    <a:buChar char="••"/>
                    <a:tabLst/>
                    <a:defRPr/>
                  </a:pPr>
                  <a:r>
                    <a:rPr kumimoji="0" lang="zh-TW" altLang="en-US" sz="1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大專院校教學實踐研究計畫</a:t>
                  </a:r>
                  <a:r>
                    <a:rPr kumimoji="0" lang="zh-TW" altLang="en-US" sz="1467"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a:t>
                  </a:r>
                </a:p>
              </p:txBody>
            </p:sp>
            <p:sp>
              <p:nvSpPr>
                <p:cNvPr id="28" name="矩形 39">
                  <a:extLst>
                    <a:ext uri="{FF2B5EF4-FFF2-40B4-BE49-F238E27FC236}">
                      <a16:creationId xmlns:a16="http://schemas.microsoft.com/office/drawing/2014/main" id="{0C569B95-A4CF-4AD6-9589-16BA6769182D}"/>
                    </a:ext>
                  </a:extLst>
                </p:cNvPr>
                <p:cNvSpPr>
                  <a:spLocks/>
                </p:cNvSpPr>
                <p:nvPr/>
              </p:nvSpPr>
              <p:spPr>
                <a:xfrm>
                  <a:off x="6670246" y="2180245"/>
                  <a:ext cx="1820428" cy="906921"/>
                </a:xfrm>
                <a:prstGeom prst="rect">
                  <a:avLst/>
                </a:prstGeom>
                <a:noFill/>
              </p:spPr>
              <p:txBody>
                <a:bodyPr wrap="square">
                  <a:spAutoFit/>
                </a:bodyPr>
                <a:lstStyle/>
                <a:p>
                  <a:pPr marL="0" marR="0" lvl="0" indent="0" algn="ctr" defTabSz="651917" eaLnBrk="1" fontAlgn="auto" latinLnBrk="0" hangingPunct="1">
                    <a:lnSpc>
                      <a:spcPct val="90000"/>
                    </a:lnSpc>
                    <a:spcBef>
                      <a:spcPct val="0"/>
                    </a:spcBef>
                    <a:spcAft>
                      <a:spcPct val="35000"/>
                    </a:spcAft>
                    <a:buClrTx/>
                    <a:buSzTx/>
                    <a:buFontTx/>
                    <a:buNone/>
                    <a:tabLst/>
                    <a:defRPr/>
                  </a:pPr>
                  <a:endParaRPr kumimoji="0" lang="en-US" altLang="zh-TW" sz="1867"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endParaRPr>
                </a:p>
                <a:p>
                  <a:pPr marL="0" marR="0" lvl="0" indent="0" algn="ctr" defTabSz="651917" eaLnBrk="1" fontAlgn="auto" latinLnBrk="0" hangingPunct="1">
                    <a:spcBef>
                      <a:spcPct val="0"/>
                    </a:spcBef>
                    <a:spcAft>
                      <a:spcPct val="35000"/>
                    </a:spcAft>
                    <a:buClrTx/>
                    <a:buSzTx/>
                    <a:buFontTx/>
                    <a:buNone/>
                    <a:tabLst/>
                    <a:defRPr/>
                  </a:pP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協助</a:t>
                  </a:r>
                  <a:r>
                    <a:rPr kumimoji="0" lang="zh-TW" altLang="en-US" sz="2400" b="1" i="0" u="none" strike="noStrike" kern="0" cap="none" spc="0" normalizeH="0" baseline="0" noProof="0" dirty="0">
                      <a:ln w="3175">
                        <a:noFill/>
                      </a:ln>
                      <a:solidFill>
                        <a:schemeClr val="accent5">
                          <a:lumMod val="50000"/>
                        </a:schemeClr>
                      </a:solidFill>
                      <a:uLnTx/>
                      <a:uFillTx/>
                      <a:latin typeface="微軟正黑體" panose="020B0604030504040204" pitchFamily="34" charset="-120"/>
                      <a:ea typeface="微軟正黑體" panose="020B0604030504040204" pitchFamily="34" charset="-120"/>
                      <a:cs typeface="Arial"/>
                      <a:sym typeface="Arial"/>
                    </a:rPr>
                    <a:t>教學單位</a:t>
                  </a:r>
                  <a:endParaRPr kumimoji="0" lang="en-US" altLang="zh-TW" sz="2400" b="1" i="0" u="none" strike="noStrike" kern="0" cap="none" spc="0" normalizeH="0" baseline="0" noProof="0" dirty="0">
                    <a:ln w="3175">
                      <a:noFill/>
                    </a:ln>
                    <a:solidFill>
                      <a:schemeClr val="accent5">
                        <a:lumMod val="50000"/>
                      </a:schemeClr>
                    </a:solidFill>
                    <a:uLnTx/>
                    <a:uFillTx/>
                    <a:latin typeface="微軟正黑體" panose="020B0604030504040204" pitchFamily="34" charset="-120"/>
                    <a:ea typeface="微軟正黑體" panose="020B0604030504040204" pitchFamily="34" charset="-120"/>
                    <a:cs typeface="Arial"/>
                    <a:sym typeface="Arial"/>
                  </a:endParaRPr>
                </a:p>
                <a:p>
                  <a:pPr marL="0" marR="0" lvl="0" indent="0" algn="ctr" defTabSz="651917" eaLnBrk="1" fontAlgn="auto" latinLnBrk="0" hangingPunct="1">
                    <a:spcBef>
                      <a:spcPct val="0"/>
                    </a:spcBef>
                    <a:spcAft>
                      <a:spcPct val="35000"/>
                    </a:spcAft>
                    <a:buClrTx/>
                    <a:buSzTx/>
                    <a:buFontTx/>
                    <a:buNone/>
                    <a:tabLst/>
                    <a:defRPr/>
                  </a:pPr>
                  <a:r>
                    <a:rPr kumimoji="0" lang="zh-TW" altLang="en-US" sz="2400" b="1" i="0" u="none" strike="noStrike" kern="0" cap="none" spc="0" normalizeH="0" baseline="0" noProof="0" dirty="0">
                      <a:ln>
                        <a:noFill/>
                      </a:ln>
                      <a:solidFill>
                        <a:schemeClr val="accent5">
                          <a:lumMod val="50000"/>
                        </a:schemeClr>
                      </a:solidFill>
                      <a:uLnTx/>
                      <a:uFillTx/>
                      <a:latin typeface="微軟正黑體" panose="020B0604030504040204" pitchFamily="34" charset="-120"/>
                      <a:ea typeface="微軟正黑體" panose="020B0604030504040204" pitchFamily="34" charset="-120"/>
                      <a:cs typeface="Arial"/>
                      <a:sym typeface="Arial"/>
                    </a:rPr>
                    <a:t>各學制增設</a:t>
                  </a:r>
                  <a:endParaRPr kumimoji="0" lang="en-US" altLang="zh-TW" sz="2400" b="1" i="0" u="none" strike="noStrike" kern="0" cap="none" spc="0" normalizeH="0" baseline="0" noProof="0" dirty="0">
                    <a:ln>
                      <a:noFill/>
                    </a:ln>
                    <a:solidFill>
                      <a:schemeClr val="accent5">
                        <a:lumMod val="50000"/>
                      </a:schemeClr>
                    </a:solidFill>
                    <a:uLnTx/>
                    <a:uFillTx/>
                    <a:latin typeface="微軟正黑體" panose="020B0604030504040204" pitchFamily="34" charset="-120"/>
                    <a:ea typeface="微軟正黑體" panose="020B0604030504040204" pitchFamily="34" charset="-120"/>
                    <a:cs typeface="Arial"/>
                    <a:sym typeface="Arial"/>
                  </a:endParaRPr>
                </a:p>
                <a:p>
                  <a:pPr marL="0" marR="0" lvl="0" indent="0" algn="ctr" defTabSz="651917" eaLnBrk="1" fontAlgn="auto" latinLnBrk="0" hangingPunct="1">
                    <a:spcBef>
                      <a:spcPct val="0"/>
                    </a:spcBef>
                    <a:spcAft>
                      <a:spcPct val="35000"/>
                    </a:spcAft>
                    <a:buClrTx/>
                    <a:buSzTx/>
                    <a:buFontTx/>
                    <a:buNone/>
                    <a:tabLst/>
                    <a:defRPr/>
                  </a:pPr>
                  <a:r>
                    <a:rPr kumimoji="0" lang="zh-TW" altLang="en-US" sz="2400" b="1" i="0" u="none" strike="noStrike" kern="0" cap="none" spc="0" normalizeH="0" baseline="0" noProof="0" dirty="0">
                      <a:ln>
                        <a:noFill/>
                      </a:ln>
                      <a:solidFill>
                        <a:schemeClr val="accent5">
                          <a:lumMod val="50000"/>
                        </a:schemeClr>
                      </a:solidFill>
                      <a:uLnTx/>
                      <a:uFillTx/>
                      <a:latin typeface="微軟正黑體" panose="020B0604030504040204" pitchFamily="34" charset="-120"/>
                      <a:ea typeface="微軟正黑體" panose="020B0604030504040204" pitchFamily="34" charset="-120"/>
                      <a:cs typeface="Arial"/>
                      <a:sym typeface="Arial"/>
                    </a:rPr>
                    <a:t>、調整</a:t>
                  </a:r>
                  <a:r>
                    <a:rPr kumimoji="0" lang="zh-TW" altLang="en-US" sz="24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Arial"/>
                      <a:sym typeface="Arial"/>
                    </a:rPr>
                    <a:t>作業</a:t>
                  </a:r>
                </a:p>
              </p:txBody>
            </p:sp>
            <p:cxnSp>
              <p:nvCxnSpPr>
                <p:cNvPr id="29" name="直接连接符 15">
                  <a:extLst>
                    <a:ext uri="{FF2B5EF4-FFF2-40B4-BE49-F238E27FC236}">
                      <a16:creationId xmlns:a16="http://schemas.microsoft.com/office/drawing/2014/main" id="{2200F4E0-D008-470A-9033-833695AACCFD}"/>
                    </a:ext>
                  </a:extLst>
                </p:cNvPr>
                <p:cNvCxnSpPr/>
                <p:nvPr/>
              </p:nvCxnSpPr>
              <p:spPr>
                <a:xfrm>
                  <a:off x="849912" y="1715522"/>
                  <a:ext cx="7402444" cy="0"/>
                </a:xfrm>
                <a:prstGeom prst="line">
                  <a:avLst/>
                </a:prstGeom>
                <a:noFill/>
                <a:ln w="6350" cap="flat" cmpd="sng" algn="ctr">
                  <a:solidFill>
                    <a:srgbClr val="4C4C4C"/>
                  </a:solidFill>
                  <a:prstDash val="sysDash"/>
                  <a:miter lim="800000"/>
                  <a:headEnd type="oval" w="med" len="med"/>
                  <a:tailEnd type="oval" w="med" len="med"/>
                </a:ln>
                <a:effectLst/>
              </p:spPr>
            </p:cxnSp>
            <p:sp>
              <p:nvSpPr>
                <p:cNvPr id="30" name="椭圆 16">
                  <a:extLst>
                    <a:ext uri="{FF2B5EF4-FFF2-40B4-BE49-F238E27FC236}">
                      <a16:creationId xmlns:a16="http://schemas.microsoft.com/office/drawing/2014/main" id="{F4F744B9-2CA9-418A-AEB1-9DCB15EF29B2}"/>
                    </a:ext>
                  </a:extLst>
                </p:cNvPr>
                <p:cNvSpPr/>
                <p:nvPr/>
              </p:nvSpPr>
              <p:spPr>
                <a:xfrm>
                  <a:off x="3135304" y="1391111"/>
                  <a:ext cx="943926" cy="598629"/>
                </a:xfrm>
                <a:prstGeom prst="ellipse">
                  <a:avLst/>
                </a:prstGeom>
                <a:solidFill>
                  <a:sysClr val="window" lastClr="FFFFFF"/>
                </a:solidFill>
                <a:ln w="57150" cap="flat" cmpd="sng" algn="ctr">
                  <a:solidFill>
                    <a:srgbClr val="FFC000"/>
                  </a:solidFill>
                  <a:prstDash val="solid"/>
                  <a:miter lim="800000"/>
                </a:ln>
                <a:effectLst/>
              </p:spPr>
              <p:txBody>
                <a:bodyPr wrap="square" rtlCol="0" anchor="ctr">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Century Gothic" panose="020B0502020202020204" pitchFamily="34" charset="0"/>
                  </a:endParaRPr>
                </a:p>
              </p:txBody>
            </p:sp>
            <p:sp>
              <p:nvSpPr>
                <p:cNvPr id="31" name="椭圆 17">
                  <a:extLst>
                    <a:ext uri="{FF2B5EF4-FFF2-40B4-BE49-F238E27FC236}">
                      <a16:creationId xmlns:a16="http://schemas.microsoft.com/office/drawing/2014/main" id="{3966C580-677A-49BF-AF35-E0FB0BA2E1F0}"/>
                    </a:ext>
                  </a:extLst>
                </p:cNvPr>
                <p:cNvSpPr/>
                <p:nvPr/>
              </p:nvSpPr>
              <p:spPr>
                <a:xfrm>
                  <a:off x="7135945" y="1395715"/>
                  <a:ext cx="943926" cy="598629"/>
                </a:xfrm>
                <a:prstGeom prst="ellipse">
                  <a:avLst/>
                </a:prstGeom>
                <a:solidFill>
                  <a:sysClr val="window" lastClr="FFFFFF"/>
                </a:solidFill>
                <a:ln w="57150" cap="flat" cmpd="sng" algn="ctr">
                  <a:solidFill>
                    <a:srgbClr val="FFC000"/>
                  </a:solidFill>
                  <a:prstDash val="solid"/>
                  <a:miter lim="800000"/>
                </a:ln>
                <a:effectLst/>
              </p:spPr>
              <p:txBody>
                <a:bodyPr wrap="square" rtlCol="0" anchor="ctr">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Century Gothic" panose="020B0502020202020204" pitchFamily="34" charset="0"/>
                  </a:endParaRPr>
                </a:p>
              </p:txBody>
            </p:sp>
            <p:sp>
              <p:nvSpPr>
                <p:cNvPr id="32" name="椭圆 18">
                  <a:extLst>
                    <a:ext uri="{FF2B5EF4-FFF2-40B4-BE49-F238E27FC236}">
                      <a16:creationId xmlns:a16="http://schemas.microsoft.com/office/drawing/2014/main" id="{E7712502-4F36-4643-9365-6E5511AD23CA}"/>
                    </a:ext>
                  </a:extLst>
                </p:cNvPr>
                <p:cNvSpPr/>
                <p:nvPr/>
              </p:nvSpPr>
              <p:spPr>
                <a:xfrm>
                  <a:off x="5157131" y="1369911"/>
                  <a:ext cx="943926" cy="598629"/>
                </a:xfrm>
                <a:prstGeom prst="ellipse">
                  <a:avLst/>
                </a:prstGeom>
                <a:solidFill>
                  <a:sysClr val="window" lastClr="FFFFFF"/>
                </a:solidFill>
                <a:ln w="57150" cap="flat" cmpd="sng" algn="ctr">
                  <a:solidFill>
                    <a:srgbClr val="FFC000"/>
                  </a:solidFill>
                  <a:prstDash val="solid"/>
                  <a:miter lim="800000"/>
                </a:ln>
                <a:effectLst/>
              </p:spPr>
              <p:txBody>
                <a:bodyPr wrap="square" rtlCol="0" anchor="ctr">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Century Gothic" panose="020B0502020202020204" pitchFamily="34" charset="0"/>
                  </a:endParaRPr>
                </a:p>
              </p:txBody>
            </p:sp>
            <p:sp>
              <p:nvSpPr>
                <p:cNvPr id="33" name="椭圆 19">
                  <a:extLst>
                    <a:ext uri="{FF2B5EF4-FFF2-40B4-BE49-F238E27FC236}">
                      <a16:creationId xmlns:a16="http://schemas.microsoft.com/office/drawing/2014/main" id="{2D4D643C-822D-4C50-9572-6C83B88A9AE0}"/>
                    </a:ext>
                  </a:extLst>
                </p:cNvPr>
                <p:cNvSpPr/>
                <p:nvPr/>
              </p:nvSpPr>
              <p:spPr>
                <a:xfrm>
                  <a:off x="1275997" y="1371957"/>
                  <a:ext cx="943926" cy="622574"/>
                </a:xfrm>
                <a:prstGeom prst="ellipse">
                  <a:avLst/>
                </a:prstGeom>
                <a:solidFill>
                  <a:sysClr val="window" lastClr="FFFFFF"/>
                </a:solidFill>
                <a:ln w="57150" cap="flat" cmpd="sng" algn="ctr">
                  <a:solidFill>
                    <a:srgbClr val="FFC000"/>
                  </a:solidFill>
                  <a:prstDash val="solid"/>
                  <a:miter lim="800000"/>
                </a:ln>
                <a:effectLst/>
              </p:spPr>
              <p:txBody>
                <a:bodyPr wrap="square" rtlCol="0" anchor="ctr">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zh-CN" altLang="en-US" sz="36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Century Gothic" panose="020B0502020202020204" pitchFamily="34" charset="0"/>
                  </a:endParaRPr>
                </a:p>
              </p:txBody>
            </p:sp>
          </p:grpSp>
          <p:sp>
            <p:nvSpPr>
              <p:cNvPr id="20" name="文字方塊 19">
                <a:extLst>
                  <a:ext uri="{FF2B5EF4-FFF2-40B4-BE49-F238E27FC236}">
                    <a16:creationId xmlns:a16="http://schemas.microsoft.com/office/drawing/2014/main" id="{9D0EEDC4-2956-4C25-B731-7BBAAF36FAAA}"/>
                  </a:ext>
                </a:extLst>
              </p:cNvPr>
              <p:cNvSpPr txBox="1"/>
              <p:nvPr/>
            </p:nvSpPr>
            <p:spPr>
              <a:xfrm>
                <a:off x="1073371" y="1558753"/>
                <a:ext cx="986552" cy="284742"/>
              </a:xfrm>
              <a:prstGeom prst="rect">
                <a:avLst/>
              </a:prstGeom>
              <a:noFill/>
            </p:spPr>
            <p:txBody>
              <a:bodyPr wrap="square" rtlCol="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TW" altLang="en-US" sz="1867" b="1" i="0" u="none" strike="noStrike" kern="0" cap="none" spc="0" normalizeH="0" baseline="0" noProof="0" dirty="0">
                    <a:ln>
                      <a:noFill/>
                    </a:ln>
                    <a:solidFill>
                      <a:srgbClr val="052F61">
                        <a:lumMod val="5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a:sym typeface="Arial"/>
                  </a:rPr>
                  <a:t>隨班附讀</a:t>
                </a:r>
              </a:p>
            </p:txBody>
          </p:sp>
          <p:sp>
            <p:nvSpPr>
              <p:cNvPr id="21" name="文字方塊 20">
                <a:extLst>
                  <a:ext uri="{FF2B5EF4-FFF2-40B4-BE49-F238E27FC236}">
                    <a16:creationId xmlns:a16="http://schemas.microsoft.com/office/drawing/2014/main" id="{570B1DB7-1335-4072-BE04-79D90A7338FF}"/>
                  </a:ext>
                </a:extLst>
              </p:cNvPr>
              <p:cNvSpPr txBox="1"/>
              <p:nvPr/>
            </p:nvSpPr>
            <p:spPr>
              <a:xfrm>
                <a:off x="3067128" y="1571014"/>
                <a:ext cx="986552" cy="263197"/>
              </a:xfrm>
              <a:prstGeom prst="rect">
                <a:avLst/>
              </a:prstGeom>
              <a:noFill/>
            </p:spPr>
            <p:txBody>
              <a:bodyPr wrap="square" rtlCol="0">
                <a:spAutoFit/>
              </a:bodyPr>
              <a:lstStyle/>
              <a:p>
                <a:pPr marL="0" marR="0" lvl="0" indent="0" defTabSz="651917" eaLnBrk="1" fontAlgn="auto" latinLnBrk="0" hangingPunct="1">
                  <a:lnSpc>
                    <a:spcPct val="90000"/>
                  </a:lnSpc>
                  <a:spcBef>
                    <a:spcPct val="0"/>
                  </a:spcBef>
                  <a:spcAft>
                    <a:spcPct val="35000"/>
                  </a:spcAft>
                  <a:buClrTx/>
                  <a:buSzTx/>
                  <a:buFontTx/>
                  <a:buNone/>
                  <a:tabLst/>
                  <a:defRPr/>
                </a:pPr>
                <a:r>
                  <a:rPr kumimoji="0" lang="zh-TW" altLang="en-US" sz="1867" b="1" i="0" u="none" strike="noStrike" kern="0" cap="none" spc="0" normalizeH="0" baseline="0" noProof="0" dirty="0">
                    <a:ln>
                      <a:noFill/>
                    </a:ln>
                    <a:solidFill>
                      <a:srgbClr val="052F61">
                        <a:lumMod val="5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a:sym typeface="Arial"/>
                  </a:rPr>
                  <a:t>評鑑研習</a:t>
                </a:r>
              </a:p>
            </p:txBody>
          </p:sp>
          <p:sp>
            <p:nvSpPr>
              <p:cNvPr id="23" name="文字方塊 22">
                <a:extLst>
                  <a:ext uri="{FF2B5EF4-FFF2-40B4-BE49-F238E27FC236}">
                    <a16:creationId xmlns:a16="http://schemas.microsoft.com/office/drawing/2014/main" id="{A99A333B-3A52-409B-A2CE-4D6594151531}"/>
                  </a:ext>
                </a:extLst>
              </p:cNvPr>
              <p:cNvSpPr txBox="1"/>
              <p:nvPr/>
            </p:nvSpPr>
            <p:spPr>
              <a:xfrm>
                <a:off x="5175051" y="1441387"/>
                <a:ext cx="986552" cy="532549"/>
              </a:xfrm>
              <a:prstGeom prst="rect">
                <a:avLst/>
              </a:prstGeom>
              <a:noFill/>
            </p:spPr>
            <p:txBody>
              <a:bodyPr wrap="square" rtlCol="0">
                <a:spAutoFit/>
              </a:bodyPr>
              <a:lstStyle/>
              <a:p>
                <a:pPr marL="0" marR="0" lvl="0" indent="0" algn="ctr" defTabSz="651917" eaLnBrk="1" fontAlgn="auto" latinLnBrk="0" hangingPunct="1">
                  <a:lnSpc>
                    <a:spcPct val="90000"/>
                  </a:lnSpc>
                  <a:spcBef>
                    <a:spcPct val="0"/>
                  </a:spcBef>
                  <a:spcAft>
                    <a:spcPct val="35000"/>
                  </a:spcAft>
                  <a:buClrTx/>
                  <a:buSzTx/>
                  <a:buFontTx/>
                  <a:buNone/>
                  <a:tabLst/>
                  <a:defRPr/>
                </a:pPr>
                <a:r>
                  <a:rPr kumimoji="0" lang="zh-TW" altLang="en-US" sz="1867" b="1" i="0" u="none" strike="noStrike" kern="0" cap="none" spc="0" normalizeH="0" baseline="0" noProof="0" dirty="0">
                    <a:ln>
                      <a:noFill/>
                    </a:ln>
                    <a:solidFill>
                      <a:srgbClr val="052F61">
                        <a:lumMod val="5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a:sym typeface="Arial"/>
                  </a:rPr>
                  <a:t>教育部</a:t>
                </a:r>
                <a:endParaRPr kumimoji="0" lang="en-US" altLang="zh-TW" sz="1867" b="1" i="0" u="none" strike="noStrike" kern="0" cap="none" spc="0" normalizeH="0" baseline="0" noProof="0" dirty="0">
                  <a:ln>
                    <a:noFill/>
                  </a:ln>
                  <a:solidFill>
                    <a:srgbClr val="052F61">
                      <a:lumMod val="5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a:sym typeface="Arial"/>
                </a:endParaRPr>
              </a:p>
              <a:p>
                <a:pPr marL="0" marR="0" lvl="0" indent="0" algn="ctr" defTabSz="651917" eaLnBrk="1" fontAlgn="auto" latinLnBrk="0" hangingPunct="1">
                  <a:lnSpc>
                    <a:spcPct val="90000"/>
                  </a:lnSpc>
                  <a:spcBef>
                    <a:spcPct val="0"/>
                  </a:spcBef>
                  <a:spcAft>
                    <a:spcPct val="35000"/>
                  </a:spcAft>
                  <a:buClrTx/>
                  <a:buSzTx/>
                  <a:buFontTx/>
                  <a:buNone/>
                  <a:tabLst/>
                  <a:defRPr/>
                </a:pPr>
                <a:r>
                  <a:rPr kumimoji="0" lang="zh-TW" altLang="en-US" sz="1867" b="1" i="0" u="none" strike="noStrike" kern="0" cap="none" spc="0" normalizeH="0" baseline="0" noProof="0" dirty="0">
                    <a:ln>
                      <a:noFill/>
                    </a:ln>
                    <a:solidFill>
                      <a:srgbClr val="052F61">
                        <a:lumMod val="5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a:sym typeface="Arial"/>
                  </a:rPr>
                  <a:t>專案計畫</a:t>
                </a:r>
              </a:p>
            </p:txBody>
          </p:sp>
          <p:sp>
            <p:nvSpPr>
              <p:cNvPr id="24" name="文字方塊 23">
                <a:extLst>
                  <a:ext uri="{FF2B5EF4-FFF2-40B4-BE49-F238E27FC236}">
                    <a16:creationId xmlns:a16="http://schemas.microsoft.com/office/drawing/2014/main" id="{6715D25C-ED4E-4CAE-9388-C37E3D5CAB60}"/>
                  </a:ext>
                </a:extLst>
              </p:cNvPr>
              <p:cNvSpPr txBox="1"/>
              <p:nvPr/>
            </p:nvSpPr>
            <p:spPr>
              <a:xfrm>
                <a:off x="7507101" y="1598263"/>
                <a:ext cx="602881" cy="263197"/>
              </a:xfrm>
              <a:prstGeom prst="rect">
                <a:avLst/>
              </a:prstGeom>
              <a:noFill/>
            </p:spPr>
            <p:txBody>
              <a:bodyPr wrap="square" rtlCol="0">
                <a:spAutoFit/>
              </a:bodyPr>
              <a:lstStyle/>
              <a:p>
                <a:pPr marL="0" marR="0" lvl="0" indent="0" defTabSz="651917" eaLnBrk="1" fontAlgn="auto" latinLnBrk="0" hangingPunct="1">
                  <a:lnSpc>
                    <a:spcPct val="90000"/>
                  </a:lnSpc>
                  <a:spcBef>
                    <a:spcPct val="0"/>
                  </a:spcBef>
                  <a:spcAft>
                    <a:spcPct val="35000"/>
                  </a:spcAft>
                  <a:buClrTx/>
                  <a:buSzTx/>
                  <a:buFontTx/>
                  <a:buNone/>
                  <a:tabLst/>
                  <a:defRPr/>
                </a:pPr>
                <a:r>
                  <a:rPr kumimoji="0" lang="zh-TW" altLang="en-US" sz="1867" b="1" i="0" u="none" strike="noStrike" kern="0" cap="none" spc="0" normalizeH="0" baseline="0" noProof="0" dirty="0">
                    <a:ln>
                      <a:noFill/>
                    </a:ln>
                    <a:solidFill>
                      <a:srgbClr val="052F61">
                        <a:lumMod val="50000"/>
                      </a:srgbClr>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Arial"/>
                    <a:sym typeface="Arial"/>
                  </a:rPr>
                  <a:t>其他</a:t>
                </a:r>
              </a:p>
            </p:txBody>
          </p:sp>
        </p:grpSp>
      </p:gr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20</a:t>
            </a:fld>
            <a:endParaRPr lang="zh-CN" altLang="en-US"/>
          </a:p>
        </p:txBody>
      </p:sp>
    </p:spTree>
    <p:custDataLst>
      <p:tags r:id="rId1"/>
    </p:custDataLst>
    <p:extLst>
      <p:ext uri="{BB962C8B-B14F-4D97-AF65-F5344CB8AC3E}">
        <p14:creationId xmlns:p14="http://schemas.microsoft.com/office/powerpoint/2010/main" val="11971474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116699E-EBF2-416C-B1C5-DEA2416B02BF}"/>
              </a:ext>
            </a:extLst>
          </p:cNvPr>
          <p:cNvSpPr/>
          <p:nvPr/>
        </p:nvSpPr>
        <p:spPr>
          <a:xfrm>
            <a:off x="0" y="0"/>
            <a:ext cx="4441371" cy="6858000"/>
          </a:xfrm>
          <a:prstGeom prst="rect">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a:extLst>
              <a:ext uri="{FF2B5EF4-FFF2-40B4-BE49-F238E27FC236}">
                <a16:creationId xmlns:a16="http://schemas.microsoft.com/office/drawing/2014/main" id="{85B73986-FEDA-4E50-8A5C-6EA349E297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55997" y="0"/>
            <a:ext cx="8025985" cy="6858000"/>
          </a:xfrm>
          <a:prstGeom prst="rect">
            <a:avLst/>
          </a:prstGeom>
        </p:spPr>
      </p:pic>
      <p:sp>
        <p:nvSpPr>
          <p:cNvPr id="6" name="矩形 5"/>
          <p:cNvSpPr/>
          <p:nvPr/>
        </p:nvSpPr>
        <p:spPr>
          <a:xfrm rot="5400000">
            <a:off x="2026459" y="1274977"/>
            <a:ext cx="1598787" cy="212225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825017" y="1362075"/>
            <a:ext cx="7090633" cy="481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p:cNvSpPr txBox="1"/>
          <p:nvPr/>
        </p:nvSpPr>
        <p:spPr>
          <a:xfrm>
            <a:off x="-219177" y="1905219"/>
            <a:ext cx="4197851" cy="861774"/>
          </a:xfrm>
          <a:prstGeom prst="rect">
            <a:avLst/>
          </a:prstGeom>
          <a:solidFill>
            <a:srgbClr val="0091BA"/>
          </a:solidFill>
        </p:spPr>
        <p:txBody>
          <a:bodyPr wrap="square" rtlCol="0">
            <a:spAutoFit/>
          </a:bodyPr>
          <a:lstStyle/>
          <a:p>
            <a:pPr algn="r"/>
            <a:r>
              <a:rPr lang="zh-TW" altLang="en-US" sz="5000" cap="all" spc="500" dirty="0">
                <a:solidFill>
                  <a:schemeClr val="bg1"/>
                </a:solidFill>
                <a:cs typeface="+mn-ea"/>
                <a:sym typeface="+mn-lt"/>
              </a:rPr>
              <a:t>中長程目標</a:t>
            </a:r>
            <a:endParaRPr lang="zh-CN" altLang="en-US" sz="5000" cap="all" spc="500" dirty="0">
              <a:solidFill>
                <a:schemeClr val="bg1"/>
              </a:solidFill>
              <a:cs typeface="+mn-ea"/>
              <a:sym typeface="+mn-lt"/>
            </a:endParaRPr>
          </a:p>
        </p:txBody>
      </p:sp>
      <p:sp>
        <p:nvSpPr>
          <p:cNvPr id="9" name="文本框 8"/>
          <p:cNvSpPr txBox="1"/>
          <p:nvPr/>
        </p:nvSpPr>
        <p:spPr>
          <a:xfrm>
            <a:off x="483064" y="3269893"/>
            <a:ext cx="3309304" cy="3259418"/>
          </a:xfrm>
          <a:prstGeom prst="rect">
            <a:avLst/>
          </a:prstGeom>
          <a:noFill/>
        </p:spPr>
        <p:txBody>
          <a:bodyPr wrap="square" rtlCol="0">
            <a:spAutoFit/>
          </a:bodyPr>
          <a:lstStyle/>
          <a:p>
            <a:pPr lvl="0">
              <a:lnSpc>
                <a:spcPct val="140000"/>
              </a:lnSpc>
            </a:pPr>
            <a:r>
              <a:rPr lang="zh-TW" altLang="en-US" sz="3500" dirty="0">
                <a:solidFill>
                  <a:schemeClr val="bg1"/>
                </a:solidFill>
                <a:cs typeface="+mn-ea"/>
                <a:sym typeface="+mn-lt"/>
              </a:rPr>
              <a:t>落實教與學的</a:t>
            </a:r>
            <a:endParaRPr lang="en-US" altLang="zh-TW" sz="3500" dirty="0">
              <a:solidFill>
                <a:schemeClr val="bg1"/>
              </a:solidFill>
              <a:cs typeface="+mn-ea"/>
              <a:sym typeface="+mn-lt"/>
            </a:endParaRPr>
          </a:p>
          <a:p>
            <a:pPr lvl="0">
              <a:lnSpc>
                <a:spcPct val="140000"/>
              </a:lnSpc>
            </a:pPr>
            <a:r>
              <a:rPr lang="zh-TW" altLang="en-US" sz="3500" dirty="0">
                <a:solidFill>
                  <a:schemeClr val="bg1"/>
                </a:solidFill>
                <a:cs typeface="+mn-ea"/>
                <a:sym typeface="+mn-lt"/>
              </a:rPr>
              <a:t>品質保證</a:t>
            </a:r>
            <a:endParaRPr lang="en-US" altLang="zh-TW" sz="3500" dirty="0">
              <a:solidFill>
                <a:schemeClr val="bg1"/>
              </a:solidFill>
              <a:cs typeface="+mn-ea"/>
              <a:sym typeface="+mn-lt"/>
            </a:endParaRPr>
          </a:p>
          <a:p>
            <a:pPr lvl="0">
              <a:lnSpc>
                <a:spcPct val="140000"/>
              </a:lnSpc>
            </a:pPr>
            <a:r>
              <a:rPr lang="zh-TW" altLang="en-US" sz="3500" dirty="0">
                <a:solidFill>
                  <a:schemeClr val="bg1"/>
                </a:solidFill>
                <a:cs typeface="+mn-ea"/>
                <a:sym typeface="+mn-lt"/>
              </a:rPr>
              <a:t>深耕中臺灣區域教育發展</a:t>
            </a:r>
            <a:endParaRPr lang="en-US" altLang="zh-TW" sz="3500" dirty="0">
              <a:solidFill>
                <a:schemeClr val="bg1"/>
              </a:solidFill>
              <a:cs typeface="+mn-ea"/>
              <a:sym typeface="+mn-lt"/>
            </a:endParaRPr>
          </a:p>
          <a:p>
            <a:pPr lvl="0">
              <a:lnSpc>
                <a:spcPct val="120000"/>
              </a:lnSpc>
            </a:pPr>
            <a:endParaRPr lang="zh-CN" altLang="en-US" sz="900" dirty="0">
              <a:solidFill>
                <a:schemeClr val="bg1"/>
              </a:solidFill>
              <a:cs typeface="+mn-ea"/>
              <a:sym typeface="+mn-lt"/>
            </a:endParaRPr>
          </a:p>
        </p:txBody>
      </p:sp>
      <p:sp>
        <p:nvSpPr>
          <p:cNvPr id="28" name="Freeform 134">
            <a:extLst>
              <a:ext uri="{FF2B5EF4-FFF2-40B4-BE49-F238E27FC236}">
                <a16:creationId xmlns:a16="http://schemas.microsoft.com/office/drawing/2014/main" id="{82B0B7F0-0DDF-4BD7-9986-93073433AA09}"/>
              </a:ext>
            </a:extLst>
          </p:cNvPr>
          <p:cNvSpPr>
            <a:spLocks noEditPoints="1"/>
          </p:cNvSpPr>
          <p:nvPr/>
        </p:nvSpPr>
        <p:spPr bwMode="auto">
          <a:xfrm>
            <a:off x="4358961" y="2116195"/>
            <a:ext cx="325388" cy="451406"/>
          </a:xfrm>
          <a:custGeom>
            <a:avLst/>
            <a:gdLst>
              <a:gd name="T0" fmla="*/ 82 w 160"/>
              <a:gd name="T1" fmla="*/ 0 h 288"/>
              <a:gd name="T2" fmla="*/ 80 w 160"/>
              <a:gd name="T3" fmla="*/ 0 h 288"/>
              <a:gd name="T4" fmla="*/ 79 w 160"/>
              <a:gd name="T5" fmla="*/ 0 h 288"/>
              <a:gd name="T6" fmla="*/ 0 w 160"/>
              <a:gd name="T7" fmla="*/ 79 h 288"/>
              <a:gd name="T8" fmla="*/ 80 w 160"/>
              <a:gd name="T9" fmla="*/ 288 h 288"/>
              <a:gd name="T10" fmla="*/ 160 w 160"/>
              <a:gd name="T11" fmla="*/ 79 h 288"/>
              <a:gd name="T12" fmla="*/ 82 w 160"/>
              <a:gd name="T13" fmla="*/ 0 h 288"/>
              <a:gd name="T14" fmla="*/ 80 w 160"/>
              <a:gd name="T15" fmla="*/ 108 h 288"/>
              <a:gd name="T16" fmla="*/ 44 w 160"/>
              <a:gd name="T17" fmla="*/ 72 h 288"/>
              <a:gd name="T18" fmla="*/ 80 w 160"/>
              <a:gd name="T19" fmla="*/ 36 h 288"/>
              <a:gd name="T20" fmla="*/ 116 w 160"/>
              <a:gd name="T21" fmla="*/ 72 h 288"/>
              <a:gd name="T22" fmla="*/ 80 w 160"/>
              <a:gd name="T23" fmla="*/ 10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88">
                <a:moveTo>
                  <a:pt x="82" y="0"/>
                </a:moveTo>
                <a:cubicBezTo>
                  <a:pt x="81" y="0"/>
                  <a:pt x="81" y="0"/>
                  <a:pt x="80" y="0"/>
                </a:cubicBezTo>
                <a:cubicBezTo>
                  <a:pt x="80" y="0"/>
                  <a:pt x="79" y="0"/>
                  <a:pt x="79" y="0"/>
                </a:cubicBezTo>
                <a:cubicBezTo>
                  <a:pt x="35" y="0"/>
                  <a:pt x="0" y="36"/>
                  <a:pt x="0" y="79"/>
                </a:cubicBezTo>
                <a:cubicBezTo>
                  <a:pt x="0" y="122"/>
                  <a:pt x="80" y="288"/>
                  <a:pt x="80" y="288"/>
                </a:cubicBezTo>
                <a:cubicBezTo>
                  <a:pt x="80" y="288"/>
                  <a:pt x="160" y="121"/>
                  <a:pt x="160" y="79"/>
                </a:cubicBezTo>
                <a:cubicBezTo>
                  <a:pt x="160" y="36"/>
                  <a:pt x="125" y="0"/>
                  <a:pt x="82" y="0"/>
                </a:cubicBezTo>
                <a:close/>
                <a:moveTo>
                  <a:pt x="80" y="108"/>
                </a:moveTo>
                <a:cubicBezTo>
                  <a:pt x="60" y="108"/>
                  <a:pt x="44" y="92"/>
                  <a:pt x="44" y="72"/>
                </a:cubicBezTo>
                <a:cubicBezTo>
                  <a:pt x="44" y="52"/>
                  <a:pt x="60" y="36"/>
                  <a:pt x="80" y="36"/>
                </a:cubicBezTo>
                <a:cubicBezTo>
                  <a:pt x="100" y="36"/>
                  <a:pt x="116" y="52"/>
                  <a:pt x="116" y="72"/>
                </a:cubicBezTo>
                <a:cubicBezTo>
                  <a:pt x="116" y="92"/>
                  <a:pt x="100" y="108"/>
                  <a:pt x="80" y="108"/>
                </a:cubicBezTo>
                <a:close/>
              </a:path>
            </a:pathLst>
          </a:custGeom>
          <a:solidFill>
            <a:srgbClr val="436575"/>
          </a:solidFill>
          <a:ln>
            <a:noFill/>
          </a:ln>
        </p:spPr>
        <p:txBody>
          <a:bodyPr vert="horz" wrap="square" lIns="91440" tIns="45720" rIns="91440" bIns="45720" numCol="1" anchor="t" anchorCtr="0" compatLnSpc="1"/>
          <a:lstStyle/>
          <a:p>
            <a:endParaRPr lang="zh-CN" altLang="en-US"/>
          </a:p>
        </p:txBody>
      </p:sp>
      <p:sp>
        <p:nvSpPr>
          <p:cNvPr id="29" name="文本框 20">
            <a:extLst>
              <a:ext uri="{FF2B5EF4-FFF2-40B4-BE49-F238E27FC236}">
                <a16:creationId xmlns:a16="http://schemas.microsoft.com/office/drawing/2014/main" id="{C9B0C67E-C554-4E3B-955D-D58FEFC43F08}"/>
              </a:ext>
            </a:extLst>
          </p:cNvPr>
          <p:cNvSpPr txBox="1"/>
          <p:nvPr/>
        </p:nvSpPr>
        <p:spPr>
          <a:xfrm>
            <a:off x="4810305" y="2142897"/>
            <a:ext cx="5248095" cy="451406"/>
          </a:xfrm>
          <a:prstGeom prst="rect">
            <a:avLst/>
          </a:prstGeom>
          <a:noFill/>
        </p:spPr>
        <p:txBody>
          <a:bodyPr wrap="square" rtlCol="0">
            <a:spAutoFit/>
          </a:bodyPr>
          <a:lstStyle/>
          <a:p>
            <a:pPr lvl="0" algn="just">
              <a:lnSpc>
                <a:spcPts val="2800"/>
              </a:lnSpc>
            </a:pPr>
            <a:r>
              <a:rPr lang="zh-TW" altLang="en-US" sz="2500" b="1" dirty="0" smtClean="0">
                <a:latin typeface="微軟正黑體" panose="020B0604030504040204" pitchFamily="34" charset="-120"/>
                <a:ea typeface="微軟正黑體" panose="020B0604030504040204" pitchFamily="34" charset="-120"/>
              </a:rPr>
              <a:t>推動</a:t>
            </a:r>
            <a:r>
              <a:rPr lang="zh-TW" altLang="en-US" sz="2500" b="1" dirty="0" smtClean="0">
                <a:solidFill>
                  <a:schemeClr val="accent2">
                    <a:lumMod val="75000"/>
                  </a:schemeClr>
                </a:solidFill>
                <a:latin typeface="微軟正黑體" panose="020B0604030504040204" pitchFamily="34" charset="-120"/>
                <a:ea typeface="微軟正黑體" panose="020B0604030504040204" pitchFamily="34" charset="-120"/>
              </a:rPr>
              <a:t>招生宣導</a:t>
            </a:r>
            <a:r>
              <a:rPr lang="zh-TW" altLang="en-US" sz="2500" b="1" dirty="0" smtClean="0">
                <a:latin typeface="微軟正黑體" panose="020B0604030504040204" pitchFamily="34" charset="-120"/>
                <a:ea typeface="微軟正黑體" panose="020B0604030504040204" pitchFamily="34" charset="-120"/>
              </a:rPr>
              <a:t>，招收優秀學生入學。</a:t>
            </a:r>
            <a:endParaRPr lang="zh-TW" altLang="en-US" sz="2500" b="1" dirty="0">
              <a:latin typeface="微軟正黑體" panose="020B0604030504040204" pitchFamily="34" charset="-120"/>
              <a:ea typeface="微軟正黑體" panose="020B0604030504040204" pitchFamily="34" charset="-120"/>
            </a:endParaRPr>
          </a:p>
        </p:txBody>
      </p:sp>
      <p:sp>
        <p:nvSpPr>
          <p:cNvPr id="33" name="Freeform 134">
            <a:extLst>
              <a:ext uri="{FF2B5EF4-FFF2-40B4-BE49-F238E27FC236}">
                <a16:creationId xmlns:a16="http://schemas.microsoft.com/office/drawing/2014/main" id="{AD9EB227-5461-4109-99F6-A23F1FE66B57}"/>
              </a:ext>
            </a:extLst>
          </p:cNvPr>
          <p:cNvSpPr>
            <a:spLocks noEditPoints="1"/>
          </p:cNvSpPr>
          <p:nvPr/>
        </p:nvSpPr>
        <p:spPr bwMode="auto">
          <a:xfrm>
            <a:off x="4358960" y="2880821"/>
            <a:ext cx="325389" cy="430735"/>
          </a:xfrm>
          <a:custGeom>
            <a:avLst/>
            <a:gdLst>
              <a:gd name="T0" fmla="*/ 82 w 160"/>
              <a:gd name="T1" fmla="*/ 0 h 288"/>
              <a:gd name="T2" fmla="*/ 80 w 160"/>
              <a:gd name="T3" fmla="*/ 0 h 288"/>
              <a:gd name="T4" fmla="*/ 79 w 160"/>
              <a:gd name="T5" fmla="*/ 0 h 288"/>
              <a:gd name="T6" fmla="*/ 0 w 160"/>
              <a:gd name="T7" fmla="*/ 79 h 288"/>
              <a:gd name="T8" fmla="*/ 80 w 160"/>
              <a:gd name="T9" fmla="*/ 288 h 288"/>
              <a:gd name="T10" fmla="*/ 160 w 160"/>
              <a:gd name="T11" fmla="*/ 79 h 288"/>
              <a:gd name="T12" fmla="*/ 82 w 160"/>
              <a:gd name="T13" fmla="*/ 0 h 288"/>
              <a:gd name="T14" fmla="*/ 80 w 160"/>
              <a:gd name="T15" fmla="*/ 108 h 288"/>
              <a:gd name="T16" fmla="*/ 44 w 160"/>
              <a:gd name="T17" fmla="*/ 72 h 288"/>
              <a:gd name="T18" fmla="*/ 80 w 160"/>
              <a:gd name="T19" fmla="*/ 36 h 288"/>
              <a:gd name="T20" fmla="*/ 116 w 160"/>
              <a:gd name="T21" fmla="*/ 72 h 288"/>
              <a:gd name="T22" fmla="*/ 80 w 160"/>
              <a:gd name="T23" fmla="*/ 10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88">
                <a:moveTo>
                  <a:pt x="82" y="0"/>
                </a:moveTo>
                <a:cubicBezTo>
                  <a:pt x="81" y="0"/>
                  <a:pt x="81" y="0"/>
                  <a:pt x="80" y="0"/>
                </a:cubicBezTo>
                <a:cubicBezTo>
                  <a:pt x="80" y="0"/>
                  <a:pt x="79" y="0"/>
                  <a:pt x="79" y="0"/>
                </a:cubicBezTo>
                <a:cubicBezTo>
                  <a:pt x="35" y="0"/>
                  <a:pt x="0" y="36"/>
                  <a:pt x="0" y="79"/>
                </a:cubicBezTo>
                <a:cubicBezTo>
                  <a:pt x="0" y="122"/>
                  <a:pt x="80" y="288"/>
                  <a:pt x="80" y="288"/>
                </a:cubicBezTo>
                <a:cubicBezTo>
                  <a:pt x="80" y="288"/>
                  <a:pt x="160" y="121"/>
                  <a:pt x="160" y="79"/>
                </a:cubicBezTo>
                <a:cubicBezTo>
                  <a:pt x="160" y="36"/>
                  <a:pt x="125" y="0"/>
                  <a:pt x="82" y="0"/>
                </a:cubicBezTo>
                <a:close/>
                <a:moveTo>
                  <a:pt x="80" y="108"/>
                </a:moveTo>
                <a:cubicBezTo>
                  <a:pt x="60" y="108"/>
                  <a:pt x="44" y="92"/>
                  <a:pt x="44" y="72"/>
                </a:cubicBezTo>
                <a:cubicBezTo>
                  <a:pt x="44" y="52"/>
                  <a:pt x="60" y="36"/>
                  <a:pt x="80" y="36"/>
                </a:cubicBezTo>
                <a:cubicBezTo>
                  <a:pt x="100" y="36"/>
                  <a:pt x="116" y="52"/>
                  <a:pt x="116" y="72"/>
                </a:cubicBezTo>
                <a:cubicBezTo>
                  <a:pt x="116" y="92"/>
                  <a:pt x="100" y="108"/>
                  <a:pt x="80" y="108"/>
                </a:cubicBezTo>
                <a:close/>
              </a:path>
            </a:pathLst>
          </a:custGeom>
          <a:solidFill>
            <a:srgbClr val="7F7F7F"/>
          </a:solidFill>
          <a:ln>
            <a:noFill/>
          </a:ln>
        </p:spPr>
        <p:txBody>
          <a:bodyPr vert="horz" wrap="square" lIns="91440" tIns="45720" rIns="91440" bIns="45720" numCol="1" anchor="t" anchorCtr="0" compatLnSpc="1"/>
          <a:lstStyle/>
          <a:p>
            <a:endParaRPr lang="zh-CN" altLang="en-US"/>
          </a:p>
        </p:txBody>
      </p:sp>
      <p:sp>
        <p:nvSpPr>
          <p:cNvPr id="22" name="矩形 21">
            <a:extLst>
              <a:ext uri="{FF2B5EF4-FFF2-40B4-BE49-F238E27FC236}">
                <a16:creationId xmlns:a16="http://schemas.microsoft.com/office/drawing/2014/main" id="{F2E38985-E5ED-4D5E-87C0-C417877411F7}"/>
              </a:ext>
            </a:extLst>
          </p:cNvPr>
          <p:cNvSpPr/>
          <p:nvPr/>
        </p:nvSpPr>
        <p:spPr>
          <a:xfrm>
            <a:off x="4810305" y="2890929"/>
            <a:ext cx="5955476" cy="451406"/>
          </a:xfrm>
          <a:prstGeom prst="rect">
            <a:avLst/>
          </a:prstGeom>
        </p:spPr>
        <p:txBody>
          <a:bodyPr wrap="none">
            <a:spAutoFit/>
          </a:bodyPr>
          <a:lstStyle/>
          <a:p>
            <a:pPr lvl="0" algn="just">
              <a:lnSpc>
                <a:spcPts val="2800"/>
              </a:lnSpc>
            </a:pPr>
            <a:r>
              <a:rPr lang="zh-TW" altLang="en-US" sz="2500" b="1" dirty="0">
                <a:latin typeface="微軟正黑體" panose="020B0604030504040204" pitchFamily="34" charset="-120"/>
                <a:ea typeface="微軟正黑體" panose="020B0604030504040204" pitchFamily="34" charset="-120"/>
              </a:rPr>
              <a:t>推動學生</a:t>
            </a:r>
            <a:r>
              <a:rPr lang="zh-TW" altLang="en-US" sz="2500" b="1" dirty="0">
                <a:solidFill>
                  <a:schemeClr val="accent2">
                    <a:lumMod val="75000"/>
                  </a:schemeClr>
                </a:solidFill>
                <a:latin typeface="微軟正黑體" panose="020B0604030504040204" pitchFamily="34" charset="-120"/>
                <a:ea typeface="微軟正黑體" panose="020B0604030504040204" pitchFamily="34" charset="-120"/>
              </a:rPr>
              <a:t>自主多元學習</a:t>
            </a:r>
            <a:r>
              <a:rPr lang="zh-TW" altLang="en-US" sz="2500" b="1" dirty="0">
                <a:latin typeface="微軟正黑體" panose="020B0604030504040204" pitchFamily="34" charset="-120"/>
                <a:ea typeface="微軟正黑體" panose="020B0604030504040204" pitchFamily="34" charset="-120"/>
              </a:rPr>
              <a:t>，促進學習</a:t>
            </a:r>
            <a:r>
              <a:rPr lang="zh-TW" altLang="en-US" sz="2500" b="1" dirty="0" smtClean="0">
                <a:latin typeface="微軟正黑體" panose="020B0604030504040204" pitchFamily="34" charset="-120"/>
                <a:ea typeface="微軟正黑體" panose="020B0604030504040204" pitchFamily="34" charset="-120"/>
              </a:rPr>
              <a:t>成效。</a:t>
            </a:r>
            <a:endParaRPr lang="zh-TW" altLang="en-US" sz="2500" b="1" dirty="0">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B8EBA7C9-11EB-4351-86C9-05522683149F}"/>
              </a:ext>
            </a:extLst>
          </p:cNvPr>
          <p:cNvSpPr/>
          <p:nvPr/>
        </p:nvSpPr>
        <p:spPr>
          <a:xfrm>
            <a:off x="4810305" y="3638961"/>
            <a:ext cx="3390672" cy="451406"/>
          </a:xfrm>
          <a:prstGeom prst="rect">
            <a:avLst/>
          </a:prstGeom>
        </p:spPr>
        <p:txBody>
          <a:bodyPr wrap="none">
            <a:spAutoFit/>
          </a:bodyPr>
          <a:lstStyle/>
          <a:p>
            <a:pPr algn="just">
              <a:lnSpc>
                <a:spcPts val="2800"/>
              </a:lnSpc>
            </a:pPr>
            <a:r>
              <a:rPr lang="zh-TW" altLang="en-US" sz="2500" b="1" dirty="0">
                <a:latin typeface="微軟正黑體" panose="020B0604030504040204" pitchFamily="34" charset="-120"/>
                <a:ea typeface="微軟正黑體" panose="020B0604030504040204" pitchFamily="34" charset="-120"/>
              </a:rPr>
              <a:t>推動</a:t>
            </a:r>
            <a:r>
              <a:rPr lang="zh-TW" altLang="en-US" sz="2500" b="1" dirty="0">
                <a:solidFill>
                  <a:schemeClr val="accent2">
                    <a:lumMod val="75000"/>
                  </a:schemeClr>
                </a:solidFill>
                <a:latin typeface="微軟正黑體" panose="020B0604030504040204" pitchFamily="34" charset="-120"/>
                <a:ea typeface="微軟正黑體" panose="020B0604030504040204" pitchFamily="34" charset="-120"/>
              </a:rPr>
              <a:t>課程改革</a:t>
            </a:r>
            <a:r>
              <a:rPr lang="zh-TW" altLang="en-US" sz="2500" b="1" dirty="0">
                <a:latin typeface="微軟正黑體" panose="020B0604030504040204" pitchFamily="34" charset="-120"/>
                <a:ea typeface="微軟正黑體" panose="020B0604030504040204" pitchFamily="34" charset="-120"/>
              </a:rPr>
              <a:t>與創新。</a:t>
            </a:r>
            <a:endParaRPr lang="en-US" altLang="zh-TW" sz="2500" b="1" dirty="0">
              <a:latin typeface="微軟正黑體" panose="020B0604030504040204" pitchFamily="34" charset="-120"/>
              <a:ea typeface="微軟正黑體" panose="020B0604030504040204" pitchFamily="34" charset="-120"/>
            </a:endParaRPr>
          </a:p>
        </p:txBody>
      </p:sp>
      <p:sp>
        <p:nvSpPr>
          <p:cNvPr id="34" name="矩形 33">
            <a:extLst>
              <a:ext uri="{FF2B5EF4-FFF2-40B4-BE49-F238E27FC236}">
                <a16:creationId xmlns:a16="http://schemas.microsoft.com/office/drawing/2014/main" id="{7DCA5710-95DF-4062-B923-E908DF679813}"/>
              </a:ext>
            </a:extLst>
          </p:cNvPr>
          <p:cNvSpPr/>
          <p:nvPr/>
        </p:nvSpPr>
        <p:spPr>
          <a:xfrm>
            <a:off x="4812488" y="4386993"/>
            <a:ext cx="3711272" cy="451406"/>
          </a:xfrm>
          <a:prstGeom prst="rect">
            <a:avLst/>
          </a:prstGeom>
        </p:spPr>
        <p:txBody>
          <a:bodyPr wrap="none">
            <a:spAutoFit/>
          </a:bodyPr>
          <a:lstStyle/>
          <a:p>
            <a:pPr lvl="0" algn="just">
              <a:lnSpc>
                <a:spcPts val="2800"/>
              </a:lnSpc>
            </a:pPr>
            <a:r>
              <a:rPr lang="zh-TW" altLang="en-US" sz="2500" b="1" dirty="0">
                <a:latin typeface="微軟正黑體" panose="020B0604030504040204" pitchFamily="34" charset="-120"/>
                <a:ea typeface="微軟正黑體" panose="020B0604030504040204" pitchFamily="34" charset="-120"/>
              </a:rPr>
              <a:t>完善教師</a:t>
            </a:r>
            <a:r>
              <a:rPr lang="zh-TW" altLang="en-US" sz="2500" b="1" dirty="0">
                <a:solidFill>
                  <a:schemeClr val="accent2">
                    <a:lumMod val="75000"/>
                  </a:schemeClr>
                </a:solidFill>
                <a:latin typeface="微軟正黑體" panose="020B0604030504040204" pitchFamily="34" charset="-120"/>
                <a:ea typeface="微軟正黑體" panose="020B0604030504040204" pitchFamily="34" charset="-120"/>
              </a:rPr>
              <a:t>教學提升</a:t>
            </a:r>
            <a:r>
              <a:rPr lang="zh-TW" altLang="en-US" sz="2500" b="1" dirty="0">
                <a:latin typeface="微軟正黑體" panose="020B0604030504040204" pitchFamily="34" charset="-120"/>
                <a:ea typeface="微軟正黑體" panose="020B0604030504040204" pitchFamily="34" charset="-120"/>
              </a:rPr>
              <a:t>機制。</a:t>
            </a:r>
          </a:p>
        </p:txBody>
      </p:sp>
      <p:sp>
        <p:nvSpPr>
          <p:cNvPr id="35" name="矩形 34">
            <a:extLst>
              <a:ext uri="{FF2B5EF4-FFF2-40B4-BE49-F238E27FC236}">
                <a16:creationId xmlns:a16="http://schemas.microsoft.com/office/drawing/2014/main" id="{C5D21F7A-2AF4-4899-A2EE-55FBF35C82E1}"/>
              </a:ext>
            </a:extLst>
          </p:cNvPr>
          <p:cNvSpPr/>
          <p:nvPr/>
        </p:nvSpPr>
        <p:spPr>
          <a:xfrm>
            <a:off x="4767633" y="5135024"/>
            <a:ext cx="3711272" cy="451406"/>
          </a:xfrm>
          <a:prstGeom prst="rect">
            <a:avLst/>
          </a:prstGeom>
        </p:spPr>
        <p:txBody>
          <a:bodyPr wrap="none">
            <a:spAutoFit/>
          </a:bodyPr>
          <a:lstStyle/>
          <a:p>
            <a:pPr lvl="0" algn="r">
              <a:lnSpc>
                <a:spcPts val="2800"/>
              </a:lnSpc>
            </a:pPr>
            <a:r>
              <a:rPr lang="zh-TW" altLang="en-US" sz="2500" b="1" dirty="0">
                <a:latin typeface="微軟正黑體" panose="020B0604030504040204" pitchFamily="34" charset="-120"/>
                <a:ea typeface="微軟正黑體" panose="020B0604030504040204" pitchFamily="34" charset="-120"/>
              </a:rPr>
              <a:t>推動教與學的</a:t>
            </a:r>
            <a:r>
              <a:rPr lang="zh-TW" altLang="en-US" sz="2500" b="1" dirty="0">
                <a:solidFill>
                  <a:schemeClr val="accent2">
                    <a:lumMod val="75000"/>
                  </a:schemeClr>
                </a:solidFill>
                <a:latin typeface="微軟正黑體" panose="020B0604030504040204" pitchFamily="34" charset="-120"/>
                <a:ea typeface="微軟正黑體" panose="020B0604030504040204" pitchFamily="34" charset="-120"/>
              </a:rPr>
              <a:t>品質保證</a:t>
            </a:r>
            <a:r>
              <a:rPr lang="zh-TW" altLang="en-US" sz="2500" b="1" dirty="0">
                <a:latin typeface="微軟正黑體" panose="020B0604030504040204" pitchFamily="34" charset="-120"/>
                <a:ea typeface="微軟正黑體" panose="020B0604030504040204" pitchFamily="34" charset="-120"/>
              </a:rPr>
              <a:t>。</a:t>
            </a:r>
          </a:p>
        </p:txBody>
      </p:sp>
      <p:sp>
        <p:nvSpPr>
          <p:cNvPr id="37" name="Freeform 134">
            <a:extLst>
              <a:ext uri="{FF2B5EF4-FFF2-40B4-BE49-F238E27FC236}">
                <a16:creationId xmlns:a16="http://schemas.microsoft.com/office/drawing/2014/main" id="{56AB6D0E-96AC-4B2F-9240-70DD689941E3}"/>
              </a:ext>
            </a:extLst>
          </p:cNvPr>
          <p:cNvSpPr>
            <a:spLocks noEditPoints="1"/>
          </p:cNvSpPr>
          <p:nvPr/>
        </p:nvSpPr>
        <p:spPr bwMode="auto">
          <a:xfrm>
            <a:off x="4358960" y="4343842"/>
            <a:ext cx="325389" cy="486460"/>
          </a:xfrm>
          <a:custGeom>
            <a:avLst/>
            <a:gdLst>
              <a:gd name="T0" fmla="*/ 82 w 160"/>
              <a:gd name="T1" fmla="*/ 0 h 288"/>
              <a:gd name="T2" fmla="*/ 80 w 160"/>
              <a:gd name="T3" fmla="*/ 0 h 288"/>
              <a:gd name="T4" fmla="*/ 79 w 160"/>
              <a:gd name="T5" fmla="*/ 0 h 288"/>
              <a:gd name="T6" fmla="*/ 0 w 160"/>
              <a:gd name="T7" fmla="*/ 79 h 288"/>
              <a:gd name="T8" fmla="*/ 80 w 160"/>
              <a:gd name="T9" fmla="*/ 288 h 288"/>
              <a:gd name="T10" fmla="*/ 160 w 160"/>
              <a:gd name="T11" fmla="*/ 79 h 288"/>
              <a:gd name="T12" fmla="*/ 82 w 160"/>
              <a:gd name="T13" fmla="*/ 0 h 288"/>
              <a:gd name="T14" fmla="*/ 80 w 160"/>
              <a:gd name="T15" fmla="*/ 108 h 288"/>
              <a:gd name="T16" fmla="*/ 44 w 160"/>
              <a:gd name="T17" fmla="*/ 72 h 288"/>
              <a:gd name="T18" fmla="*/ 80 w 160"/>
              <a:gd name="T19" fmla="*/ 36 h 288"/>
              <a:gd name="T20" fmla="*/ 116 w 160"/>
              <a:gd name="T21" fmla="*/ 72 h 288"/>
              <a:gd name="T22" fmla="*/ 80 w 160"/>
              <a:gd name="T23" fmla="*/ 10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88">
                <a:moveTo>
                  <a:pt x="82" y="0"/>
                </a:moveTo>
                <a:cubicBezTo>
                  <a:pt x="81" y="0"/>
                  <a:pt x="81" y="0"/>
                  <a:pt x="80" y="0"/>
                </a:cubicBezTo>
                <a:cubicBezTo>
                  <a:pt x="80" y="0"/>
                  <a:pt x="79" y="0"/>
                  <a:pt x="79" y="0"/>
                </a:cubicBezTo>
                <a:cubicBezTo>
                  <a:pt x="35" y="0"/>
                  <a:pt x="0" y="36"/>
                  <a:pt x="0" y="79"/>
                </a:cubicBezTo>
                <a:cubicBezTo>
                  <a:pt x="0" y="122"/>
                  <a:pt x="80" y="288"/>
                  <a:pt x="80" y="288"/>
                </a:cubicBezTo>
                <a:cubicBezTo>
                  <a:pt x="80" y="288"/>
                  <a:pt x="160" y="121"/>
                  <a:pt x="160" y="79"/>
                </a:cubicBezTo>
                <a:cubicBezTo>
                  <a:pt x="160" y="36"/>
                  <a:pt x="125" y="0"/>
                  <a:pt x="82" y="0"/>
                </a:cubicBezTo>
                <a:close/>
                <a:moveTo>
                  <a:pt x="80" y="108"/>
                </a:moveTo>
                <a:cubicBezTo>
                  <a:pt x="60" y="108"/>
                  <a:pt x="44" y="92"/>
                  <a:pt x="44" y="72"/>
                </a:cubicBezTo>
                <a:cubicBezTo>
                  <a:pt x="44" y="52"/>
                  <a:pt x="60" y="36"/>
                  <a:pt x="80" y="36"/>
                </a:cubicBezTo>
                <a:cubicBezTo>
                  <a:pt x="100" y="36"/>
                  <a:pt x="116" y="52"/>
                  <a:pt x="116" y="72"/>
                </a:cubicBezTo>
                <a:cubicBezTo>
                  <a:pt x="116" y="92"/>
                  <a:pt x="100" y="108"/>
                  <a:pt x="80" y="108"/>
                </a:cubicBezTo>
                <a:close/>
              </a:path>
            </a:pathLst>
          </a:custGeom>
          <a:solidFill>
            <a:srgbClr val="7F7F7F"/>
          </a:solidFill>
          <a:ln>
            <a:noFill/>
          </a:ln>
        </p:spPr>
        <p:txBody>
          <a:bodyPr vert="horz" wrap="square" lIns="91440" tIns="45720" rIns="91440" bIns="45720" numCol="1" anchor="t" anchorCtr="0" compatLnSpc="1"/>
          <a:lstStyle/>
          <a:p>
            <a:endParaRPr lang="zh-CN" altLang="en-US"/>
          </a:p>
        </p:txBody>
      </p:sp>
      <p:sp>
        <p:nvSpPr>
          <p:cNvPr id="38" name="Freeform 134">
            <a:extLst>
              <a:ext uri="{FF2B5EF4-FFF2-40B4-BE49-F238E27FC236}">
                <a16:creationId xmlns:a16="http://schemas.microsoft.com/office/drawing/2014/main" id="{CD359CD9-E7E3-4094-81AD-71503D7AA570}"/>
              </a:ext>
            </a:extLst>
          </p:cNvPr>
          <p:cNvSpPr>
            <a:spLocks noEditPoints="1"/>
          </p:cNvSpPr>
          <p:nvPr/>
        </p:nvSpPr>
        <p:spPr bwMode="auto">
          <a:xfrm>
            <a:off x="4369137" y="3576295"/>
            <a:ext cx="315212" cy="486460"/>
          </a:xfrm>
          <a:custGeom>
            <a:avLst/>
            <a:gdLst>
              <a:gd name="T0" fmla="*/ 82 w 160"/>
              <a:gd name="T1" fmla="*/ 0 h 288"/>
              <a:gd name="T2" fmla="*/ 80 w 160"/>
              <a:gd name="T3" fmla="*/ 0 h 288"/>
              <a:gd name="T4" fmla="*/ 79 w 160"/>
              <a:gd name="T5" fmla="*/ 0 h 288"/>
              <a:gd name="T6" fmla="*/ 0 w 160"/>
              <a:gd name="T7" fmla="*/ 79 h 288"/>
              <a:gd name="T8" fmla="*/ 80 w 160"/>
              <a:gd name="T9" fmla="*/ 288 h 288"/>
              <a:gd name="T10" fmla="*/ 160 w 160"/>
              <a:gd name="T11" fmla="*/ 79 h 288"/>
              <a:gd name="T12" fmla="*/ 82 w 160"/>
              <a:gd name="T13" fmla="*/ 0 h 288"/>
              <a:gd name="T14" fmla="*/ 80 w 160"/>
              <a:gd name="T15" fmla="*/ 108 h 288"/>
              <a:gd name="T16" fmla="*/ 44 w 160"/>
              <a:gd name="T17" fmla="*/ 72 h 288"/>
              <a:gd name="T18" fmla="*/ 80 w 160"/>
              <a:gd name="T19" fmla="*/ 36 h 288"/>
              <a:gd name="T20" fmla="*/ 116 w 160"/>
              <a:gd name="T21" fmla="*/ 72 h 288"/>
              <a:gd name="T22" fmla="*/ 80 w 160"/>
              <a:gd name="T23" fmla="*/ 10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88">
                <a:moveTo>
                  <a:pt x="82" y="0"/>
                </a:moveTo>
                <a:cubicBezTo>
                  <a:pt x="81" y="0"/>
                  <a:pt x="81" y="0"/>
                  <a:pt x="80" y="0"/>
                </a:cubicBezTo>
                <a:cubicBezTo>
                  <a:pt x="80" y="0"/>
                  <a:pt x="79" y="0"/>
                  <a:pt x="79" y="0"/>
                </a:cubicBezTo>
                <a:cubicBezTo>
                  <a:pt x="35" y="0"/>
                  <a:pt x="0" y="36"/>
                  <a:pt x="0" y="79"/>
                </a:cubicBezTo>
                <a:cubicBezTo>
                  <a:pt x="0" y="122"/>
                  <a:pt x="80" y="288"/>
                  <a:pt x="80" y="288"/>
                </a:cubicBezTo>
                <a:cubicBezTo>
                  <a:pt x="80" y="288"/>
                  <a:pt x="160" y="121"/>
                  <a:pt x="160" y="79"/>
                </a:cubicBezTo>
                <a:cubicBezTo>
                  <a:pt x="160" y="36"/>
                  <a:pt x="125" y="0"/>
                  <a:pt x="82" y="0"/>
                </a:cubicBezTo>
                <a:close/>
                <a:moveTo>
                  <a:pt x="80" y="108"/>
                </a:moveTo>
                <a:cubicBezTo>
                  <a:pt x="60" y="108"/>
                  <a:pt x="44" y="92"/>
                  <a:pt x="44" y="72"/>
                </a:cubicBezTo>
                <a:cubicBezTo>
                  <a:pt x="44" y="52"/>
                  <a:pt x="60" y="36"/>
                  <a:pt x="80" y="36"/>
                </a:cubicBezTo>
                <a:cubicBezTo>
                  <a:pt x="100" y="36"/>
                  <a:pt x="116" y="52"/>
                  <a:pt x="116" y="72"/>
                </a:cubicBezTo>
                <a:cubicBezTo>
                  <a:pt x="116" y="92"/>
                  <a:pt x="100" y="108"/>
                  <a:pt x="80" y="108"/>
                </a:cubicBezTo>
                <a:close/>
              </a:path>
            </a:pathLst>
          </a:custGeom>
          <a:solidFill>
            <a:srgbClr val="436575"/>
          </a:solidFill>
          <a:ln>
            <a:noFill/>
          </a:ln>
        </p:spPr>
        <p:txBody>
          <a:bodyPr vert="horz" wrap="square" lIns="91440" tIns="45720" rIns="91440" bIns="45720" numCol="1" anchor="t" anchorCtr="0" compatLnSpc="1"/>
          <a:lstStyle/>
          <a:p>
            <a:endParaRPr lang="zh-CN" altLang="en-US"/>
          </a:p>
        </p:txBody>
      </p:sp>
      <p:sp>
        <p:nvSpPr>
          <p:cNvPr id="39" name="Freeform 134">
            <a:extLst>
              <a:ext uri="{FF2B5EF4-FFF2-40B4-BE49-F238E27FC236}">
                <a16:creationId xmlns:a16="http://schemas.microsoft.com/office/drawing/2014/main" id="{59AAB48F-D2DF-4515-B3AF-378064C34AAF}"/>
              </a:ext>
            </a:extLst>
          </p:cNvPr>
          <p:cNvSpPr>
            <a:spLocks noEditPoints="1"/>
          </p:cNvSpPr>
          <p:nvPr/>
        </p:nvSpPr>
        <p:spPr bwMode="auto">
          <a:xfrm>
            <a:off x="4358960" y="5107952"/>
            <a:ext cx="325389" cy="486460"/>
          </a:xfrm>
          <a:custGeom>
            <a:avLst/>
            <a:gdLst>
              <a:gd name="T0" fmla="*/ 82 w 160"/>
              <a:gd name="T1" fmla="*/ 0 h 288"/>
              <a:gd name="T2" fmla="*/ 80 w 160"/>
              <a:gd name="T3" fmla="*/ 0 h 288"/>
              <a:gd name="T4" fmla="*/ 79 w 160"/>
              <a:gd name="T5" fmla="*/ 0 h 288"/>
              <a:gd name="T6" fmla="*/ 0 w 160"/>
              <a:gd name="T7" fmla="*/ 79 h 288"/>
              <a:gd name="T8" fmla="*/ 80 w 160"/>
              <a:gd name="T9" fmla="*/ 288 h 288"/>
              <a:gd name="T10" fmla="*/ 160 w 160"/>
              <a:gd name="T11" fmla="*/ 79 h 288"/>
              <a:gd name="T12" fmla="*/ 82 w 160"/>
              <a:gd name="T13" fmla="*/ 0 h 288"/>
              <a:gd name="T14" fmla="*/ 80 w 160"/>
              <a:gd name="T15" fmla="*/ 108 h 288"/>
              <a:gd name="T16" fmla="*/ 44 w 160"/>
              <a:gd name="T17" fmla="*/ 72 h 288"/>
              <a:gd name="T18" fmla="*/ 80 w 160"/>
              <a:gd name="T19" fmla="*/ 36 h 288"/>
              <a:gd name="T20" fmla="*/ 116 w 160"/>
              <a:gd name="T21" fmla="*/ 72 h 288"/>
              <a:gd name="T22" fmla="*/ 80 w 160"/>
              <a:gd name="T23" fmla="*/ 10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88">
                <a:moveTo>
                  <a:pt x="82" y="0"/>
                </a:moveTo>
                <a:cubicBezTo>
                  <a:pt x="81" y="0"/>
                  <a:pt x="81" y="0"/>
                  <a:pt x="80" y="0"/>
                </a:cubicBezTo>
                <a:cubicBezTo>
                  <a:pt x="80" y="0"/>
                  <a:pt x="79" y="0"/>
                  <a:pt x="79" y="0"/>
                </a:cubicBezTo>
                <a:cubicBezTo>
                  <a:pt x="35" y="0"/>
                  <a:pt x="0" y="36"/>
                  <a:pt x="0" y="79"/>
                </a:cubicBezTo>
                <a:cubicBezTo>
                  <a:pt x="0" y="122"/>
                  <a:pt x="80" y="288"/>
                  <a:pt x="80" y="288"/>
                </a:cubicBezTo>
                <a:cubicBezTo>
                  <a:pt x="80" y="288"/>
                  <a:pt x="160" y="121"/>
                  <a:pt x="160" y="79"/>
                </a:cubicBezTo>
                <a:cubicBezTo>
                  <a:pt x="160" y="36"/>
                  <a:pt x="125" y="0"/>
                  <a:pt x="82" y="0"/>
                </a:cubicBezTo>
                <a:close/>
                <a:moveTo>
                  <a:pt x="80" y="108"/>
                </a:moveTo>
                <a:cubicBezTo>
                  <a:pt x="60" y="108"/>
                  <a:pt x="44" y="92"/>
                  <a:pt x="44" y="72"/>
                </a:cubicBezTo>
                <a:cubicBezTo>
                  <a:pt x="44" y="52"/>
                  <a:pt x="60" y="36"/>
                  <a:pt x="80" y="36"/>
                </a:cubicBezTo>
                <a:cubicBezTo>
                  <a:pt x="100" y="36"/>
                  <a:pt x="116" y="52"/>
                  <a:pt x="116" y="72"/>
                </a:cubicBezTo>
                <a:cubicBezTo>
                  <a:pt x="116" y="92"/>
                  <a:pt x="100" y="108"/>
                  <a:pt x="80" y="108"/>
                </a:cubicBezTo>
                <a:close/>
              </a:path>
            </a:pathLst>
          </a:custGeom>
          <a:solidFill>
            <a:srgbClr val="7F7F7F"/>
          </a:solidFill>
          <a:ln>
            <a:noFill/>
          </a:ln>
        </p:spPr>
        <p:txBody>
          <a:bodyPr vert="horz" wrap="square" lIns="91440" tIns="45720" rIns="91440" bIns="45720" numCol="1" anchor="t" anchorCtr="0" compatLnSpc="1"/>
          <a:lstStyle/>
          <a:p>
            <a:endParaRPr lang="zh-CN" altLang="en-US"/>
          </a:p>
        </p:txBody>
      </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21</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流時間</a:t>
            </a:r>
          </a:p>
        </p:txBody>
      </p:sp>
      <p:pic>
        <p:nvPicPr>
          <p:cNvPr id="17" name="圖片 16">
            <a:extLst>
              <a:ext uri="{FF2B5EF4-FFF2-40B4-BE49-F238E27FC236}">
                <a16:creationId xmlns:a16="http://schemas.microsoft.com/office/drawing/2014/main" id="{CAC25B50-0E09-4CEE-824C-62070B9296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7855" y="989569"/>
            <a:ext cx="11236289" cy="5755337"/>
          </a:xfrm>
          <a:prstGeom prst="rect">
            <a:avLst/>
          </a:prstGeom>
        </p:spPr>
      </p:pic>
      <p:sp>
        <p:nvSpPr>
          <p:cNvPr id="6" name="文本框 48"/>
          <p:cNvSpPr txBox="1">
            <a:spLocks noChangeArrowheads="1"/>
          </p:cNvSpPr>
          <p:nvPr/>
        </p:nvSpPr>
        <p:spPr bwMode="auto">
          <a:xfrm>
            <a:off x="1092570" y="357030"/>
            <a:ext cx="82224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a:r>
              <a:rPr lang="zh-TW" altLang="en-US" dirty="0"/>
              <a:t>推動招生宣導，招收優秀學生入學</a:t>
            </a:r>
            <a:r>
              <a:rPr lang="en-US" altLang="zh-TW" dirty="0" smtClean="0"/>
              <a:t>(1/5</a:t>
            </a:r>
            <a:r>
              <a:rPr lang="en-US" altLang="zh-TW" dirty="0"/>
              <a:t>)</a:t>
            </a:r>
            <a:endParaRPr lang="zh-CN" altLang="en-US" dirty="0">
              <a:sym typeface="+mn-lt"/>
            </a:endParaRPr>
          </a:p>
        </p:txBody>
      </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22</a:t>
            </a:fld>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284FB627-6CA2-4234-BF18-5C02FE069C47}"/>
              </a:ext>
            </a:extLst>
          </p:cNvPr>
          <p:cNvGrpSpPr/>
          <p:nvPr/>
        </p:nvGrpSpPr>
        <p:grpSpPr>
          <a:xfrm>
            <a:off x="438911" y="1776178"/>
            <a:ext cx="4937522" cy="4130843"/>
            <a:chOff x="826186" y="1626271"/>
            <a:chExt cx="4937522" cy="4130843"/>
          </a:xfrm>
        </p:grpSpPr>
        <p:sp>
          <p:nvSpPr>
            <p:cNvPr id="4" name="MH_Other_3"/>
            <p:cNvSpPr/>
            <p:nvPr>
              <p:custDataLst>
                <p:tags r:id="rId4"/>
              </p:custDataLst>
            </p:nvPr>
          </p:nvSpPr>
          <p:spPr>
            <a:xfrm>
              <a:off x="1089320" y="3463858"/>
              <a:ext cx="1890778" cy="1689755"/>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cs typeface="+mn-ea"/>
                <a:sym typeface="+mn-lt"/>
              </a:endParaRPr>
            </a:p>
          </p:txBody>
        </p:sp>
        <p:sp>
          <p:nvSpPr>
            <p:cNvPr id="2" name="MH_Other_1"/>
            <p:cNvSpPr/>
            <p:nvPr>
              <p:custDataLst>
                <p:tags r:id="rId5"/>
              </p:custDataLst>
            </p:nvPr>
          </p:nvSpPr>
          <p:spPr>
            <a:xfrm rot="16200000">
              <a:off x="3262505" y="3255911"/>
              <a:ext cx="2293256" cy="2709150"/>
            </a:xfrm>
            <a:prstGeom prst="teardrop">
              <a:avLst/>
            </a:prstGeom>
            <a:solidFill>
              <a:srgbClr val="88B9C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cs typeface="+mn-ea"/>
                <a:sym typeface="+mn-lt"/>
              </a:endParaRPr>
            </a:p>
          </p:txBody>
        </p:sp>
        <p:sp>
          <p:nvSpPr>
            <p:cNvPr id="3" name="MH_Other_2"/>
            <p:cNvSpPr/>
            <p:nvPr>
              <p:custDataLst>
                <p:tags r:id="rId6"/>
              </p:custDataLst>
            </p:nvPr>
          </p:nvSpPr>
          <p:spPr>
            <a:xfrm rot="10800000">
              <a:off x="3054553" y="1849723"/>
              <a:ext cx="1794994" cy="1539673"/>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cs typeface="+mn-ea"/>
                <a:sym typeface="+mn-lt"/>
              </a:endParaRPr>
            </a:p>
          </p:txBody>
        </p:sp>
        <p:sp>
          <p:nvSpPr>
            <p:cNvPr id="5" name="MH_Other_4"/>
            <p:cNvSpPr/>
            <p:nvPr>
              <p:custDataLst>
                <p:tags r:id="rId7"/>
              </p:custDataLst>
            </p:nvPr>
          </p:nvSpPr>
          <p:spPr>
            <a:xfrm rot="5400000">
              <a:off x="1009877" y="1442580"/>
              <a:ext cx="1778019" cy="2145401"/>
            </a:xfrm>
            <a:prstGeom prst="teardrop">
              <a:avLst/>
            </a:prstGeom>
            <a:solidFill>
              <a:srgbClr val="88B9C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cs typeface="+mn-ea"/>
                <a:sym typeface="+mn-lt"/>
              </a:endParaRPr>
            </a:p>
          </p:txBody>
        </p:sp>
      </p:grpSp>
      <p:sp>
        <p:nvSpPr>
          <p:cNvPr id="20" name="MH_SubTitle_1"/>
          <p:cNvSpPr/>
          <p:nvPr>
            <p:custDataLst>
              <p:tags r:id="rId2"/>
            </p:custDataLst>
          </p:nvPr>
        </p:nvSpPr>
        <p:spPr>
          <a:xfrm>
            <a:off x="5739504" y="1652014"/>
            <a:ext cx="1861516" cy="506333"/>
          </a:xfrm>
          <a:prstGeom prst="roundRect">
            <a:avLst>
              <a:gd name="adj" fmla="val 21110"/>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TW" altLang="en-US" sz="2000" b="1" spc="500" dirty="0">
                <a:solidFill>
                  <a:schemeClr val="bg1"/>
                </a:solidFill>
                <a:cs typeface="+mn-ea"/>
                <a:sym typeface="+mn-lt"/>
              </a:rPr>
              <a:t>興翼招生</a:t>
            </a:r>
            <a:endParaRPr lang="en-US" altLang="zh-CN" sz="2000" b="1" spc="500" dirty="0">
              <a:solidFill>
                <a:schemeClr val="bg1"/>
              </a:solidFill>
              <a:cs typeface="+mn-ea"/>
              <a:sym typeface="+mn-lt"/>
            </a:endParaRPr>
          </a:p>
        </p:txBody>
      </p:sp>
      <p:sp>
        <p:nvSpPr>
          <p:cNvPr id="27" name="MH_SubTitle_3"/>
          <p:cNvSpPr/>
          <p:nvPr>
            <p:custDataLst>
              <p:tags r:id="rId3"/>
            </p:custDataLst>
          </p:nvPr>
        </p:nvSpPr>
        <p:spPr>
          <a:xfrm>
            <a:off x="5739504" y="3673766"/>
            <a:ext cx="1861516" cy="506333"/>
          </a:xfrm>
          <a:prstGeom prst="roundRect">
            <a:avLst>
              <a:gd name="adj" fmla="val 2111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zh-TW" altLang="en-US" sz="2000" b="1" spc="500" dirty="0">
                <a:solidFill>
                  <a:schemeClr val="bg1"/>
                </a:solidFill>
                <a:cs typeface="+mn-ea"/>
                <a:sym typeface="+mn-lt"/>
              </a:rPr>
              <a:t>特殊選才</a:t>
            </a:r>
            <a:endParaRPr lang="en-US" altLang="zh-CN" sz="2000" b="1" spc="500" dirty="0">
              <a:solidFill>
                <a:schemeClr val="bg1"/>
              </a:solidFill>
              <a:cs typeface="+mn-ea"/>
              <a:sym typeface="+mn-lt"/>
            </a:endParaRPr>
          </a:p>
        </p:txBody>
      </p:sp>
      <p:sp>
        <p:nvSpPr>
          <p:cNvPr id="22" name="文本框 48"/>
          <p:cNvSpPr txBox="1">
            <a:spLocks noChangeArrowheads="1"/>
          </p:cNvSpPr>
          <p:nvPr/>
        </p:nvSpPr>
        <p:spPr bwMode="auto">
          <a:xfrm>
            <a:off x="1092570" y="357030"/>
            <a:ext cx="82224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a:r>
              <a:rPr lang="zh-TW" altLang="en-US" dirty="0"/>
              <a:t>推動招生宣導，招收優秀學生入學</a:t>
            </a:r>
            <a:r>
              <a:rPr lang="en-US" altLang="zh-TW" dirty="0" smtClean="0"/>
              <a:t>(</a:t>
            </a:r>
            <a:r>
              <a:rPr lang="en-US" altLang="zh-TW" dirty="0"/>
              <a:t>2/5)</a:t>
            </a:r>
            <a:endParaRPr lang="zh-CN" altLang="en-US" dirty="0">
              <a:sym typeface="+mn-lt"/>
            </a:endParaRPr>
          </a:p>
        </p:txBody>
      </p:sp>
      <p:sp>
        <p:nvSpPr>
          <p:cNvPr id="32" name="文本框 31"/>
          <p:cNvSpPr txBox="1"/>
          <p:nvPr/>
        </p:nvSpPr>
        <p:spPr>
          <a:xfrm>
            <a:off x="1164139" y="881971"/>
            <a:ext cx="4459191" cy="700000"/>
          </a:xfrm>
          <a:prstGeom prst="rect">
            <a:avLst/>
          </a:prstGeom>
          <a:noFill/>
        </p:spPr>
        <p:txBody>
          <a:bodyPr wrap="square">
            <a:spAutoFit/>
          </a:bodyPr>
          <a:lstStyle/>
          <a:p>
            <a:pPr lvl="0">
              <a:lnSpc>
                <a:spcPct val="150000"/>
              </a:lnSpc>
            </a:pPr>
            <a:r>
              <a:rPr lang="zh-TW" altLang="en-US" sz="3000" b="1" dirty="0">
                <a:solidFill>
                  <a:srgbClr val="0E3753"/>
                </a:solidFill>
                <a:latin typeface="微軟正黑體" panose="020B0604030504040204" pitchFamily="34" charset="-120"/>
                <a:ea typeface="微軟正黑體" panose="020B0604030504040204" pitchFamily="34" charset="-120"/>
              </a:rPr>
              <a:t>擴大辦理學士班特色招生</a:t>
            </a:r>
          </a:p>
        </p:txBody>
      </p:sp>
      <p:pic>
        <p:nvPicPr>
          <p:cNvPr id="28" name="圖片 27">
            <a:extLst>
              <a:ext uri="{FF2B5EF4-FFF2-40B4-BE49-F238E27FC236}">
                <a16:creationId xmlns:a16="http://schemas.microsoft.com/office/drawing/2014/main" id="{D60BFFFE-24C9-45F6-93E1-F35B09B8AB0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84312" y="3687537"/>
            <a:ext cx="2844816" cy="2086144"/>
          </a:xfrm>
          <a:prstGeom prst="ellipse">
            <a:avLst/>
          </a:prstGeom>
          <a:ln>
            <a:noFill/>
          </a:ln>
          <a:effectLst>
            <a:softEdge rad="112500"/>
          </a:effectLst>
        </p:spPr>
      </p:pic>
      <p:pic>
        <p:nvPicPr>
          <p:cNvPr id="33" name="圖片 32">
            <a:extLst>
              <a:ext uri="{FF2B5EF4-FFF2-40B4-BE49-F238E27FC236}">
                <a16:creationId xmlns:a16="http://schemas.microsoft.com/office/drawing/2014/main" id="{F360AA53-9756-4B63-9317-79986B56EB7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56856" y="1866290"/>
            <a:ext cx="2309509" cy="1627907"/>
          </a:xfrm>
          <a:prstGeom prst="ellipse">
            <a:avLst/>
          </a:prstGeom>
          <a:ln>
            <a:noFill/>
          </a:ln>
          <a:effectLst>
            <a:softEdge rad="112500"/>
          </a:effectLst>
        </p:spPr>
      </p:pic>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15" name="矩形 14">
            <a:extLst>
              <a:ext uri="{FF2B5EF4-FFF2-40B4-BE49-F238E27FC236}">
                <a16:creationId xmlns:a16="http://schemas.microsoft.com/office/drawing/2014/main" id="{B84FF3DA-9408-4FAC-9A60-5BB21ADF53C0}"/>
              </a:ext>
            </a:extLst>
          </p:cNvPr>
          <p:cNvSpPr/>
          <p:nvPr/>
        </p:nvSpPr>
        <p:spPr>
          <a:xfrm>
            <a:off x="5744303" y="2292809"/>
            <a:ext cx="6102096" cy="1246495"/>
          </a:xfrm>
          <a:prstGeom prst="rect">
            <a:avLst/>
          </a:prstGeom>
        </p:spPr>
        <p:txBody>
          <a:bodyPr wrap="square">
            <a:spAutoFit/>
          </a:bodyPr>
          <a:lstStyle/>
          <a:p>
            <a:r>
              <a:rPr lang="zh-TW" altLang="en-US" sz="2500" b="1" dirty="0">
                <a:latin typeface="微軟正黑體" panose="020B0604030504040204" pitchFamily="34" charset="-120"/>
                <a:ea typeface="微軟正黑體" panose="020B0604030504040204" pitchFamily="34" charset="-120"/>
              </a:rPr>
              <a:t>請每學系提供</a:t>
            </a:r>
            <a:r>
              <a:rPr lang="en-US" altLang="zh-TW" sz="2500" b="1" dirty="0">
                <a:latin typeface="微軟正黑體" panose="020B0604030504040204" pitchFamily="34" charset="-120"/>
                <a:ea typeface="微軟正黑體" panose="020B0604030504040204" pitchFamily="34" charset="-120"/>
              </a:rPr>
              <a:t>1~2</a:t>
            </a:r>
            <a:r>
              <a:rPr lang="zh-TW" altLang="en-US" sz="2500" b="1" dirty="0">
                <a:latin typeface="微軟正黑體" panose="020B0604030504040204" pitchFamily="34" charset="-120"/>
                <a:ea typeface="微軟正黑體" panose="020B0604030504040204" pitchFamily="34" charset="-120"/>
              </a:rPr>
              <a:t>名招生名額，招收經濟或文化不利學生。</a:t>
            </a:r>
            <a:endParaRPr lang="en-US" altLang="zh-TW" sz="2500" b="1" dirty="0">
              <a:latin typeface="微軟正黑體" panose="020B0604030504040204" pitchFamily="34" charset="-120"/>
              <a:ea typeface="微軟正黑體" panose="020B0604030504040204" pitchFamily="34" charset="-120"/>
            </a:endParaRPr>
          </a:p>
          <a:p>
            <a:r>
              <a:rPr lang="zh-TW" altLang="en-US" sz="2500" b="1" dirty="0">
                <a:solidFill>
                  <a:srgbClr val="4BA6BE"/>
                </a:solidFill>
                <a:latin typeface="微軟正黑體" panose="020B0604030504040204" pitchFamily="34" charset="-120"/>
                <a:ea typeface="微軟正黑體" panose="020B0604030504040204" pitchFamily="34" charset="-120"/>
              </a:rPr>
              <a:t>教務處統籌辦理試務，各系只需提供名額。</a:t>
            </a:r>
          </a:p>
        </p:txBody>
      </p:sp>
      <p:sp>
        <p:nvSpPr>
          <p:cNvPr id="16" name="矩形 15">
            <a:extLst>
              <a:ext uri="{FF2B5EF4-FFF2-40B4-BE49-F238E27FC236}">
                <a16:creationId xmlns:a16="http://schemas.microsoft.com/office/drawing/2014/main" id="{C70DF07B-99A6-47CE-8632-075F6C904074}"/>
              </a:ext>
            </a:extLst>
          </p:cNvPr>
          <p:cNvSpPr/>
          <p:nvPr/>
        </p:nvSpPr>
        <p:spPr>
          <a:xfrm>
            <a:off x="5807697" y="4304696"/>
            <a:ext cx="5786895" cy="2015936"/>
          </a:xfrm>
          <a:prstGeom prst="rect">
            <a:avLst/>
          </a:prstGeom>
        </p:spPr>
        <p:txBody>
          <a:bodyPr wrap="square">
            <a:spAutoFit/>
          </a:bodyPr>
          <a:lstStyle/>
          <a:p>
            <a:pPr algn="just"/>
            <a:r>
              <a:rPr lang="zh-TW" altLang="en-US" sz="2500" b="1" dirty="0">
                <a:latin typeface="微軟正黑體" panose="020B0604030504040204" pitchFamily="34" charset="-120"/>
                <a:ea typeface="微軟正黑體" panose="020B0604030504040204" pitchFamily="34" charset="-120"/>
              </a:rPr>
              <a:t>請各單班學系</a:t>
            </a:r>
            <a:r>
              <a:rPr lang="en-US" altLang="zh-TW" sz="2500" b="1" dirty="0">
                <a:latin typeface="微軟正黑體" panose="020B0604030504040204" pitchFamily="34" charset="-120"/>
                <a:ea typeface="微軟正黑體" panose="020B0604030504040204" pitchFamily="34" charset="-120"/>
              </a:rPr>
              <a:t>(</a:t>
            </a:r>
            <a:r>
              <a:rPr lang="zh-TW" altLang="en-US" sz="2500" b="1" dirty="0">
                <a:latin typeface="微軟正黑體" panose="020B0604030504040204" pitchFamily="34" charset="-120"/>
                <a:ea typeface="微軟正黑體" panose="020B0604030504040204" pitchFamily="34" charset="-120"/>
              </a:rPr>
              <a:t>組</a:t>
            </a:r>
            <a:r>
              <a:rPr lang="en-US" altLang="zh-TW" sz="2500" b="1" dirty="0">
                <a:latin typeface="微軟正黑體" panose="020B0604030504040204" pitchFamily="34" charset="-120"/>
                <a:ea typeface="微軟正黑體" panose="020B0604030504040204" pitchFamily="34" charset="-120"/>
              </a:rPr>
              <a:t>)</a:t>
            </a:r>
            <a:r>
              <a:rPr lang="zh-TW" altLang="en-US" sz="2500" b="1" dirty="0">
                <a:latin typeface="微軟正黑體" panose="020B0604030504040204" pitchFamily="34" charset="-120"/>
                <a:ea typeface="微軟正黑體" panose="020B0604030504040204" pitchFamily="34" charset="-120"/>
              </a:rPr>
              <a:t>至少提供</a:t>
            </a:r>
            <a:r>
              <a:rPr lang="en-US" altLang="zh-TW" sz="2500" b="1" dirty="0">
                <a:latin typeface="微軟正黑體" panose="020B0604030504040204" pitchFamily="34" charset="-120"/>
                <a:ea typeface="微軟正黑體" panose="020B0604030504040204" pitchFamily="34" charset="-120"/>
              </a:rPr>
              <a:t>1~2</a:t>
            </a:r>
            <a:r>
              <a:rPr lang="zh-TW" altLang="en-US" sz="2500" b="1" dirty="0">
                <a:latin typeface="微軟正黑體" panose="020B0604030504040204" pitchFamily="34" charset="-120"/>
                <a:ea typeface="微軟正黑體" panose="020B0604030504040204" pitchFamily="34" charset="-120"/>
              </a:rPr>
              <a:t>名、各雙班學系</a:t>
            </a:r>
            <a:r>
              <a:rPr lang="en-US" altLang="zh-TW" sz="2500" b="1" dirty="0">
                <a:latin typeface="微軟正黑體" panose="020B0604030504040204" pitchFamily="34" charset="-120"/>
                <a:ea typeface="微軟正黑體" panose="020B0604030504040204" pitchFamily="34" charset="-120"/>
              </a:rPr>
              <a:t>(</a:t>
            </a:r>
            <a:r>
              <a:rPr lang="zh-TW" altLang="en-US" sz="2500" b="1" dirty="0">
                <a:latin typeface="微軟正黑體" panose="020B0604030504040204" pitchFamily="34" charset="-120"/>
                <a:ea typeface="微軟正黑體" panose="020B0604030504040204" pitchFamily="34" charset="-120"/>
              </a:rPr>
              <a:t>組</a:t>
            </a:r>
            <a:r>
              <a:rPr lang="en-US" altLang="zh-TW" sz="2500" b="1" dirty="0">
                <a:latin typeface="微軟正黑體" panose="020B0604030504040204" pitchFamily="34" charset="-120"/>
                <a:ea typeface="微軟正黑體" panose="020B0604030504040204" pitchFamily="34" charset="-120"/>
              </a:rPr>
              <a:t>)</a:t>
            </a:r>
            <a:r>
              <a:rPr lang="zh-TW" altLang="en-US" sz="2500" b="1" dirty="0">
                <a:latin typeface="微軟正黑體" panose="020B0604030504040204" pitchFamily="34" charset="-120"/>
                <a:ea typeface="微軟正黑體" panose="020B0604030504040204" pitchFamily="34" charset="-120"/>
              </a:rPr>
              <a:t>至少提供</a:t>
            </a:r>
            <a:r>
              <a:rPr lang="en-US" altLang="zh-TW" sz="2500" b="1" dirty="0">
                <a:latin typeface="微軟正黑體" panose="020B0604030504040204" pitchFamily="34" charset="-120"/>
                <a:ea typeface="微軟正黑體" panose="020B0604030504040204" pitchFamily="34" charset="-120"/>
              </a:rPr>
              <a:t>2~4</a:t>
            </a:r>
            <a:r>
              <a:rPr lang="zh-TW" altLang="en-US" sz="2500" b="1" dirty="0">
                <a:latin typeface="微軟正黑體" panose="020B0604030504040204" pitchFamily="34" charset="-120"/>
                <a:ea typeface="微軟正黑體" panose="020B0604030504040204" pitchFamily="34" charset="-120"/>
              </a:rPr>
              <a:t>名，以招收特殊專才、不同教育經歷學生。</a:t>
            </a:r>
          </a:p>
          <a:p>
            <a:pPr algn="just"/>
            <a:r>
              <a:rPr lang="zh-TW" altLang="en-US" sz="2500" b="1" dirty="0">
                <a:solidFill>
                  <a:srgbClr val="4BA6BE"/>
                </a:solidFill>
                <a:latin typeface="微軟正黑體" panose="020B0604030504040204" pitchFamily="34" charset="-120"/>
                <a:ea typeface="微軟正黑體" panose="020B0604030504040204" pitchFamily="34" charset="-120"/>
              </a:rPr>
              <a:t>建立學伴制度，於放榜後入學前主動聯繫特殊選才管道錄取新生。</a:t>
            </a:r>
            <a:endParaRPr lang="zh-TW" altLang="en-US" sz="2500" dirty="0">
              <a:solidFill>
                <a:srgbClr val="4BA6BE"/>
              </a:solidFill>
            </a:endParaRPr>
          </a:p>
        </p:txBody>
      </p:sp>
      <p:sp>
        <p:nvSpPr>
          <p:cNvPr id="6" name="投影片編號版面配置區 5"/>
          <p:cNvSpPr>
            <a:spLocks noGrp="1"/>
          </p:cNvSpPr>
          <p:nvPr>
            <p:ph type="sldNum" sz="quarter" idx="12"/>
          </p:nvPr>
        </p:nvSpPr>
        <p:spPr>
          <a:prstGeom prst="rect">
            <a:avLst/>
          </a:prstGeom>
        </p:spPr>
        <p:txBody>
          <a:bodyPr/>
          <a:lstStyle/>
          <a:p>
            <a:fld id="{B7647445-41D0-4638-80E9-D5D5C07ADD39}" type="slidenum">
              <a:rPr lang="zh-CN" altLang="en-US" smtClean="0"/>
              <a:pPr/>
              <a:t>23</a:t>
            </a:fld>
            <a:endParaRPr lang="zh-CN" altLang="en-US" dirty="0"/>
          </a:p>
        </p:txBody>
      </p:sp>
    </p:spTree>
    <p:custDataLst>
      <p:tags r:id="rId1"/>
    </p:custDataLst>
    <p:extLst>
      <p:ext uri="{BB962C8B-B14F-4D97-AF65-F5344CB8AC3E}">
        <p14:creationId xmlns:p14="http://schemas.microsoft.com/office/powerpoint/2010/main" val="15170635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SubTitle_1"/>
          <p:cNvSpPr/>
          <p:nvPr>
            <p:custDataLst>
              <p:tags r:id="rId2"/>
            </p:custDataLst>
          </p:nvPr>
        </p:nvSpPr>
        <p:spPr>
          <a:xfrm>
            <a:off x="795662" y="1683923"/>
            <a:ext cx="3127114" cy="506333"/>
          </a:xfrm>
          <a:prstGeom prst="roundRect">
            <a:avLst>
              <a:gd name="adj" fmla="val 21110"/>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lvl="0" algn="ctr"/>
            <a:r>
              <a:rPr lang="zh-TW" altLang="en-US" sz="2000" b="1" dirty="0">
                <a:solidFill>
                  <a:srgbClr val="FFFFFF"/>
                </a:solidFill>
                <a:latin typeface="微軟正黑體" panose="020B0604030504040204" pitchFamily="34" charset="-120"/>
                <a:ea typeface="微軟正黑體" panose="020B0604030504040204" pitchFamily="34" charset="-120"/>
              </a:rPr>
              <a:t>歡迎各系老師參與招生宣傳</a:t>
            </a:r>
          </a:p>
        </p:txBody>
      </p:sp>
      <p:sp>
        <p:nvSpPr>
          <p:cNvPr id="27" name="MH_SubTitle_3"/>
          <p:cNvSpPr/>
          <p:nvPr>
            <p:custDataLst>
              <p:tags r:id="rId3"/>
            </p:custDataLst>
          </p:nvPr>
        </p:nvSpPr>
        <p:spPr>
          <a:xfrm>
            <a:off x="795662" y="4704308"/>
            <a:ext cx="3805947" cy="506333"/>
          </a:xfrm>
          <a:prstGeom prst="roundRect">
            <a:avLst>
              <a:gd name="adj" fmla="val 2111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lvl="0" algn="ctr"/>
            <a:r>
              <a:rPr lang="zh-TW" altLang="en-US" sz="2000" b="1" dirty="0">
                <a:solidFill>
                  <a:srgbClr val="FFFFFF"/>
                </a:solidFill>
                <a:latin typeface="微軟正黑體" panose="020B0604030504040204" pitchFamily="34" charset="-120"/>
                <a:ea typeface="微軟正黑體" panose="020B0604030504040204" pitchFamily="34" charset="-120"/>
              </a:rPr>
              <a:t>以學院或學群為單位進行招生宣傳</a:t>
            </a:r>
            <a:endParaRPr lang="en-US" altLang="zh-CN" sz="2000" dirty="0">
              <a:solidFill>
                <a:schemeClr val="bg1"/>
              </a:solidFill>
              <a:cs typeface="+mn-ea"/>
              <a:sym typeface="+mn-lt"/>
            </a:endParaRPr>
          </a:p>
        </p:txBody>
      </p:sp>
      <p:sp>
        <p:nvSpPr>
          <p:cNvPr id="22" name="文本框 48"/>
          <p:cNvSpPr txBox="1">
            <a:spLocks noChangeArrowheads="1"/>
          </p:cNvSpPr>
          <p:nvPr/>
        </p:nvSpPr>
        <p:spPr bwMode="auto">
          <a:xfrm>
            <a:off x="759195" y="357030"/>
            <a:ext cx="822249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sz="3500" b="1" dirty="0">
                <a:latin typeface="微軟正黑體" panose="020B0604030504040204" pitchFamily="34" charset="-120"/>
                <a:ea typeface="微軟正黑體" panose="020B0604030504040204" pitchFamily="34" charset="-120"/>
              </a:rPr>
              <a:t>推動招生宣導，招收優秀學生入學</a:t>
            </a:r>
            <a:r>
              <a:rPr lang="en-US" altLang="zh-TW" sz="3500" b="1" dirty="0" smtClean="0">
                <a:latin typeface="微軟正黑體" panose="020B0604030504040204" pitchFamily="34" charset="-120"/>
                <a:ea typeface="微軟正黑體" panose="020B0604030504040204" pitchFamily="34" charset="-120"/>
              </a:rPr>
              <a:t>(</a:t>
            </a:r>
            <a:r>
              <a:rPr lang="en-US" altLang="zh-TW" sz="3500" b="1" dirty="0">
                <a:latin typeface="微軟正黑體" panose="020B0604030504040204" pitchFamily="34" charset="-120"/>
                <a:ea typeface="微軟正黑體" panose="020B0604030504040204" pitchFamily="34" charset="-120"/>
              </a:rPr>
              <a:t>3/5)</a:t>
            </a:r>
            <a:endParaRPr lang="zh-CN" altLang="en-US" sz="3500" b="1" dirty="0">
              <a:latin typeface="+mn-lt"/>
              <a:ea typeface="+mn-ea"/>
              <a:cs typeface="+mn-ea"/>
              <a:sym typeface="+mn-lt"/>
            </a:endParaRPr>
          </a:p>
        </p:txBody>
      </p:sp>
      <p:sp>
        <p:nvSpPr>
          <p:cNvPr id="32" name="文本框 31"/>
          <p:cNvSpPr txBox="1"/>
          <p:nvPr/>
        </p:nvSpPr>
        <p:spPr>
          <a:xfrm>
            <a:off x="1124751" y="869765"/>
            <a:ext cx="4880045" cy="700000"/>
          </a:xfrm>
          <a:prstGeom prst="rect">
            <a:avLst/>
          </a:prstGeom>
          <a:noFill/>
        </p:spPr>
        <p:txBody>
          <a:bodyPr wrap="square">
            <a:spAutoFit/>
          </a:bodyPr>
          <a:lstStyle/>
          <a:p>
            <a:pPr lvl="0">
              <a:lnSpc>
                <a:spcPct val="150000"/>
              </a:lnSpc>
            </a:pPr>
            <a:r>
              <a:rPr lang="zh-TW" altLang="en-US" sz="3000" b="1" dirty="0">
                <a:solidFill>
                  <a:srgbClr val="0E3753"/>
                </a:solidFill>
                <a:latin typeface="微軟正黑體" panose="020B0604030504040204" pitchFamily="34" charset="-120"/>
                <a:ea typeface="微軟正黑體" panose="020B0604030504040204" pitchFamily="34" charset="-120"/>
              </a:rPr>
              <a:t>請各院系協助招生宣傳事項</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15" name="矩形 14">
            <a:extLst>
              <a:ext uri="{FF2B5EF4-FFF2-40B4-BE49-F238E27FC236}">
                <a16:creationId xmlns:a16="http://schemas.microsoft.com/office/drawing/2014/main" id="{B84FF3DA-9408-4FAC-9A60-5BB21ADF53C0}"/>
              </a:ext>
            </a:extLst>
          </p:cNvPr>
          <p:cNvSpPr/>
          <p:nvPr/>
        </p:nvSpPr>
        <p:spPr>
          <a:xfrm>
            <a:off x="795662" y="2230563"/>
            <a:ext cx="5413114" cy="2358210"/>
          </a:xfrm>
          <a:prstGeom prst="rect">
            <a:avLst/>
          </a:prstGeom>
        </p:spPr>
        <p:txBody>
          <a:bodyPr wrap="square">
            <a:spAutoFit/>
          </a:bodyPr>
          <a:lstStyle/>
          <a:p>
            <a:r>
              <a:rPr lang="zh-TW" altLang="en-US" sz="2000" b="1" dirty="0">
                <a:latin typeface="微軟正黑體" panose="020B0604030504040204" pitchFamily="34" charset="-120"/>
                <a:ea typeface="微軟正黑體" panose="020B0604030504040204" pitchFamily="34" charset="-120"/>
              </a:rPr>
              <a:t>招生組會安排各系所老師到各高中進行：</a:t>
            </a:r>
            <a:endParaRPr lang="en-US" altLang="zh-TW" sz="2000" b="1" dirty="0">
              <a:latin typeface="微軟正黑體" panose="020B0604030504040204" pitchFamily="34" charset="-120"/>
              <a:ea typeface="微軟正黑體" panose="020B0604030504040204" pitchFamily="34" charset="-120"/>
            </a:endParaRPr>
          </a:p>
          <a:p>
            <a:pPr marL="720000" lvl="1" indent="-342900">
              <a:lnSpc>
                <a:spcPts val="25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校系簡介（或學群進路分析）</a:t>
            </a:r>
            <a:endParaRPr lang="en-US" altLang="zh-TW" b="1" dirty="0">
              <a:latin typeface="微軟正黑體" panose="020B0604030504040204" pitchFamily="34" charset="-120"/>
              <a:ea typeface="微軟正黑體" panose="020B0604030504040204" pitchFamily="34" charset="-120"/>
            </a:endParaRPr>
          </a:p>
          <a:p>
            <a:pPr marL="720000" lvl="1" indent="-342900">
              <a:lnSpc>
                <a:spcPts val="25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科普專題演講</a:t>
            </a:r>
            <a:endParaRPr lang="en-US" altLang="zh-TW" b="1" dirty="0">
              <a:latin typeface="微軟正黑體" panose="020B0604030504040204" pitchFamily="34" charset="-120"/>
              <a:ea typeface="微軟正黑體" panose="020B0604030504040204" pitchFamily="34" charset="-120"/>
            </a:endParaRPr>
          </a:p>
          <a:p>
            <a:pPr marL="720000" lvl="1" indent="-342900">
              <a:lnSpc>
                <a:spcPts val="2500"/>
              </a:lnSpc>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模擬面試</a:t>
            </a:r>
            <a:endParaRPr lang="en-US" altLang="zh-TW" b="1" dirty="0">
              <a:latin typeface="微軟正黑體" panose="020B0604030504040204" pitchFamily="34" charset="-120"/>
              <a:ea typeface="微軟正黑體" panose="020B0604030504040204" pitchFamily="34" charset="-120"/>
            </a:endParaRPr>
          </a:p>
          <a:p>
            <a:pPr marL="720000" lvl="1" indent="-342900">
              <a:spcAft>
                <a:spcPts val="600"/>
              </a:spcAft>
              <a:buFont typeface="Arial" panose="020B0604020202020204" pitchFamily="34" charset="0"/>
              <a:buChar char="•"/>
            </a:pPr>
            <a:r>
              <a:rPr lang="zh-TW" altLang="en-US" b="1" dirty="0">
                <a:latin typeface="微軟正黑體" panose="020B0604030504040204" pitchFamily="34" charset="-120"/>
                <a:ea typeface="微軟正黑體" panose="020B0604030504040204" pitchFamily="34" charset="-120"/>
              </a:rPr>
              <a:t>接待高中學校師生本校參訪</a:t>
            </a:r>
            <a:endParaRPr lang="en-US" altLang="zh-TW" b="1" dirty="0">
              <a:latin typeface="微軟正黑體" panose="020B0604030504040204" pitchFamily="34" charset="-120"/>
              <a:ea typeface="微軟正黑體" panose="020B0604030504040204" pitchFamily="34" charset="-120"/>
            </a:endParaRPr>
          </a:p>
          <a:p>
            <a:pPr>
              <a:lnSpc>
                <a:spcPts val="2600"/>
              </a:lnSpc>
            </a:pPr>
            <a:r>
              <a:rPr lang="zh-TW" altLang="en-US" sz="2000" b="1" dirty="0">
                <a:latin typeface="微軟正黑體" panose="020B0604030504040204" pitchFamily="34" charset="-120"/>
                <a:ea typeface="微軟正黑體" panose="020B0604030504040204" pitchFamily="34" charset="-120"/>
              </a:rPr>
              <a:t>教務處需要熱心的老師參與學校招生宣傳活動，踴躍到各高中進行宣導。</a:t>
            </a:r>
          </a:p>
        </p:txBody>
      </p:sp>
      <p:sp>
        <p:nvSpPr>
          <p:cNvPr id="16" name="矩形 15">
            <a:extLst>
              <a:ext uri="{FF2B5EF4-FFF2-40B4-BE49-F238E27FC236}">
                <a16:creationId xmlns:a16="http://schemas.microsoft.com/office/drawing/2014/main" id="{C70DF07B-99A6-47CE-8632-075F6C904074}"/>
              </a:ext>
            </a:extLst>
          </p:cNvPr>
          <p:cNvSpPr/>
          <p:nvPr/>
        </p:nvSpPr>
        <p:spPr>
          <a:xfrm>
            <a:off x="774092" y="5287466"/>
            <a:ext cx="5209133" cy="1401538"/>
          </a:xfrm>
          <a:prstGeom prst="rect">
            <a:avLst/>
          </a:prstGeom>
        </p:spPr>
        <p:txBody>
          <a:bodyPr wrap="square">
            <a:spAutoFit/>
          </a:bodyPr>
          <a:lstStyle/>
          <a:p>
            <a:pPr marL="342900" indent="-342900">
              <a:lnSpc>
                <a:spcPts val="2600"/>
              </a:lnSpc>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整合各院學系特色，</a:t>
            </a:r>
            <a:r>
              <a:rPr lang="zh-TW" altLang="en-US" sz="2000" b="1" dirty="0">
                <a:solidFill>
                  <a:srgbClr val="4BA6BE"/>
                </a:solidFill>
                <a:latin typeface="微軟正黑體" panose="020B0604030504040204" pitchFamily="34" charset="-120"/>
                <a:ea typeface="微軟正黑體" panose="020B0604030504040204" pitchFamily="34" charset="-120"/>
              </a:rPr>
              <a:t>以學院或學群為單位</a:t>
            </a:r>
            <a:r>
              <a:rPr lang="en-US" altLang="zh-TW" sz="2000" b="1" dirty="0">
                <a:solidFill>
                  <a:srgbClr val="4BA6BE"/>
                </a:solidFill>
                <a:latin typeface="微軟正黑體" panose="020B0604030504040204" pitchFamily="34" charset="-120"/>
                <a:ea typeface="微軟正黑體" panose="020B0604030504040204" pitchFamily="34" charset="-120"/>
              </a:rPr>
              <a:t>(</a:t>
            </a:r>
            <a:r>
              <a:rPr lang="zh-TW" altLang="en-US" sz="2000" b="1" dirty="0">
                <a:solidFill>
                  <a:srgbClr val="4BA6BE"/>
                </a:solidFill>
                <a:latin typeface="微軟正黑體" panose="020B0604030504040204" pitchFamily="34" charset="-120"/>
                <a:ea typeface="微軟正黑體" panose="020B0604030504040204" pitchFamily="34" charset="-120"/>
              </a:rPr>
              <a:t>非僅介紹單一學系</a:t>
            </a:r>
            <a:r>
              <a:rPr lang="en-US" altLang="zh-TW" sz="2000" b="1" dirty="0">
                <a:solidFill>
                  <a:srgbClr val="4BA6BE"/>
                </a:solidFill>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，進行招生宣傳活動。</a:t>
            </a:r>
            <a:endParaRPr lang="en-US" altLang="zh-TW" sz="2000" b="1" dirty="0">
              <a:latin typeface="微軟正黑體" panose="020B0604030504040204" pitchFamily="34" charset="-120"/>
              <a:ea typeface="微軟正黑體" panose="020B0604030504040204" pitchFamily="34" charset="-120"/>
            </a:endParaRPr>
          </a:p>
          <a:p>
            <a:pPr marL="342900" indent="-342900">
              <a:lnSpc>
                <a:spcPts val="2600"/>
              </a:lnSpc>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讓高中生可以對整個學院</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或學群</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的特色有更廣泛的瞭解，提昇招生宣導效率。</a:t>
            </a:r>
          </a:p>
        </p:txBody>
      </p:sp>
      <p:sp>
        <p:nvSpPr>
          <p:cNvPr id="17" name="MH_SubTitle_1">
            <a:extLst>
              <a:ext uri="{FF2B5EF4-FFF2-40B4-BE49-F238E27FC236}">
                <a16:creationId xmlns:a16="http://schemas.microsoft.com/office/drawing/2014/main" id="{294C1300-D4AC-4E05-B454-AF51852B73EB}"/>
              </a:ext>
            </a:extLst>
          </p:cNvPr>
          <p:cNvSpPr/>
          <p:nvPr>
            <p:custDataLst>
              <p:tags r:id="rId4"/>
            </p:custDataLst>
          </p:nvPr>
        </p:nvSpPr>
        <p:spPr>
          <a:xfrm>
            <a:off x="6761835" y="1724230"/>
            <a:ext cx="2480938" cy="506333"/>
          </a:xfrm>
          <a:prstGeom prst="roundRect">
            <a:avLst>
              <a:gd name="adj" fmla="val 21110"/>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lvl="0" algn="ctr"/>
            <a:r>
              <a:rPr lang="zh-TW" altLang="en-US" sz="2000" b="1" dirty="0">
                <a:solidFill>
                  <a:srgbClr val="FFFFFF"/>
                </a:solidFill>
                <a:latin typeface="微軟正黑體" panose="020B0604030504040204" pitchFamily="34" charset="-120"/>
                <a:ea typeface="微軟正黑體" panose="020B0604030504040204" pitchFamily="34" charset="-120"/>
              </a:rPr>
              <a:t>鼓勵同學加入親善大使</a:t>
            </a:r>
          </a:p>
        </p:txBody>
      </p:sp>
      <p:sp>
        <p:nvSpPr>
          <p:cNvPr id="6" name="矩形 5">
            <a:extLst>
              <a:ext uri="{FF2B5EF4-FFF2-40B4-BE49-F238E27FC236}">
                <a16:creationId xmlns:a16="http://schemas.microsoft.com/office/drawing/2014/main" id="{EC1B72ED-30AC-4D50-BA52-55ABE14D5187}"/>
              </a:ext>
            </a:extLst>
          </p:cNvPr>
          <p:cNvSpPr/>
          <p:nvPr/>
        </p:nvSpPr>
        <p:spPr>
          <a:xfrm>
            <a:off x="6761835" y="2261314"/>
            <a:ext cx="4437208" cy="1068113"/>
          </a:xfrm>
          <a:prstGeom prst="rect">
            <a:avLst/>
          </a:prstGeom>
        </p:spPr>
        <p:txBody>
          <a:bodyPr wrap="square">
            <a:spAutoFit/>
          </a:bodyPr>
          <a:lstStyle/>
          <a:p>
            <a:pPr>
              <a:lnSpc>
                <a:spcPts val="2600"/>
              </a:lnSpc>
            </a:pPr>
            <a:r>
              <a:rPr lang="zh-TW" altLang="en-US" sz="2000" b="1" dirty="0">
                <a:latin typeface="微軟正黑體" panose="020B0604030504040204" pitchFamily="34" charset="-120"/>
                <a:ea typeface="微軟正黑體" panose="020B0604030504040204" pitchFamily="34" charset="-120"/>
              </a:rPr>
              <a:t>親善大使團員協助學校辦理各項招生宣導及協助全校性重大活動接待服務工作，歡迎老師鼓勵熱心同學加入。</a:t>
            </a:r>
          </a:p>
        </p:txBody>
      </p:sp>
      <p:graphicFrame>
        <p:nvGraphicFramePr>
          <p:cNvPr id="3" name="資料庫圖表 2"/>
          <p:cNvGraphicFramePr/>
          <p:nvPr>
            <p:extLst/>
          </p:nvPr>
        </p:nvGraphicFramePr>
        <p:xfrm>
          <a:off x="6314160" y="3143603"/>
          <a:ext cx="5504030" cy="35338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fld id="{B7647445-41D0-4638-80E9-D5D5C07ADD39}" type="slidenum">
              <a:rPr lang="zh-CN" altLang="en-US" smtClean="0"/>
              <a:pPr/>
              <a:t>24</a:t>
            </a:fld>
            <a:endParaRPr lang="zh-CN" altLang="en-US"/>
          </a:p>
        </p:txBody>
      </p:sp>
    </p:spTree>
    <p:custDataLst>
      <p:tags r:id="rId1"/>
    </p:custDataLst>
    <p:extLst>
      <p:ext uri="{BB962C8B-B14F-4D97-AF65-F5344CB8AC3E}">
        <p14:creationId xmlns:p14="http://schemas.microsoft.com/office/powerpoint/2010/main" val="11010213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SubTitle_1"/>
          <p:cNvSpPr/>
          <p:nvPr>
            <p:custDataLst>
              <p:tags r:id="rId2"/>
            </p:custDataLst>
          </p:nvPr>
        </p:nvSpPr>
        <p:spPr>
          <a:xfrm>
            <a:off x="328382" y="1664961"/>
            <a:ext cx="5685558" cy="944806"/>
          </a:xfrm>
          <a:prstGeom prst="roundRect">
            <a:avLst>
              <a:gd name="adj" fmla="val 21110"/>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lvl="0" algn="ctr"/>
            <a:r>
              <a:rPr lang="zh-TW" altLang="en-US" sz="2000" b="1" dirty="0">
                <a:solidFill>
                  <a:srgbClr val="FFFFFF"/>
                </a:solidFill>
                <a:latin typeface="微軟正黑體" panose="020B0604030504040204" pitchFamily="34" charset="-120"/>
                <a:ea typeface="微軟正黑體" panose="020B0604030504040204" pitchFamily="34" charset="-120"/>
              </a:rPr>
              <a:t>瞭解「十二年國教課綱」與「大學多元入學方案」</a:t>
            </a:r>
            <a:endParaRPr lang="en-US" altLang="zh-TW" sz="2000" b="1" dirty="0">
              <a:solidFill>
                <a:srgbClr val="FFFFFF"/>
              </a:solidFill>
              <a:latin typeface="微軟正黑體" panose="020B0604030504040204" pitchFamily="34" charset="-120"/>
              <a:ea typeface="微軟正黑體" panose="020B0604030504040204" pitchFamily="34" charset="-120"/>
            </a:endParaRPr>
          </a:p>
          <a:p>
            <a:pPr lvl="0"/>
            <a:r>
              <a:rPr lang="zh-TW" altLang="en-US" sz="2000" b="1" dirty="0">
                <a:solidFill>
                  <a:srgbClr val="FFFFFF"/>
                </a:solidFill>
                <a:latin typeface="微軟正黑體" panose="020B0604030504040204" pitchFamily="34" charset="-120"/>
                <a:ea typeface="微軟正黑體" panose="020B0604030504040204" pitchFamily="34" charset="-120"/>
              </a:rPr>
              <a:t>銜接配套措施，掌握優質生源的變化。</a:t>
            </a:r>
          </a:p>
        </p:txBody>
      </p:sp>
      <p:sp>
        <p:nvSpPr>
          <p:cNvPr id="27" name="MH_SubTitle_3"/>
          <p:cNvSpPr/>
          <p:nvPr>
            <p:custDataLst>
              <p:tags r:id="rId3"/>
            </p:custDataLst>
          </p:nvPr>
        </p:nvSpPr>
        <p:spPr>
          <a:xfrm>
            <a:off x="6186905" y="1664961"/>
            <a:ext cx="5684400" cy="944805"/>
          </a:xfrm>
          <a:prstGeom prst="roundRect">
            <a:avLst>
              <a:gd name="adj" fmla="val 2111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lvl="0" algn="ctr"/>
            <a:r>
              <a:rPr lang="zh-TW" altLang="en-US" sz="2500" b="1" dirty="0">
                <a:solidFill>
                  <a:srgbClr val="FFFFFF"/>
                </a:solidFill>
                <a:latin typeface="微軟正黑體" panose="020B0604030504040204" pitchFamily="34" charset="-120"/>
                <a:ea typeface="微軟正黑體" panose="020B0604030504040204" pitchFamily="34" charset="-120"/>
              </a:rPr>
              <a:t>持續推動資料審查優化及簡化</a:t>
            </a:r>
          </a:p>
        </p:txBody>
      </p:sp>
      <p:sp>
        <p:nvSpPr>
          <p:cNvPr id="22" name="文本框 48"/>
          <p:cNvSpPr txBox="1">
            <a:spLocks noChangeArrowheads="1"/>
          </p:cNvSpPr>
          <p:nvPr/>
        </p:nvSpPr>
        <p:spPr bwMode="auto">
          <a:xfrm>
            <a:off x="1092570" y="357030"/>
            <a:ext cx="822249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a:r>
              <a:rPr lang="zh-TW" altLang="en-US" dirty="0"/>
              <a:t>推動招生宣導，招收優秀學生入學</a:t>
            </a:r>
            <a:r>
              <a:rPr lang="en-US" altLang="zh-TW" dirty="0" smtClean="0"/>
              <a:t>(</a:t>
            </a:r>
            <a:r>
              <a:rPr lang="en-US" altLang="zh-TW" dirty="0"/>
              <a:t>4/5)</a:t>
            </a:r>
            <a:endParaRPr lang="zh-CN" altLang="en-US" dirty="0">
              <a:sym typeface="+mn-lt"/>
            </a:endParaRPr>
          </a:p>
        </p:txBody>
      </p:sp>
      <p:sp>
        <p:nvSpPr>
          <p:cNvPr id="32" name="文本框 31"/>
          <p:cNvSpPr txBox="1"/>
          <p:nvPr/>
        </p:nvSpPr>
        <p:spPr>
          <a:xfrm>
            <a:off x="1124751" y="869765"/>
            <a:ext cx="4880045" cy="700000"/>
          </a:xfrm>
          <a:prstGeom prst="rect">
            <a:avLst/>
          </a:prstGeom>
          <a:noFill/>
        </p:spPr>
        <p:txBody>
          <a:bodyPr wrap="square">
            <a:spAutoFit/>
          </a:bodyPr>
          <a:lstStyle/>
          <a:p>
            <a:pPr lvl="0">
              <a:lnSpc>
                <a:spcPct val="150000"/>
              </a:lnSpc>
            </a:pPr>
            <a:r>
              <a:rPr lang="zh-TW" altLang="en-US" sz="3000" b="1" dirty="0">
                <a:solidFill>
                  <a:srgbClr val="0E3753"/>
                </a:solidFill>
                <a:latin typeface="微軟正黑體" panose="020B0604030504040204" pitchFamily="34" charset="-120"/>
                <a:ea typeface="微軟正黑體" panose="020B0604030504040204" pitchFamily="34" charset="-120"/>
              </a:rPr>
              <a:t>推動校內招生專業化發展</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pic>
        <p:nvPicPr>
          <p:cNvPr id="12" name="圖片 11">
            <a:extLst>
              <a:ext uri="{FF2B5EF4-FFF2-40B4-BE49-F238E27FC236}">
                <a16:creationId xmlns:a16="http://schemas.microsoft.com/office/drawing/2014/main" id="{495EC414-C3A7-4AF8-8EEC-348A1854CD76}"/>
              </a:ext>
            </a:extLst>
          </p:cNvPr>
          <p:cNvPicPr>
            <a:picLocks noChangeAspect="1"/>
          </p:cNvPicPr>
          <p:nvPr/>
        </p:nvPicPr>
        <p:blipFill>
          <a:blip r:embed="rId6"/>
          <a:stretch>
            <a:fillRect/>
          </a:stretch>
        </p:blipFill>
        <p:spPr>
          <a:xfrm>
            <a:off x="218974" y="2883171"/>
            <a:ext cx="5735331" cy="3609069"/>
          </a:xfrm>
          <a:prstGeom prst="rect">
            <a:avLst/>
          </a:prstGeom>
          <a:ln w="88900" cap="sq" cmpd="thickThin">
            <a:solidFill>
              <a:srgbClr val="538399"/>
            </a:solidFill>
            <a:prstDash val="solid"/>
            <a:miter lim="800000"/>
          </a:ln>
          <a:effectLst>
            <a:innerShdw blurRad="76200">
              <a:srgbClr val="000000"/>
            </a:innerShdw>
          </a:effectLst>
        </p:spPr>
      </p:pic>
      <p:grpSp>
        <p:nvGrpSpPr>
          <p:cNvPr id="13" name="群組 12">
            <a:extLst>
              <a:ext uri="{FF2B5EF4-FFF2-40B4-BE49-F238E27FC236}">
                <a16:creationId xmlns:a16="http://schemas.microsoft.com/office/drawing/2014/main" id="{CED77D1C-6502-41CC-A8D0-96E26D69AB61}"/>
              </a:ext>
            </a:extLst>
          </p:cNvPr>
          <p:cNvGrpSpPr/>
          <p:nvPr/>
        </p:nvGrpSpPr>
        <p:grpSpPr>
          <a:xfrm>
            <a:off x="6150329" y="2883171"/>
            <a:ext cx="5846599" cy="3621024"/>
            <a:chOff x="6223045" y="3180171"/>
            <a:chExt cx="5809996" cy="3527260"/>
          </a:xfrm>
        </p:grpSpPr>
        <p:pic>
          <p:nvPicPr>
            <p:cNvPr id="14" name="圖片 13">
              <a:extLst>
                <a:ext uri="{FF2B5EF4-FFF2-40B4-BE49-F238E27FC236}">
                  <a16:creationId xmlns:a16="http://schemas.microsoft.com/office/drawing/2014/main" id="{0EA80249-5D14-43E2-B927-9549C7D67BB9}"/>
                </a:ext>
              </a:extLst>
            </p:cNvPr>
            <p:cNvPicPr>
              <a:picLocks noChangeAspect="1"/>
            </p:cNvPicPr>
            <p:nvPr/>
          </p:nvPicPr>
          <p:blipFill>
            <a:blip r:embed="rId7"/>
            <a:stretch>
              <a:fillRect/>
            </a:stretch>
          </p:blipFill>
          <p:spPr>
            <a:xfrm>
              <a:off x="6223045" y="3180171"/>
              <a:ext cx="5809996" cy="3527260"/>
            </a:xfrm>
            <a:prstGeom prst="rect">
              <a:avLst/>
            </a:prstGeom>
            <a:ln w="88900" cap="sq" cmpd="thickThin">
              <a:solidFill>
                <a:srgbClr val="538399"/>
              </a:solidFill>
              <a:prstDash val="solid"/>
              <a:miter lim="800000"/>
            </a:ln>
            <a:effectLst>
              <a:innerShdw blurRad="76200">
                <a:srgbClr val="000000"/>
              </a:innerShdw>
            </a:effectLst>
          </p:spPr>
        </p:pic>
        <p:pic>
          <p:nvPicPr>
            <p:cNvPr id="18" name="圖片 17">
              <a:extLst>
                <a:ext uri="{FF2B5EF4-FFF2-40B4-BE49-F238E27FC236}">
                  <a16:creationId xmlns:a16="http://schemas.microsoft.com/office/drawing/2014/main" id="{B0DC0D87-25EE-470F-8446-8705C48338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23050" y="3180171"/>
              <a:ext cx="5809991" cy="3497165"/>
            </a:xfrm>
            <a:prstGeom prst="rect">
              <a:avLst/>
            </a:prstGeom>
            <a:ln>
              <a:solidFill>
                <a:srgbClr val="538399"/>
              </a:solidFill>
            </a:ln>
          </p:spPr>
        </p:pic>
      </p:gr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25</a:t>
            </a:fld>
            <a:endParaRPr lang="zh-CN" altLang="en-US" dirty="0"/>
          </a:p>
        </p:txBody>
      </p:sp>
    </p:spTree>
    <p:custDataLst>
      <p:tags r:id="rId1"/>
    </p:custDataLst>
    <p:extLst>
      <p:ext uri="{BB962C8B-B14F-4D97-AF65-F5344CB8AC3E}">
        <p14:creationId xmlns:p14="http://schemas.microsoft.com/office/powerpoint/2010/main" val="13664477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092570" y="357030"/>
            <a:ext cx="822249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a:r>
              <a:rPr lang="zh-TW" altLang="en-US" dirty="0"/>
              <a:t>推動招生宣導，招收優秀學生入學</a:t>
            </a:r>
            <a:r>
              <a:rPr lang="en-US" altLang="zh-TW" dirty="0" smtClean="0"/>
              <a:t>(</a:t>
            </a:r>
            <a:r>
              <a:rPr lang="en-US" altLang="zh-TW" dirty="0"/>
              <a:t>5/5)</a:t>
            </a:r>
            <a:endParaRPr lang="zh-CN" altLang="en-US" dirty="0">
              <a:sym typeface="+mn-lt"/>
            </a:endParaRPr>
          </a:p>
        </p:txBody>
      </p:sp>
      <p:sp>
        <p:nvSpPr>
          <p:cNvPr id="32" name="文本框 31"/>
          <p:cNvSpPr txBox="1"/>
          <p:nvPr/>
        </p:nvSpPr>
        <p:spPr>
          <a:xfrm>
            <a:off x="1124751" y="869765"/>
            <a:ext cx="5759626" cy="784830"/>
          </a:xfrm>
          <a:prstGeom prst="rect">
            <a:avLst/>
          </a:prstGeom>
          <a:noFill/>
        </p:spPr>
        <p:txBody>
          <a:bodyPr wrap="square">
            <a:spAutoFit/>
          </a:bodyPr>
          <a:lstStyle/>
          <a:p>
            <a:pPr lvl="0">
              <a:lnSpc>
                <a:spcPct val="150000"/>
              </a:lnSpc>
            </a:pPr>
            <a:r>
              <a:rPr lang="zh-TW" altLang="en-US" sz="3000" b="1" dirty="0">
                <a:solidFill>
                  <a:srgbClr val="0E3753"/>
                </a:solidFill>
                <a:latin typeface="微軟正黑體" panose="020B0604030504040204" pitchFamily="34" charset="-120"/>
                <a:ea typeface="微軟正黑體" panose="020B0604030504040204" pitchFamily="34" charset="-120"/>
              </a:rPr>
              <a:t>招生專業發展未來推動重點</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graphicFrame>
        <p:nvGraphicFramePr>
          <p:cNvPr id="3" name="資料庫圖表 2"/>
          <p:cNvGraphicFramePr/>
          <p:nvPr>
            <p:extLst>
              <p:ext uri="{D42A27DB-BD31-4B8C-83A1-F6EECF244321}">
                <p14:modId xmlns:p14="http://schemas.microsoft.com/office/powerpoint/2010/main" val="2128321043"/>
              </p:ext>
            </p:extLst>
          </p:nvPr>
        </p:nvGraphicFramePr>
        <p:xfrm>
          <a:off x="6287002" y="1314934"/>
          <a:ext cx="5275083" cy="55215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資料庫圖表 3"/>
          <p:cNvGraphicFramePr/>
          <p:nvPr>
            <p:extLst>
              <p:ext uri="{D42A27DB-BD31-4B8C-83A1-F6EECF244321}">
                <p14:modId xmlns:p14="http://schemas.microsoft.com/office/powerpoint/2010/main" val="4215449252"/>
              </p:ext>
            </p:extLst>
          </p:nvPr>
        </p:nvGraphicFramePr>
        <p:xfrm>
          <a:off x="636767" y="1653605"/>
          <a:ext cx="5063392" cy="48872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26</a:t>
            </a:fld>
            <a:endParaRPr lang="zh-CN" altLang="en-US"/>
          </a:p>
        </p:txBody>
      </p:sp>
    </p:spTree>
    <p:custDataLst>
      <p:tags r:id="rId1"/>
    </p:custDataLst>
    <p:extLst>
      <p:ext uri="{BB962C8B-B14F-4D97-AF65-F5344CB8AC3E}">
        <p14:creationId xmlns:p14="http://schemas.microsoft.com/office/powerpoint/2010/main" val="121151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D6BD012D-2B85-41CE-A995-C4A1B82C6C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4555" y="2409507"/>
            <a:ext cx="2587390" cy="2385447"/>
          </a:xfrm>
          <a:prstGeom prst="rect">
            <a:avLst/>
          </a:prstGeom>
        </p:spPr>
      </p:pic>
      <p:sp>
        <p:nvSpPr>
          <p:cNvPr id="22" name="文本框 48"/>
          <p:cNvSpPr txBox="1">
            <a:spLocks noChangeArrowheads="1"/>
          </p:cNvSpPr>
          <p:nvPr/>
        </p:nvSpPr>
        <p:spPr bwMode="auto">
          <a:xfrm>
            <a:off x="1124751" y="353805"/>
            <a:ext cx="9034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a:r>
              <a:rPr lang="zh-TW" altLang="en-US" dirty="0"/>
              <a:t>推動學生自主多元學習，促進學習成效</a:t>
            </a:r>
            <a:r>
              <a:rPr lang="en-US" altLang="zh-TW" dirty="0"/>
              <a:t>(1/3)</a:t>
            </a:r>
            <a:endParaRPr lang="zh-CN" altLang="en-US" dirty="0">
              <a:sym typeface="+mn-lt"/>
            </a:endParaRP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12" name="文本框 10">
            <a:extLst>
              <a:ext uri="{FF2B5EF4-FFF2-40B4-BE49-F238E27FC236}">
                <a16:creationId xmlns:a16="http://schemas.microsoft.com/office/drawing/2014/main" id="{9A0CA172-7A08-4CD4-8609-DD7E4F9ECEB3}"/>
              </a:ext>
            </a:extLst>
          </p:cNvPr>
          <p:cNvSpPr txBox="1"/>
          <p:nvPr/>
        </p:nvSpPr>
        <p:spPr>
          <a:xfrm>
            <a:off x="647521" y="1006235"/>
            <a:ext cx="4419800" cy="553998"/>
          </a:xfrm>
          <a:prstGeom prst="rect">
            <a:avLst/>
          </a:prstGeom>
          <a:noFill/>
        </p:spPr>
        <p:txBody>
          <a:bodyPr wrap="none" rtlCol="0">
            <a:spAutoFit/>
          </a:bodyPr>
          <a:lstStyle/>
          <a:p>
            <a:pPr defTabSz="914377">
              <a:defRPr/>
            </a:pPr>
            <a:r>
              <a:rPr lang="zh-TW" altLang="en-US" sz="3000" b="1" kern="0" dirty="0">
                <a:solidFill>
                  <a:srgbClr val="0A304A"/>
                </a:solidFill>
                <a:latin typeface="微軟正黑體" panose="020B0604030504040204" pitchFamily="34" charset="-120"/>
                <a:ea typeface="微軟正黑體" panose="020B0604030504040204" pitchFamily="34" charset="-120"/>
                <a:cs typeface="Courier New" panose="02070309020205020404" pitchFamily="49" charset="0"/>
                <a:sym typeface="Arial"/>
              </a:rPr>
              <a:t>校院級課程教學助理</a:t>
            </a:r>
            <a:r>
              <a:rPr lang="en-US" altLang="zh-TW" sz="3000" b="1" kern="0" dirty="0">
                <a:solidFill>
                  <a:srgbClr val="0A304A"/>
                </a:solidFill>
                <a:latin typeface="微軟正黑體" panose="020B0604030504040204" pitchFamily="34" charset="-120"/>
                <a:ea typeface="微軟正黑體" panose="020B0604030504040204" pitchFamily="34" charset="-120"/>
                <a:cs typeface="Courier New" panose="02070309020205020404" pitchFamily="49" charset="0"/>
                <a:sym typeface="Arial"/>
              </a:rPr>
              <a:t>(TA)</a:t>
            </a:r>
            <a:endParaRPr lang="zh-CN" altLang="en-US" sz="3000" b="1" strike="sngStrike" kern="0" dirty="0">
              <a:solidFill>
                <a:srgbClr val="FF0000"/>
              </a:solidFill>
              <a:highlight>
                <a:srgbClr val="FFFF00"/>
              </a:highlight>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grpSp>
        <p:nvGrpSpPr>
          <p:cNvPr id="13" name="群組 12">
            <a:extLst>
              <a:ext uri="{FF2B5EF4-FFF2-40B4-BE49-F238E27FC236}">
                <a16:creationId xmlns:a16="http://schemas.microsoft.com/office/drawing/2014/main" id="{AE43F7E9-4E26-4652-9DB7-AE489FF7AF47}"/>
              </a:ext>
            </a:extLst>
          </p:cNvPr>
          <p:cNvGrpSpPr/>
          <p:nvPr/>
        </p:nvGrpSpPr>
        <p:grpSpPr>
          <a:xfrm>
            <a:off x="1053589" y="1573509"/>
            <a:ext cx="9688376" cy="483208"/>
            <a:chOff x="1053589" y="1573509"/>
            <a:chExt cx="9688376" cy="483208"/>
          </a:xfrm>
        </p:grpSpPr>
        <p:sp>
          <p:nvSpPr>
            <p:cNvPr id="21" name="圓角矩形 19">
              <a:extLst>
                <a:ext uri="{FF2B5EF4-FFF2-40B4-BE49-F238E27FC236}">
                  <a16:creationId xmlns:a16="http://schemas.microsoft.com/office/drawing/2014/main" id="{C458E4DE-BB0F-43EB-A6BD-8E5ABCD58028}"/>
                </a:ext>
              </a:extLst>
            </p:cNvPr>
            <p:cNvSpPr/>
            <p:nvPr/>
          </p:nvSpPr>
          <p:spPr>
            <a:xfrm>
              <a:off x="1053589" y="1579991"/>
              <a:ext cx="3611892" cy="476726"/>
            </a:xfrm>
            <a:prstGeom prst="roundRect">
              <a:avLst/>
            </a:prstGeom>
            <a:solidFill>
              <a:schemeClr val="accent4">
                <a:lumMod val="20000"/>
                <a:lumOff val="80000"/>
              </a:schemeClr>
            </a:solidFill>
            <a:ln w="25400" cap="flat" cmpd="sng" algn="ctr">
              <a:solidFill>
                <a:srgbClr val="D89F39"/>
              </a:solidFill>
              <a:prstDash val="solid"/>
            </a:ln>
            <a:effectLst/>
          </p:spPr>
          <p:txBody>
            <a:bodyPr wrap="square" anchor="ctr">
              <a:spAutoFit/>
            </a:bodyPr>
            <a:lstStyle/>
            <a:p>
              <a:pPr indent="355591" defTabSz="914377">
                <a:spcBef>
                  <a:spcPts val="600"/>
                </a:spcBef>
                <a:spcAft>
                  <a:spcPts val="600"/>
                </a:spcAft>
                <a:defRPr/>
              </a:pPr>
              <a:r>
                <a:rPr lang="zh-TW" altLang="en-US" sz="2200" b="1" u="dottedHeavy"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持續辦理</a:t>
              </a:r>
              <a:r>
                <a:rPr lang="en-US" altLang="zh-TW" sz="2200" b="1" u="dottedHeavy"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TA</a:t>
              </a:r>
              <a:r>
                <a:rPr lang="zh-TW" altLang="en-US" sz="2200" b="1" u="dottedHeavy"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培訓研習</a:t>
              </a:r>
              <a:endParaRPr lang="en-US" altLang="zh-TW" sz="2200" b="1" u="dottedHeavy"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sp>
          <p:nvSpPr>
            <p:cNvPr id="26" name="圓角矩形 19">
              <a:extLst>
                <a:ext uri="{FF2B5EF4-FFF2-40B4-BE49-F238E27FC236}">
                  <a16:creationId xmlns:a16="http://schemas.microsoft.com/office/drawing/2014/main" id="{6BFF9426-EDB8-4150-ADB2-73D335DE1581}"/>
                </a:ext>
              </a:extLst>
            </p:cNvPr>
            <p:cNvSpPr/>
            <p:nvPr/>
          </p:nvSpPr>
          <p:spPr>
            <a:xfrm>
              <a:off x="7130073" y="1573509"/>
              <a:ext cx="3611892" cy="476726"/>
            </a:xfrm>
            <a:prstGeom prst="roundRect">
              <a:avLst/>
            </a:prstGeom>
            <a:solidFill>
              <a:schemeClr val="accent4">
                <a:lumMod val="20000"/>
                <a:lumOff val="80000"/>
              </a:schemeClr>
            </a:solidFill>
            <a:ln w="25400" cap="flat" cmpd="sng" algn="ctr">
              <a:solidFill>
                <a:srgbClr val="D89F39"/>
              </a:solidFill>
              <a:prstDash val="solid"/>
            </a:ln>
            <a:effectLst/>
          </p:spPr>
          <p:txBody>
            <a:bodyPr wrap="square" anchor="ctr">
              <a:spAutoFit/>
            </a:bodyPr>
            <a:lstStyle/>
            <a:p>
              <a:pPr indent="355591" defTabSz="914377">
                <a:spcBef>
                  <a:spcPts val="600"/>
                </a:spcBef>
                <a:spcAft>
                  <a:spcPts val="600"/>
                </a:spcAft>
                <a:defRPr/>
              </a:pPr>
              <a:r>
                <a:rPr lang="zh-TW" altLang="en-US" sz="2200" b="1" u="dottedHeavy"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持續獎勵</a:t>
              </a:r>
              <a:r>
                <a:rPr lang="en-US" altLang="zh-TW" sz="2200" b="1" u="dottedHeavy"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TA</a:t>
              </a:r>
              <a:r>
                <a:rPr lang="zh-TW" altLang="en-US" sz="2200" b="1" u="dottedHeavy"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傑出表現</a:t>
              </a:r>
              <a:endParaRPr lang="en-US" altLang="zh-TW" sz="2200" b="1" u="dottedHeavy"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grpSp>
      <p:pic>
        <p:nvPicPr>
          <p:cNvPr id="4" name="圖片 3">
            <a:extLst>
              <a:ext uri="{FF2B5EF4-FFF2-40B4-BE49-F238E27FC236}">
                <a16:creationId xmlns:a16="http://schemas.microsoft.com/office/drawing/2014/main" id="{B81D69CA-E2E7-4346-A531-BE8BAD9554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99" y="2399464"/>
            <a:ext cx="2783123" cy="3935881"/>
          </a:xfrm>
          <a:prstGeom prst="rect">
            <a:avLst/>
          </a:prstGeom>
        </p:spPr>
      </p:pic>
      <p:pic>
        <p:nvPicPr>
          <p:cNvPr id="6" name="圖片 5">
            <a:extLst>
              <a:ext uri="{FF2B5EF4-FFF2-40B4-BE49-F238E27FC236}">
                <a16:creationId xmlns:a16="http://schemas.microsoft.com/office/drawing/2014/main" id="{FC498EF6-D6ED-49F7-AA11-334F2A3F7C0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69904" y="2401677"/>
            <a:ext cx="2783123" cy="3935882"/>
          </a:xfrm>
          <a:prstGeom prst="rect">
            <a:avLst/>
          </a:prstGeom>
        </p:spPr>
      </p:pic>
      <p:pic>
        <p:nvPicPr>
          <p:cNvPr id="28" name="圖片 27">
            <a:extLst>
              <a:ext uri="{FF2B5EF4-FFF2-40B4-BE49-F238E27FC236}">
                <a16:creationId xmlns:a16="http://schemas.microsoft.com/office/drawing/2014/main" id="{73A75972-C979-4D94-B6CD-E742267B043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06933" y="2409509"/>
            <a:ext cx="3742914" cy="2397534"/>
          </a:xfrm>
          <a:prstGeom prst="rect">
            <a:avLst/>
          </a:prstGeom>
        </p:spPr>
      </p:pic>
      <p:pic>
        <p:nvPicPr>
          <p:cNvPr id="8" name="圖片 7">
            <a:extLst>
              <a:ext uri="{FF2B5EF4-FFF2-40B4-BE49-F238E27FC236}">
                <a16:creationId xmlns:a16="http://schemas.microsoft.com/office/drawing/2014/main" id="{58CABD33-207D-405A-BE46-6712350F8C9B}"/>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545630" y="4781553"/>
            <a:ext cx="6215166" cy="1553792"/>
          </a:xfrm>
          <a:prstGeom prst="rect">
            <a:avLst/>
          </a:prstGeom>
        </p:spPr>
      </p:pic>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27</a:t>
            </a:fld>
            <a:endParaRPr lang="zh-CN" altLang="en-US"/>
          </a:p>
        </p:txBody>
      </p:sp>
    </p:spTree>
    <p:custDataLst>
      <p:tags r:id="rId1"/>
    </p:custDataLst>
    <p:extLst>
      <p:ext uri="{BB962C8B-B14F-4D97-AF65-F5344CB8AC3E}">
        <p14:creationId xmlns:p14="http://schemas.microsoft.com/office/powerpoint/2010/main" val="2992643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24751" y="353805"/>
            <a:ext cx="9034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推動學生自主多元學習，促進學習成效</a:t>
            </a:r>
            <a:r>
              <a:rPr lang="en-US" altLang="zh-TW" dirty="0"/>
              <a:t>(2/3)</a:t>
            </a:r>
            <a:endParaRPr lang="zh-CN" altLang="en-US" dirty="0">
              <a:sym typeface="+mn-lt"/>
            </a:endParaRP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grpSp>
        <p:nvGrpSpPr>
          <p:cNvPr id="15" name="群組 14">
            <a:extLst>
              <a:ext uri="{FF2B5EF4-FFF2-40B4-BE49-F238E27FC236}">
                <a16:creationId xmlns:a16="http://schemas.microsoft.com/office/drawing/2014/main" id="{A112D2E0-6F43-4E80-99EC-03A1E570691C}"/>
              </a:ext>
            </a:extLst>
          </p:cNvPr>
          <p:cNvGrpSpPr/>
          <p:nvPr/>
        </p:nvGrpSpPr>
        <p:grpSpPr>
          <a:xfrm>
            <a:off x="396888" y="984158"/>
            <a:ext cx="11211295" cy="5748547"/>
            <a:chOff x="396888" y="984158"/>
            <a:chExt cx="11211295" cy="5748547"/>
          </a:xfrm>
        </p:grpSpPr>
        <p:sp>
          <p:nvSpPr>
            <p:cNvPr id="16" name="文本框 10">
              <a:extLst>
                <a:ext uri="{FF2B5EF4-FFF2-40B4-BE49-F238E27FC236}">
                  <a16:creationId xmlns:a16="http://schemas.microsoft.com/office/drawing/2014/main" id="{E8265EE0-5E22-498B-89F3-7037D6E9259B}"/>
                </a:ext>
              </a:extLst>
            </p:cNvPr>
            <p:cNvSpPr txBox="1"/>
            <p:nvPr/>
          </p:nvSpPr>
          <p:spPr>
            <a:xfrm>
              <a:off x="693199" y="984158"/>
              <a:ext cx="3262432" cy="553998"/>
            </a:xfrm>
            <a:prstGeom prst="rect">
              <a:avLst/>
            </a:prstGeom>
            <a:noFill/>
          </p:spPr>
          <p:txBody>
            <a:bodyPr wrap="none" rtlCol="0">
              <a:spAutoFit/>
            </a:bodyPr>
            <a:lstStyle/>
            <a:p>
              <a:pPr defTabSz="914377">
                <a:spcBef>
                  <a:spcPts val="600"/>
                </a:spcBef>
                <a:defRPr/>
              </a:pPr>
              <a:r>
                <a:rPr lang="zh-TW" altLang="en-US" sz="3000" b="1" kern="0" dirty="0">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個別學習輔導服務</a:t>
              </a:r>
              <a:endParaRPr lang="en-US" altLang="zh-TW" sz="3000" b="1" kern="0" dirty="0">
                <a:solidFill>
                  <a:srgbClr val="0A304A"/>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sp>
          <p:nvSpPr>
            <p:cNvPr id="17" name="矩形 16">
              <a:extLst>
                <a:ext uri="{FF2B5EF4-FFF2-40B4-BE49-F238E27FC236}">
                  <a16:creationId xmlns:a16="http://schemas.microsoft.com/office/drawing/2014/main" id="{61C6A974-BD24-42A9-AB35-CDAD1311C8B7}"/>
                </a:ext>
              </a:extLst>
            </p:cNvPr>
            <p:cNvSpPr/>
            <p:nvPr/>
          </p:nvSpPr>
          <p:spPr>
            <a:xfrm>
              <a:off x="748055" y="1477498"/>
              <a:ext cx="10681945" cy="683905"/>
            </a:xfrm>
            <a:prstGeom prst="rect">
              <a:avLst/>
            </a:prstGeom>
            <a:solidFill>
              <a:schemeClr val="bg1"/>
            </a:solidFill>
          </p:spPr>
          <p:txBody>
            <a:bodyPr wrap="square">
              <a:spAutoFit/>
            </a:bodyPr>
            <a:lstStyle/>
            <a:p>
              <a:pPr marL="514338" indent="-514338" algn="just" defTabSz="914377">
                <a:lnSpc>
                  <a:spcPts val="2400"/>
                </a:lnSpc>
                <a:spcBef>
                  <a:spcPts val="600"/>
                </a:spcBef>
                <a:buFont typeface="+mj-lt"/>
                <a:buAutoNum type="arabicParenR"/>
                <a:defRPr/>
              </a:pPr>
              <a:r>
                <a:rPr lang="zh-TW" altLang="en-US" b="1" dirty="0">
                  <a:solidFill>
                    <a:srgbClr val="D89F39">
                      <a:lumMod val="7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基礎學科學習諮詢預約服務：</a:t>
              </a:r>
              <a:r>
                <a:rPr lang="zh-TW" altLang="en-US" b="1"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由小老師駐點興閱坊，提供</a:t>
              </a:r>
              <a:r>
                <a:rPr lang="zh-TW" altLang="en-US" b="1" u="sng"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微積分</a:t>
              </a:r>
              <a:r>
                <a:rPr lang="zh-TW" altLang="en-US" b="1"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a:t>
              </a:r>
              <a:r>
                <a:rPr lang="zh-TW" altLang="en-US" b="1" u="sng"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統計學</a:t>
              </a:r>
              <a:r>
                <a:rPr lang="zh-TW" altLang="en-US" b="1"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a:t>
              </a:r>
              <a:r>
                <a:rPr lang="zh-TW" altLang="en-US" b="1" u="sng"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經濟學</a:t>
              </a:r>
              <a:r>
                <a:rPr lang="zh-TW" altLang="en-US" b="1"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a:t>
              </a:r>
              <a:r>
                <a:rPr lang="zh-TW" altLang="en-US" b="1" u="sng"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普物</a:t>
              </a:r>
              <a:r>
                <a:rPr lang="zh-TW" altLang="en-US" b="1"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a:t>
              </a:r>
              <a:r>
                <a:rPr lang="zh-TW" altLang="en-US" b="1" u="sng"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普化</a:t>
              </a:r>
              <a:r>
                <a:rPr lang="zh-TW" altLang="en-US" b="1"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等基礎學科諮詢輔導，歡迎學生主動預約、自主學習。</a:t>
              </a:r>
            </a:p>
          </p:txBody>
        </p:sp>
        <p:sp>
          <p:nvSpPr>
            <p:cNvPr id="19" name="矩形 18">
              <a:extLst>
                <a:ext uri="{FF2B5EF4-FFF2-40B4-BE49-F238E27FC236}">
                  <a16:creationId xmlns:a16="http://schemas.microsoft.com/office/drawing/2014/main" id="{463969D1-04A7-46FD-82D4-2E65B542E308}"/>
                </a:ext>
              </a:extLst>
            </p:cNvPr>
            <p:cNvSpPr/>
            <p:nvPr/>
          </p:nvSpPr>
          <p:spPr>
            <a:xfrm>
              <a:off x="729656" y="2143538"/>
              <a:ext cx="10878527" cy="369332"/>
            </a:xfrm>
            <a:prstGeom prst="rect">
              <a:avLst/>
            </a:prstGeom>
            <a:solidFill>
              <a:schemeClr val="bg1"/>
            </a:solidFill>
          </p:spPr>
          <p:txBody>
            <a:bodyPr wrap="square">
              <a:spAutoFit/>
            </a:bodyPr>
            <a:lstStyle/>
            <a:p>
              <a:pPr marL="514338" indent="-514338" defTabSz="914377">
                <a:spcBef>
                  <a:spcPts val="600"/>
                </a:spcBef>
                <a:buFont typeface="+mj-lt"/>
                <a:buAutoNum type="arabicParenR" startAt="2"/>
                <a:defRPr/>
              </a:pPr>
              <a:r>
                <a:rPr lang="zh-TW" altLang="en-US" b="1" dirty="0">
                  <a:solidFill>
                    <a:srgbClr val="D89F39">
                      <a:lumMod val="7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學習</a:t>
              </a:r>
              <a:r>
                <a:rPr lang="zh-TW" altLang="en-US" b="1" dirty="0">
                  <a:solidFill>
                    <a:srgbClr val="8F774B"/>
                  </a:solidFill>
                  <a:latin typeface="微軟正黑體" panose="020B0604030504040204" pitchFamily="34" charset="-120"/>
                  <a:ea typeface="微軟正黑體" panose="020B0604030504040204" pitchFamily="34" charset="-120"/>
                  <a:cs typeface="Courier New" panose="02070309020205020404" pitchFamily="49" charset="0"/>
                  <a:sym typeface="Arial"/>
                </a:rPr>
                <a:t>落後學生課業</a:t>
              </a:r>
              <a:r>
                <a:rPr lang="zh-TW" altLang="en-US" b="1" dirty="0">
                  <a:solidFill>
                    <a:srgbClr val="D89F39">
                      <a:lumMod val="7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輔導機制：</a:t>
              </a:r>
              <a:r>
                <a:rPr lang="zh-TW" altLang="en-US" b="1"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由授課教師及導師評估個別學生學習狀況，提出</a:t>
              </a:r>
              <a:r>
                <a:rPr lang="en-US" altLang="zh-TW" b="1"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Tutor</a:t>
              </a:r>
              <a:r>
                <a:rPr lang="zh-TW" altLang="en-US" b="1"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課業輔導申請。</a:t>
              </a:r>
            </a:p>
          </p:txBody>
        </p:sp>
        <p:sp>
          <p:nvSpPr>
            <p:cNvPr id="23" name="內容版面配置區 7">
              <a:extLst>
                <a:ext uri="{FF2B5EF4-FFF2-40B4-BE49-F238E27FC236}">
                  <a16:creationId xmlns:a16="http://schemas.microsoft.com/office/drawing/2014/main" id="{20273CD7-CBFD-4A5D-BD31-0C681F8C05EE}"/>
                </a:ext>
              </a:extLst>
            </p:cNvPr>
            <p:cNvSpPr txBox="1">
              <a:spLocks/>
            </p:cNvSpPr>
            <p:nvPr/>
          </p:nvSpPr>
          <p:spPr>
            <a:xfrm>
              <a:off x="786907" y="5331754"/>
              <a:ext cx="9124495" cy="1400951"/>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1" kern="1200">
                  <a:solidFill>
                    <a:srgbClr val="1A3F6C"/>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7">
                <a:spcBef>
                  <a:spcPts val="0"/>
                </a:spcBef>
                <a:spcAft>
                  <a:spcPts val="267"/>
                </a:spcAft>
                <a:buNone/>
                <a:defRPr/>
              </a:pPr>
              <a:r>
                <a:rPr lang="zh-TW" altLang="en-US" sz="3000" dirty="0">
                  <a:solidFill>
                    <a:srgbClr val="FF0000"/>
                  </a:solidFill>
                  <a:cs typeface="Courier New" panose="02070309020205020404" pitchFamily="49" charset="0"/>
                  <a:sym typeface="Arial"/>
                </a:rPr>
                <a:t>期中學習表現評估</a:t>
              </a:r>
              <a:r>
                <a:rPr lang="en-US" altLang="zh-TW" sz="3000" dirty="0">
                  <a:solidFill>
                    <a:srgbClr val="FF0000"/>
                  </a:solidFill>
                  <a:cs typeface="Courier New" panose="02070309020205020404" pitchFamily="49" charset="0"/>
                  <a:sym typeface="Arial"/>
                </a:rPr>
                <a:t>(</a:t>
              </a:r>
              <a:r>
                <a:rPr lang="zh-TW" altLang="en-US" sz="3000" dirty="0">
                  <a:solidFill>
                    <a:srgbClr val="FF0000"/>
                  </a:solidFill>
                  <a:cs typeface="Courier New" panose="02070309020205020404" pitchFamily="49" charset="0"/>
                  <a:sym typeface="Arial"/>
                </a:rPr>
                <a:t>預警</a:t>
              </a:r>
              <a:r>
                <a:rPr lang="en-US" altLang="zh-TW" sz="3000" dirty="0">
                  <a:solidFill>
                    <a:srgbClr val="FF0000"/>
                  </a:solidFill>
                  <a:cs typeface="Courier New" panose="02070309020205020404" pitchFamily="49" charset="0"/>
                  <a:sym typeface="Arial"/>
                </a:rPr>
                <a:t>)</a:t>
              </a:r>
              <a:r>
                <a:rPr lang="zh-TW" altLang="en-US" sz="3000" dirty="0">
                  <a:solidFill>
                    <a:srgbClr val="FF0000"/>
                  </a:solidFill>
                  <a:cs typeface="Courier New" panose="02070309020205020404" pitchFamily="49" charset="0"/>
                  <a:sym typeface="Arial"/>
                </a:rPr>
                <a:t>機制</a:t>
              </a:r>
              <a:r>
                <a:rPr lang="en-US" altLang="zh-TW" sz="3000" dirty="0">
                  <a:solidFill>
                    <a:srgbClr val="FF0000"/>
                  </a:solidFill>
                  <a:cs typeface="Courier New" panose="02070309020205020404" pitchFamily="49" charset="0"/>
                  <a:sym typeface="Arial"/>
                </a:rPr>
                <a:t>&amp;</a:t>
              </a:r>
              <a:r>
                <a:rPr lang="zh-TW" altLang="en-US" sz="3000" dirty="0">
                  <a:solidFill>
                    <a:srgbClr val="FF0000"/>
                  </a:solidFill>
                  <a:cs typeface="Courier New" panose="02070309020205020404" pitchFamily="49" charset="0"/>
                  <a:sym typeface="Arial"/>
                </a:rPr>
                <a:t>導師晤談</a:t>
              </a:r>
              <a:endParaRPr lang="zh-TW" altLang="zh-TW" sz="3000" dirty="0">
                <a:solidFill>
                  <a:srgbClr val="FF0000"/>
                </a:solidFill>
                <a:cs typeface="Courier New" panose="02070309020205020404" pitchFamily="49" charset="0"/>
                <a:sym typeface="Arial"/>
              </a:endParaRPr>
            </a:p>
            <a:p>
              <a:pPr marL="0" indent="0" defTabSz="914377">
                <a:lnSpc>
                  <a:spcPts val="2400"/>
                </a:lnSpc>
                <a:buNone/>
                <a:defRPr/>
              </a:pPr>
              <a:r>
                <a:rPr lang="zh-TW" altLang="en-US" sz="1800" dirty="0">
                  <a:solidFill>
                    <a:srgbClr val="8F774B"/>
                  </a:solidFill>
                  <a:cs typeface="Courier New" panose="02070309020205020404" pitchFamily="49" charset="0"/>
                  <a:sym typeface="Arial"/>
                </a:rPr>
                <a:t>第</a:t>
              </a:r>
              <a:r>
                <a:rPr lang="en-US" altLang="zh-TW" sz="1800" dirty="0">
                  <a:solidFill>
                    <a:srgbClr val="8F774B"/>
                  </a:solidFill>
                  <a:cs typeface="Courier New" panose="02070309020205020404" pitchFamily="49" charset="0"/>
                  <a:sym typeface="Arial"/>
                </a:rPr>
                <a:t>8-12</a:t>
              </a:r>
              <a:r>
                <a:rPr lang="zh-TW" altLang="en-US" sz="1800" dirty="0">
                  <a:solidFill>
                    <a:srgbClr val="8F774B"/>
                  </a:solidFill>
                  <a:cs typeface="Courier New" panose="02070309020205020404" pitchFamily="49" charset="0"/>
                  <a:sym typeface="Arial"/>
                </a:rPr>
                <a:t>週開放</a:t>
              </a:r>
              <a:r>
                <a:rPr lang="zh-TW" altLang="en-US" sz="1800" u="sng" dirty="0">
                  <a:solidFill>
                    <a:srgbClr val="8F774B"/>
                  </a:solidFill>
                  <a:cs typeface="Courier New" panose="02070309020205020404" pitchFamily="49" charset="0"/>
                  <a:sym typeface="Arial"/>
                </a:rPr>
                <a:t>授課教師於教務系統登錄</a:t>
              </a:r>
              <a:r>
                <a:rPr lang="zh-TW" altLang="en-US" sz="1800" dirty="0">
                  <a:solidFill>
                    <a:srgbClr val="8F774B"/>
                  </a:solidFill>
                  <a:cs typeface="Courier New" panose="02070309020205020404" pitchFamily="49" charset="0"/>
                  <a:sym typeface="Arial"/>
                </a:rPr>
                <a:t>修課學生</a:t>
              </a:r>
              <a:r>
                <a:rPr lang="zh-TW" altLang="en-US" sz="1800" u="sng" dirty="0">
                  <a:solidFill>
                    <a:srgbClr val="8F774B"/>
                  </a:solidFill>
                  <a:cs typeface="Courier New" panose="02070309020205020404" pitchFamily="49" charset="0"/>
                  <a:sym typeface="Arial"/>
                </a:rPr>
                <a:t>期中表現評估</a:t>
              </a:r>
              <a:r>
                <a:rPr lang="zh-TW" altLang="en-US" sz="1800" dirty="0">
                  <a:solidFill>
                    <a:srgbClr val="8F774B"/>
                  </a:solidFill>
                  <a:cs typeface="Courier New" panose="02070309020205020404" pitchFamily="49" charset="0"/>
                  <a:sym typeface="Arial"/>
                </a:rPr>
                <a:t>，及早瞭解學生學習情形。</a:t>
              </a:r>
              <a:r>
                <a:rPr lang="en-US" altLang="zh-TW" sz="1800" dirty="0">
                  <a:solidFill>
                    <a:srgbClr val="8F774B"/>
                  </a:solidFill>
                  <a:cs typeface="Courier New" panose="02070309020205020404" pitchFamily="49" charset="0"/>
                  <a:sym typeface="Arial"/>
                </a:rPr>
                <a:t/>
              </a:r>
              <a:br>
                <a:rPr lang="en-US" altLang="zh-TW" sz="1800" dirty="0">
                  <a:solidFill>
                    <a:srgbClr val="8F774B"/>
                  </a:solidFill>
                  <a:cs typeface="Courier New" panose="02070309020205020404" pitchFamily="49" charset="0"/>
                  <a:sym typeface="Arial"/>
                </a:rPr>
              </a:br>
              <a:r>
                <a:rPr lang="zh-TW" altLang="en-US" sz="1800" dirty="0">
                  <a:solidFill>
                    <a:srgbClr val="8F774B"/>
                  </a:solidFill>
                  <a:cs typeface="Courier New" panose="02070309020205020404" pitchFamily="49" charset="0"/>
                  <a:sym typeface="Arial"/>
                </a:rPr>
                <a:t>第</a:t>
              </a:r>
              <a:r>
                <a:rPr lang="en-US" altLang="zh-TW" sz="1800" dirty="0">
                  <a:solidFill>
                    <a:srgbClr val="8F774B"/>
                  </a:solidFill>
                  <a:cs typeface="Courier New" panose="02070309020205020404" pitchFamily="49" charset="0"/>
                  <a:sym typeface="Arial"/>
                </a:rPr>
                <a:t>13</a:t>
              </a:r>
              <a:r>
                <a:rPr lang="zh-TW" altLang="en-US" sz="1800" dirty="0">
                  <a:solidFill>
                    <a:srgbClr val="8F774B"/>
                  </a:solidFill>
                  <a:cs typeface="Courier New" panose="02070309020205020404" pitchFamily="49" charset="0"/>
                  <a:sym typeface="Arial"/>
                </a:rPr>
                <a:t>週起</a:t>
              </a:r>
              <a:r>
                <a:rPr lang="zh-TW" altLang="en-US" sz="1800" u="sng" dirty="0">
                  <a:solidFill>
                    <a:srgbClr val="8F774B"/>
                  </a:solidFill>
                  <a:cs typeface="Courier New" panose="02070309020205020404" pitchFamily="49" charset="0"/>
                  <a:sym typeface="Arial"/>
                </a:rPr>
                <a:t>預警名單導入學務系統</a:t>
              </a:r>
              <a:r>
                <a:rPr lang="zh-TW" altLang="en-US" sz="1800" dirty="0">
                  <a:solidFill>
                    <a:srgbClr val="8F774B"/>
                  </a:solidFill>
                  <a:cs typeface="Courier New" panose="02070309020205020404" pitchFamily="49" charset="0"/>
                  <a:sym typeface="Arial"/>
                </a:rPr>
                <a:t>，導師可查詢被預警名單、登錄導生晤談紀錄。</a:t>
              </a:r>
              <a:endParaRPr lang="en-US" altLang="zh-TW" sz="1800" dirty="0">
                <a:solidFill>
                  <a:srgbClr val="8F774B"/>
                </a:solidFill>
                <a:cs typeface="Courier New" panose="02070309020205020404" pitchFamily="49" charset="0"/>
                <a:sym typeface="Arial"/>
              </a:endParaRPr>
            </a:p>
          </p:txBody>
        </p:sp>
        <p:grpSp>
          <p:nvGrpSpPr>
            <p:cNvPr id="25" name="组合 6">
              <a:extLst>
                <a:ext uri="{FF2B5EF4-FFF2-40B4-BE49-F238E27FC236}">
                  <a16:creationId xmlns:a16="http://schemas.microsoft.com/office/drawing/2014/main" id="{06426832-58A3-4464-BC8E-EF1A5FC74D53}"/>
                </a:ext>
              </a:extLst>
            </p:cNvPr>
            <p:cNvGrpSpPr>
              <a:grpSpLocks noChangeAspect="1"/>
            </p:cNvGrpSpPr>
            <p:nvPr/>
          </p:nvGrpSpPr>
          <p:grpSpPr>
            <a:xfrm>
              <a:off x="497026" y="5453863"/>
              <a:ext cx="216000" cy="216000"/>
              <a:chOff x="2445322" y="2299489"/>
              <a:chExt cx="745587" cy="745587"/>
            </a:xfrm>
          </p:grpSpPr>
          <p:sp>
            <p:nvSpPr>
              <p:cNvPr id="34" name="泪滴形 7">
                <a:extLst>
                  <a:ext uri="{FF2B5EF4-FFF2-40B4-BE49-F238E27FC236}">
                    <a16:creationId xmlns:a16="http://schemas.microsoft.com/office/drawing/2014/main" id="{93C5C740-5FC1-4512-B4A5-395A7EE7F7BE}"/>
                  </a:ext>
                </a:extLst>
              </p:cNvPr>
              <p:cNvSpPr/>
              <p:nvPr/>
            </p:nvSpPr>
            <p:spPr>
              <a:xfrm rot="8100000">
                <a:off x="2445322" y="2299489"/>
                <a:ext cx="745587" cy="745587"/>
              </a:xfrm>
              <a:prstGeom prst="teardrop">
                <a:avLst/>
              </a:prstGeom>
              <a:solidFill>
                <a:srgbClr val="C00000"/>
              </a:solidFill>
              <a:ln w="25400" cap="flat" cmpd="sng" algn="ctr">
                <a:noFill/>
                <a:prstDash val="solid"/>
              </a:ln>
              <a:effectLst/>
            </p:spPr>
            <p:txBody>
              <a:bodyPr wrap="none" rtlCol="0" anchor="ctr"/>
              <a:lstStyle/>
              <a:p>
                <a:pPr algn="ctr" defTabSz="1219170">
                  <a:defRPr/>
                </a:pPr>
                <a:endParaRPr lang="zh-CN" altLang="en-US" sz="1600" kern="0" dirty="0">
                  <a:solidFill>
                    <a:srgbClr val="FFFFFF"/>
                  </a:solidFill>
                  <a:latin typeface="微軟正黑體" panose="020B0604030504040204" pitchFamily="34" charset="-120"/>
                  <a:ea typeface="微軟正黑體" panose="020B0604030504040204" pitchFamily="34" charset="-120"/>
                  <a:cs typeface="Arial"/>
                  <a:sym typeface="Arial"/>
                </a:endParaRPr>
              </a:p>
            </p:txBody>
          </p:sp>
          <p:sp>
            <p:nvSpPr>
              <p:cNvPr id="36" name="同心圆 8">
                <a:extLst>
                  <a:ext uri="{FF2B5EF4-FFF2-40B4-BE49-F238E27FC236}">
                    <a16:creationId xmlns:a16="http://schemas.microsoft.com/office/drawing/2014/main" id="{CB21F26D-985E-4891-9133-B3BB85870611}"/>
                  </a:ext>
                </a:extLst>
              </p:cNvPr>
              <p:cNvSpPr/>
              <p:nvPr/>
            </p:nvSpPr>
            <p:spPr>
              <a:xfrm>
                <a:off x="2588777" y="2456781"/>
                <a:ext cx="450166" cy="450166"/>
              </a:xfrm>
              <a:prstGeom prst="donut">
                <a:avLst>
                  <a:gd name="adj" fmla="val 15625"/>
                </a:avLst>
              </a:prstGeom>
              <a:solidFill>
                <a:srgbClr val="FFFFFF"/>
              </a:solidFill>
              <a:ln w="25400" cap="flat" cmpd="sng" algn="ctr">
                <a:noFill/>
                <a:prstDash val="solid"/>
              </a:ln>
              <a:effectLst/>
            </p:spPr>
            <p:txBody>
              <a:bodyPr wrap="none" rtlCol="0" anchor="ctr"/>
              <a:lstStyle/>
              <a:p>
                <a:pPr algn="ctr" defTabSz="1219170">
                  <a:defRPr/>
                </a:pPr>
                <a:endParaRPr lang="zh-CN" altLang="en-US" sz="1600" kern="0" dirty="0">
                  <a:solidFill>
                    <a:srgbClr val="000000"/>
                  </a:solidFill>
                  <a:latin typeface="微軟正黑體" panose="020B0604030504040204" pitchFamily="34" charset="-120"/>
                  <a:ea typeface="微軟正黑體" panose="020B0604030504040204" pitchFamily="34" charset="-120"/>
                  <a:cs typeface="Arial"/>
                  <a:sym typeface="Arial"/>
                </a:endParaRPr>
              </a:p>
            </p:txBody>
          </p:sp>
        </p:grpSp>
        <p:pic>
          <p:nvPicPr>
            <p:cNvPr id="28" name="圖片 27">
              <a:extLst>
                <a:ext uri="{FF2B5EF4-FFF2-40B4-BE49-F238E27FC236}">
                  <a16:creationId xmlns:a16="http://schemas.microsoft.com/office/drawing/2014/main" id="{9BDD3E91-03C7-4752-AB78-96B806E677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2306" y="2577969"/>
              <a:ext cx="3247917" cy="2435939"/>
            </a:xfrm>
            <a:prstGeom prst="rect">
              <a:avLst/>
            </a:prstGeom>
          </p:spPr>
        </p:pic>
        <p:pic>
          <p:nvPicPr>
            <p:cNvPr id="29" name="圖片 28">
              <a:extLst>
                <a:ext uri="{FF2B5EF4-FFF2-40B4-BE49-F238E27FC236}">
                  <a16:creationId xmlns:a16="http://schemas.microsoft.com/office/drawing/2014/main" id="{0B9249A0-13FF-4A5B-8486-74349954FA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71401" y="2581820"/>
              <a:ext cx="3268399" cy="2451299"/>
            </a:xfrm>
            <a:prstGeom prst="rect">
              <a:avLst/>
            </a:prstGeom>
          </p:spPr>
        </p:pic>
        <p:pic>
          <p:nvPicPr>
            <p:cNvPr id="30" name="圖片 29">
              <a:extLst>
                <a:ext uri="{FF2B5EF4-FFF2-40B4-BE49-F238E27FC236}">
                  <a16:creationId xmlns:a16="http://schemas.microsoft.com/office/drawing/2014/main" id="{9A072A66-7F02-4CD1-AD12-183C33CC09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27132" y="2590786"/>
              <a:ext cx="3250731" cy="2438049"/>
            </a:xfrm>
            <a:prstGeom prst="rect">
              <a:avLst/>
            </a:prstGeom>
          </p:spPr>
        </p:pic>
        <p:grpSp>
          <p:nvGrpSpPr>
            <p:cNvPr id="31" name="组合 6">
              <a:extLst>
                <a:ext uri="{FF2B5EF4-FFF2-40B4-BE49-F238E27FC236}">
                  <a16:creationId xmlns:a16="http://schemas.microsoft.com/office/drawing/2014/main" id="{A012C257-27E1-42FD-9108-EF60EDE83CB0}"/>
                </a:ext>
              </a:extLst>
            </p:cNvPr>
            <p:cNvGrpSpPr>
              <a:grpSpLocks noChangeAspect="1"/>
            </p:cNvGrpSpPr>
            <p:nvPr/>
          </p:nvGrpSpPr>
          <p:grpSpPr>
            <a:xfrm>
              <a:off x="396888" y="1113547"/>
              <a:ext cx="216000" cy="216000"/>
              <a:chOff x="2250831" y="2560320"/>
              <a:chExt cx="745587" cy="745587"/>
            </a:xfrm>
          </p:grpSpPr>
          <p:sp>
            <p:nvSpPr>
              <p:cNvPr id="32" name="泪滴形 7">
                <a:extLst>
                  <a:ext uri="{FF2B5EF4-FFF2-40B4-BE49-F238E27FC236}">
                    <a16:creationId xmlns:a16="http://schemas.microsoft.com/office/drawing/2014/main" id="{1DE17D01-2B26-4F65-8D6A-A686ED541274}"/>
                  </a:ext>
                </a:extLst>
              </p:cNvPr>
              <p:cNvSpPr/>
              <p:nvPr/>
            </p:nvSpPr>
            <p:spPr>
              <a:xfrm rot="8100000">
                <a:off x="2250831" y="2560320"/>
                <a:ext cx="745587" cy="745587"/>
              </a:xfrm>
              <a:prstGeom prst="teardrop">
                <a:avLst/>
              </a:prstGeom>
              <a:solidFill>
                <a:srgbClr val="C00000"/>
              </a:solidFill>
              <a:ln w="25400" cap="flat" cmpd="sng" algn="ctr">
                <a:noFill/>
                <a:prstDash val="solid"/>
              </a:ln>
              <a:effectLst/>
            </p:spPr>
            <p:txBody>
              <a:bodyPr wrap="none" rtlCol="0" anchor="ctr"/>
              <a:lstStyle/>
              <a:p>
                <a:pPr algn="ctr" defTabSz="1219170">
                  <a:defRPr/>
                </a:pPr>
                <a:endParaRPr lang="zh-CN" altLang="en-US" sz="1600" kern="0" dirty="0">
                  <a:solidFill>
                    <a:srgbClr val="FFFFFF"/>
                  </a:solidFill>
                  <a:latin typeface="微軟正黑體" panose="020B0604030504040204" pitchFamily="34" charset="-120"/>
                  <a:ea typeface="微軟正黑體" panose="020B0604030504040204" pitchFamily="34" charset="-120"/>
                  <a:cs typeface="Arial"/>
                  <a:sym typeface="Arial"/>
                </a:endParaRPr>
              </a:p>
            </p:txBody>
          </p:sp>
          <p:sp>
            <p:nvSpPr>
              <p:cNvPr id="33" name="同心圆 8">
                <a:extLst>
                  <a:ext uri="{FF2B5EF4-FFF2-40B4-BE49-F238E27FC236}">
                    <a16:creationId xmlns:a16="http://schemas.microsoft.com/office/drawing/2014/main" id="{17C54D8F-2DED-4780-AA5C-45453BABC0B4}"/>
                  </a:ext>
                </a:extLst>
              </p:cNvPr>
              <p:cNvSpPr/>
              <p:nvPr/>
            </p:nvSpPr>
            <p:spPr>
              <a:xfrm>
                <a:off x="2391507" y="2686929"/>
                <a:ext cx="450166" cy="450166"/>
              </a:xfrm>
              <a:prstGeom prst="donut">
                <a:avLst>
                  <a:gd name="adj" fmla="val 15625"/>
                </a:avLst>
              </a:prstGeom>
              <a:solidFill>
                <a:srgbClr val="FFFFFF"/>
              </a:solidFill>
              <a:ln w="25400" cap="flat" cmpd="sng" algn="ctr">
                <a:noFill/>
                <a:prstDash val="solid"/>
              </a:ln>
              <a:effectLst/>
            </p:spPr>
            <p:txBody>
              <a:bodyPr wrap="none" rtlCol="0" anchor="ctr"/>
              <a:lstStyle/>
              <a:p>
                <a:pPr algn="ctr" defTabSz="1219170">
                  <a:defRPr/>
                </a:pPr>
                <a:endParaRPr lang="zh-CN" altLang="en-US" sz="1600" kern="0" dirty="0">
                  <a:solidFill>
                    <a:srgbClr val="000000"/>
                  </a:solidFill>
                  <a:latin typeface="微軟正黑體" panose="020B0604030504040204" pitchFamily="34" charset="-120"/>
                  <a:ea typeface="微軟正黑體" panose="020B0604030504040204" pitchFamily="34" charset="-120"/>
                  <a:cs typeface="Arial"/>
                  <a:sym typeface="Arial"/>
                </a:endParaRPr>
              </a:p>
            </p:txBody>
          </p:sp>
        </p:grpSp>
      </p:gr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28</a:t>
            </a:fld>
            <a:endParaRPr lang="zh-CN" altLang="en-US"/>
          </a:p>
        </p:txBody>
      </p:sp>
    </p:spTree>
    <p:custDataLst>
      <p:tags r:id="rId1"/>
    </p:custDataLst>
    <p:extLst>
      <p:ext uri="{BB962C8B-B14F-4D97-AF65-F5344CB8AC3E}">
        <p14:creationId xmlns:p14="http://schemas.microsoft.com/office/powerpoint/2010/main" val="10281230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24751" y="353805"/>
            <a:ext cx="9034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推動學生自主多元學習，促進學習成效</a:t>
            </a:r>
            <a:r>
              <a:rPr lang="en-US" altLang="zh-TW" dirty="0"/>
              <a:t>(3/3)</a:t>
            </a:r>
            <a:endParaRPr lang="zh-CN" altLang="en-US" dirty="0">
              <a:sym typeface="+mn-lt"/>
            </a:endParaRP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18" name="文本框 17">
            <a:extLst>
              <a:ext uri="{FF2B5EF4-FFF2-40B4-BE49-F238E27FC236}">
                <a16:creationId xmlns:a16="http://schemas.microsoft.com/office/drawing/2014/main" id="{2C928A9B-DF7C-4FBB-84CE-BA1044394261}"/>
              </a:ext>
            </a:extLst>
          </p:cNvPr>
          <p:cNvSpPr txBox="1"/>
          <p:nvPr/>
        </p:nvSpPr>
        <p:spPr>
          <a:xfrm>
            <a:off x="771472" y="1097731"/>
            <a:ext cx="11081683" cy="400110"/>
          </a:xfrm>
          <a:prstGeom prst="rect">
            <a:avLst/>
          </a:prstGeom>
          <a:noFill/>
        </p:spPr>
        <p:txBody>
          <a:bodyPr wrap="square" rtlCol="0">
            <a:spAutoFit/>
          </a:bodyPr>
          <a:lstStyle/>
          <a:p>
            <a:pPr defTabSz="457189">
              <a:defRPr/>
            </a:pPr>
            <a:r>
              <a:rPr lang="zh-TW" altLang="en-US" sz="2000" b="1" kern="0" dirty="0">
                <a:solidFill>
                  <a:srgbClr val="222830"/>
                </a:solidFill>
                <a:latin typeface="微軟正黑體" panose="020B0604030504040204" pitchFamily="34" charset="-120"/>
                <a:ea typeface="微軟正黑體" panose="020B0604030504040204" pitchFamily="34" charset="-120"/>
                <a:cs typeface="Arial"/>
                <a:sym typeface="Arial"/>
              </a:rPr>
              <a:t>鼓勵</a:t>
            </a:r>
            <a:r>
              <a:rPr lang="zh-TW" altLang="en-US" sz="2000" b="1" dirty="0">
                <a:solidFill>
                  <a:srgbClr val="0000FF"/>
                </a:solidFill>
                <a:latin typeface="微軟正黑體" panose="020B0604030504040204" pitchFamily="34" charset="-120"/>
                <a:ea typeface="微軟正黑體" panose="020B0604030504040204" pitchFamily="34" charset="-120"/>
                <a:cs typeface="Arial"/>
                <a:sym typeface="Arial"/>
              </a:rPr>
              <a:t>學生</a:t>
            </a:r>
            <a:r>
              <a:rPr lang="zh-TW" altLang="en-US" sz="2000" b="1" kern="0" dirty="0">
                <a:solidFill>
                  <a:srgbClr val="222830"/>
                </a:solidFill>
                <a:latin typeface="微軟正黑體" panose="020B0604030504040204" pitchFamily="34" charset="-120"/>
                <a:ea typeface="微軟正黑體" panose="020B0604030504040204" pitchFamily="34" charset="-120"/>
                <a:cs typeface="Arial"/>
                <a:sym typeface="Arial"/>
              </a:rPr>
              <a:t>組成</a:t>
            </a:r>
            <a:r>
              <a:rPr lang="zh-TW" altLang="en-US" sz="2000" b="1" dirty="0">
                <a:solidFill>
                  <a:srgbClr val="0000FF"/>
                </a:solidFill>
                <a:latin typeface="微軟正黑體" panose="020B0604030504040204" pitchFamily="34" charset="-120"/>
                <a:ea typeface="微軟正黑體" panose="020B0604030504040204" pitchFamily="34" charset="-120"/>
                <a:cs typeface="Arial"/>
                <a:sym typeface="Arial"/>
              </a:rPr>
              <a:t>創發團隊</a:t>
            </a:r>
            <a:r>
              <a:rPr lang="zh-TW" altLang="en-US" sz="2000" b="1" u="sng" dirty="0">
                <a:solidFill>
                  <a:srgbClr val="222830"/>
                </a:solidFill>
                <a:latin typeface="微軟正黑體" panose="020B0604030504040204" pitchFamily="34" charset="-120"/>
                <a:ea typeface="微軟正黑體" panose="020B0604030504040204" pitchFamily="34" charset="-120"/>
                <a:cs typeface="Arial"/>
                <a:sym typeface="Arial"/>
              </a:rPr>
              <a:t>參與創發類型競賽</a:t>
            </a:r>
            <a:r>
              <a:rPr lang="zh-TW" altLang="en-US" sz="2000" b="1" dirty="0">
                <a:solidFill>
                  <a:srgbClr val="222830"/>
                </a:solidFill>
                <a:latin typeface="微軟正黑體" panose="020B0604030504040204" pitchFamily="34" charset="-120"/>
                <a:ea typeface="微軟正黑體" panose="020B0604030504040204" pitchFamily="34" charset="-120"/>
                <a:cs typeface="Arial"/>
                <a:sym typeface="Arial"/>
              </a:rPr>
              <a:t>，促進團隊合作精神、創意思考與問題解決能力之發展。</a:t>
            </a:r>
          </a:p>
        </p:txBody>
      </p:sp>
      <p:grpSp>
        <p:nvGrpSpPr>
          <p:cNvPr id="20" name="群組 19">
            <a:extLst>
              <a:ext uri="{FF2B5EF4-FFF2-40B4-BE49-F238E27FC236}">
                <a16:creationId xmlns:a16="http://schemas.microsoft.com/office/drawing/2014/main" id="{89C55F94-058B-4676-8679-0D8586384389}"/>
              </a:ext>
            </a:extLst>
          </p:cNvPr>
          <p:cNvGrpSpPr/>
          <p:nvPr/>
        </p:nvGrpSpPr>
        <p:grpSpPr>
          <a:xfrm>
            <a:off x="590794" y="1567172"/>
            <a:ext cx="10636940" cy="5013325"/>
            <a:chOff x="660787" y="1175379"/>
            <a:chExt cx="7761070" cy="3759994"/>
          </a:xfrm>
        </p:grpSpPr>
        <p:sp>
          <p:nvSpPr>
            <p:cNvPr id="21" name="矩形 40">
              <a:extLst>
                <a:ext uri="{FF2B5EF4-FFF2-40B4-BE49-F238E27FC236}">
                  <a16:creationId xmlns:a16="http://schemas.microsoft.com/office/drawing/2014/main" id="{ECCF4416-7076-46C1-AA37-997FF94858AD}"/>
                </a:ext>
              </a:extLst>
            </p:cNvPr>
            <p:cNvSpPr>
              <a:spLocks noChangeArrowheads="1"/>
            </p:cNvSpPr>
            <p:nvPr/>
          </p:nvSpPr>
          <p:spPr bwMode="auto">
            <a:xfrm>
              <a:off x="3519116" y="1175379"/>
              <a:ext cx="1240336" cy="1658988"/>
            </a:xfrm>
            <a:prstGeom prst="rect">
              <a:avLst/>
            </a:prstGeom>
            <a:solidFill>
              <a:srgbClr val="222830"/>
            </a:solidFill>
            <a:ln>
              <a:noFill/>
            </a:ln>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170" eaLnBrk="1" hangingPunct="1">
                <a:defRPr/>
              </a:pPr>
              <a:endParaRPr lang="zh-CN" altLang="zh-CN" sz="1400" kern="0">
                <a:solidFill>
                  <a:srgbClr val="FFFFFF"/>
                </a:solidFill>
                <a:latin typeface="微軟正黑體" panose="020B0604030504040204" pitchFamily="34" charset="-120"/>
                <a:ea typeface="微軟正黑體" panose="020B0604030504040204" pitchFamily="34" charset="-120"/>
                <a:cs typeface="Arial"/>
                <a:sym typeface="宋体" panose="02010600030101010101" pitchFamily="2" charset="-122"/>
              </a:endParaRPr>
            </a:p>
          </p:txBody>
        </p:sp>
        <p:sp>
          <p:nvSpPr>
            <p:cNvPr id="27" name="矩形 43">
              <a:extLst>
                <a:ext uri="{FF2B5EF4-FFF2-40B4-BE49-F238E27FC236}">
                  <a16:creationId xmlns:a16="http://schemas.microsoft.com/office/drawing/2014/main" id="{88B7EC0F-98A3-45B6-8791-A47F999F83DD}"/>
                </a:ext>
              </a:extLst>
            </p:cNvPr>
            <p:cNvSpPr>
              <a:spLocks noChangeArrowheads="1"/>
            </p:cNvSpPr>
            <p:nvPr/>
          </p:nvSpPr>
          <p:spPr bwMode="auto">
            <a:xfrm>
              <a:off x="4830042" y="1175380"/>
              <a:ext cx="3504009" cy="2225045"/>
            </a:xfrm>
            <a:prstGeom prst="rect">
              <a:avLst/>
            </a:prstGeom>
            <a:solidFill>
              <a:srgbClr val="222830"/>
            </a:solidFill>
            <a:ln>
              <a:noFill/>
            </a:ln>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170" eaLnBrk="1" hangingPunct="1">
                <a:defRPr/>
              </a:pPr>
              <a:endParaRPr lang="zh-CN" altLang="zh-CN" sz="1400" kern="0" dirty="0">
                <a:solidFill>
                  <a:srgbClr val="FFFFFF"/>
                </a:solidFill>
                <a:latin typeface="微軟正黑體" panose="020B0604030504040204" pitchFamily="34" charset="-120"/>
                <a:ea typeface="微軟正黑體" panose="020B0604030504040204" pitchFamily="34" charset="-120"/>
                <a:cs typeface="Arial"/>
                <a:sym typeface="宋体" panose="02010600030101010101" pitchFamily="2" charset="-122"/>
              </a:endParaRPr>
            </a:p>
          </p:txBody>
        </p:sp>
        <p:sp>
          <p:nvSpPr>
            <p:cNvPr id="37" name="矩形 37">
              <a:extLst>
                <a:ext uri="{FF2B5EF4-FFF2-40B4-BE49-F238E27FC236}">
                  <a16:creationId xmlns:a16="http://schemas.microsoft.com/office/drawing/2014/main" id="{161300EC-DD19-4D1E-8218-F2516A8465EC}"/>
                </a:ext>
              </a:extLst>
            </p:cNvPr>
            <p:cNvSpPr>
              <a:spLocks noChangeArrowheads="1"/>
            </p:cNvSpPr>
            <p:nvPr/>
          </p:nvSpPr>
          <p:spPr bwMode="auto">
            <a:xfrm>
              <a:off x="800967" y="1175379"/>
              <a:ext cx="2649140" cy="1661524"/>
            </a:xfrm>
            <a:prstGeom prst="rect">
              <a:avLst/>
            </a:prstGeom>
            <a:solidFill>
              <a:srgbClr val="222830"/>
            </a:solidFill>
            <a:ln>
              <a:noFill/>
            </a:ln>
            <a:effectLst>
              <a:outerShdw blurRad="63500" algn="ctr" rotWithShape="0">
                <a:prstClr val="black">
                  <a:alpha val="40000"/>
                </a:prstClr>
              </a:out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170" eaLnBrk="1" hangingPunct="1">
                <a:defRPr/>
              </a:pPr>
              <a:endParaRPr lang="zh-CN" altLang="zh-CN" sz="1400" kern="0">
                <a:solidFill>
                  <a:srgbClr val="FFFFFF"/>
                </a:solidFill>
                <a:latin typeface="微軟正黑體" panose="020B0604030504040204" pitchFamily="34" charset="-120"/>
                <a:ea typeface="微軟正黑體" panose="020B0604030504040204" pitchFamily="34" charset="-120"/>
                <a:cs typeface="Arial"/>
                <a:sym typeface="宋体" panose="02010600030101010101" pitchFamily="2" charset="-122"/>
              </a:endParaRPr>
            </a:p>
          </p:txBody>
        </p:sp>
        <p:sp>
          <p:nvSpPr>
            <p:cNvPr id="40" name="矩形 39">
              <a:extLst>
                <a:ext uri="{FF2B5EF4-FFF2-40B4-BE49-F238E27FC236}">
                  <a16:creationId xmlns:a16="http://schemas.microsoft.com/office/drawing/2014/main" id="{5B5513AD-45AE-4D64-BF73-752C160CD653}"/>
                </a:ext>
              </a:extLst>
            </p:cNvPr>
            <p:cNvSpPr/>
            <p:nvPr/>
          </p:nvSpPr>
          <p:spPr>
            <a:xfrm>
              <a:off x="3530920" y="1796362"/>
              <a:ext cx="1278778" cy="360098"/>
            </a:xfrm>
            <a:prstGeom prst="rect">
              <a:avLst/>
            </a:prstGeom>
          </p:spPr>
          <p:txBody>
            <a:bodyPr wrap="square">
              <a:spAutoFit/>
            </a:bodyPr>
            <a:lstStyle/>
            <a:p>
              <a:pPr defTabSz="1219170">
                <a:lnSpc>
                  <a:spcPct val="90000"/>
                </a:lnSpc>
                <a:defRPr/>
              </a:pPr>
              <a:r>
                <a:rPr lang="en-US" altLang="zh-TW"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2020</a:t>
              </a:r>
              <a:r>
                <a:rPr lang="zh-TW" altLang="en-US"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教育數據應用黑客松</a:t>
              </a:r>
              <a:r>
                <a:rPr lang="en-US" altLang="zh-TW"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a:t>
              </a:r>
              <a:r>
                <a:rPr lang="zh-TW" altLang="en-US"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銀獎</a:t>
              </a:r>
            </a:p>
          </p:txBody>
        </p:sp>
        <p:sp>
          <p:nvSpPr>
            <p:cNvPr id="41" name="矩形 40">
              <a:extLst>
                <a:ext uri="{FF2B5EF4-FFF2-40B4-BE49-F238E27FC236}">
                  <a16:creationId xmlns:a16="http://schemas.microsoft.com/office/drawing/2014/main" id="{C9097231-A76B-4148-9450-3BCB5909C0B6}"/>
                </a:ext>
              </a:extLst>
            </p:cNvPr>
            <p:cNvSpPr/>
            <p:nvPr/>
          </p:nvSpPr>
          <p:spPr>
            <a:xfrm>
              <a:off x="3491823" y="4274087"/>
              <a:ext cx="1309610" cy="650947"/>
            </a:xfrm>
            <a:prstGeom prst="rect">
              <a:avLst/>
            </a:prstGeom>
          </p:spPr>
          <p:txBody>
            <a:bodyPr wrap="square">
              <a:spAutoFit/>
            </a:bodyPr>
            <a:lstStyle/>
            <a:p>
              <a:pPr algn="just" defTabSz="1219170">
                <a:lnSpc>
                  <a:spcPct val="90000"/>
                </a:lnSpc>
                <a:defRPr/>
              </a:pPr>
              <a:r>
                <a:rPr lang="en-US" altLang="zh-TW" sz="135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2019</a:t>
              </a:r>
              <a:r>
                <a:rPr lang="zh-TW" altLang="en-US" sz="135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全國大專校院智慧創新暨跨域整合創作競賽電商與金融科技類別第二名</a:t>
              </a:r>
            </a:p>
          </p:txBody>
        </p:sp>
        <p:sp>
          <p:nvSpPr>
            <p:cNvPr id="42" name="矩形 41">
              <a:extLst>
                <a:ext uri="{FF2B5EF4-FFF2-40B4-BE49-F238E27FC236}">
                  <a16:creationId xmlns:a16="http://schemas.microsoft.com/office/drawing/2014/main" id="{02ADB809-958D-40B9-ABCF-A846DFD581A5}"/>
                </a:ext>
              </a:extLst>
            </p:cNvPr>
            <p:cNvSpPr/>
            <p:nvPr/>
          </p:nvSpPr>
          <p:spPr>
            <a:xfrm>
              <a:off x="660787" y="3087409"/>
              <a:ext cx="1458325" cy="505523"/>
            </a:xfrm>
            <a:prstGeom prst="rect">
              <a:avLst/>
            </a:prstGeom>
          </p:spPr>
          <p:txBody>
            <a:bodyPr wrap="square">
              <a:spAutoFit/>
            </a:bodyPr>
            <a:lstStyle/>
            <a:p>
              <a:pPr algn="r" defTabSz="1219170">
                <a:lnSpc>
                  <a:spcPct val="90000"/>
                </a:lnSpc>
                <a:defRPr/>
              </a:pPr>
              <a:r>
                <a:rPr lang="en-US" altLang="zh-TW"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2019</a:t>
              </a:r>
              <a:r>
                <a:rPr lang="zh-TW" altLang="en-US"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東京威力科創機器人大賽全國大賽</a:t>
              </a:r>
              <a:endParaRPr lang="en-US" altLang="zh-TW"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a:p>
              <a:pPr algn="r" defTabSz="1219170">
                <a:lnSpc>
                  <a:spcPct val="90000"/>
                </a:lnSpc>
                <a:defRPr/>
              </a:pPr>
              <a:r>
                <a:rPr lang="zh-TW" altLang="en-US"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亞軍</a:t>
              </a:r>
            </a:p>
          </p:txBody>
        </p:sp>
        <p:sp>
          <p:nvSpPr>
            <p:cNvPr id="43" name="矩形 42">
              <a:extLst>
                <a:ext uri="{FF2B5EF4-FFF2-40B4-BE49-F238E27FC236}">
                  <a16:creationId xmlns:a16="http://schemas.microsoft.com/office/drawing/2014/main" id="{B1DC7F8F-63FE-40F5-A323-ED9237BB3301}"/>
                </a:ext>
              </a:extLst>
            </p:cNvPr>
            <p:cNvSpPr/>
            <p:nvPr/>
          </p:nvSpPr>
          <p:spPr>
            <a:xfrm>
              <a:off x="4685556" y="3105676"/>
              <a:ext cx="3736301" cy="214674"/>
            </a:xfrm>
            <a:prstGeom prst="rect">
              <a:avLst/>
            </a:prstGeom>
          </p:spPr>
          <p:txBody>
            <a:bodyPr wrap="square">
              <a:spAutoFit/>
            </a:bodyPr>
            <a:lstStyle/>
            <a:p>
              <a:pPr algn="ctr" defTabSz="1219170">
                <a:lnSpc>
                  <a:spcPct val="90000"/>
                </a:lnSpc>
                <a:defRPr/>
              </a:pPr>
              <a:r>
                <a:rPr lang="en-US" altLang="zh-TW"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2020</a:t>
              </a:r>
              <a:r>
                <a:rPr lang="zh-TW" altLang="en-US"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臺灣創新技術博覽會－未來科技獎</a:t>
              </a:r>
              <a:endParaRPr lang="zh-TW" altLang="en-US" sz="16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sp>
          <p:nvSpPr>
            <p:cNvPr id="44" name="矩形 43">
              <a:extLst>
                <a:ext uri="{FF2B5EF4-FFF2-40B4-BE49-F238E27FC236}">
                  <a16:creationId xmlns:a16="http://schemas.microsoft.com/office/drawing/2014/main" id="{B30CE178-9F47-44AC-A899-A7DCE8891F2F}"/>
                </a:ext>
              </a:extLst>
            </p:cNvPr>
            <p:cNvSpPr>
              <a:spLocks noChangeArrowheads="1"/>
            </p:cNvSpPr>
            <p:nvPr/>
          </p:nvSpPr>
          <p:spPr bwMode="auto">
            <a:xfrm>
              <a:off x="4835401" y="3486150"/>
              <a:ext cx="2191687" cy="1449223"/>
            </a:xfrm>
            <a:prstGeom prst="rect">
              <a:avLst/>
            </a:prstGeom>
            <a:solidFill>
              <a:srgbClr val="222830"/>
            </a:solidFill>
            <a:ln>
              <a:noFill/>
            </a:ln>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170" eaLnBrk="1" hangingPunct="1">
                <a:defRPr/>
              </a:pPr>
              <a:endParaRPr lang="zh-CN" altLang="zh-CN" sz="1400" kern="0">
                <a:solidFill>
                  <a:srgbClr val="FFFFFF"/>
                </a:solidFill>
                <a:latin typeface="微軟正黑體" panose="020B0604030504040204" pitchFamily="34" charset="-120"/>
                <a:ea typeface="微軟正黑體" panose="020B0604030504040204" pitchFamily="34" charset="-120"/>
                <a:cs typeface="Arial"/>
                <a:sym typeface="宋体" panose="02010600030101010101" pitchFamily="2" charset="-122"/>
              </a:endParaRPr>
            </a:p>
          </p:txBody>
        </p:sp>
        <p:sp>
          <p:nvSpPr>
            <p:cNvPr id="45" name="矩形 43">
              <a:extLst>
                <a:ext uri="{FF2B5EF4-FFF2-40B4-BE49-F238E27FC236}">
                  <a16:creationId xmlns:a16="http://schemas.microsoft.com/office/drawing/2014/main" id="{C0B97780-FDD4-485F-B9D2-9B4CDBCB9613}"/>
                </a:ext>
              </a:extLst>
            </p:cNvPr>
            <p:cNvSpPr>
              <a:spLocks noChangeArrowheads="1"/>
            </p:cNvSpPr>
            <p:nvPr/>
          </p:nvSpPr>
          <p:spPr bwMode="auto">
            <a:xfrm>
              <a:off x="7103037" y="3476625"/>
              <a:ext cx="1231013" cy="1458748"/>
            </a:xfrm>
            <a:prstGeom prst="rect">
              <a:avLst/>
            </a:prstGeom>
            <a:solidFill>
              <a:srgbClr val="222830"/>
            </a:solidFill>
            <a:ln>
              <a:noFill/>
            </a:ln>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170" eaLnBrk="1" hangingPunct="1">
                <a:defRPr/>
              </a:pPr>
              <a:endParaRPr lang="zh-CN" altLang="zh-CN" sz="1400" kern="0">
                <a:solidFill>
                  <a:srgbClr val="FFFFFF"/>
                </a:solidFill>
                <a:latin typeface="微軟正黑體" panose="020B0604030504040204" pitchFamily="34" charset="-120"/>
                <a:ea typeface="微軟正黑體" panose="020B0604030504040204" pitchFamily="34" charset="-120"/>
                <a:cs typeface="Arial"/>
                <a:sym typeface="宋体" panose="02010600030101010101" pitchFamily="2" charset="-122"/>
              </a:endParaRPr>
            </a:p>
          </p:txBody>
        </p:sp>
        <p:sp>
          <p:nvSpPr>
            <p:cNvPr id="46" name="矩形 45">
              <a:extLst>
                <a:ext uri="{FF2B5EF4-FFF2-40B4-BE49-F238E27FC236}">
                  <a16:creationId xmlns:a16="http://schemas.microsoft.com/office/drawing/2014/main" id="{0E46D6B6-A426-46A9-967F-07C34131623A}"/>
                </a:ext>
              </a:extLst>
            </p:cNvPr>
            <p:cNvSpPr/>
            <p:nvPr/>
          </p:nvSpPr>
          <p:spPr>
            <a:xfrm>
              <a:off x="7103037" y="4246830"/>
              <a:ext cx="1189984" cy="505523"/>
            </a:xfrm>
            <a:prstGeom prst="rect">
              <a:avLst/>
            </a:prstGeom>
          </p:spPr>
          <p:txBody>
            <a:bodyPr wrap="square">
              <a:spAutoFit/>
            </a:bodyPr>
            <a:lstStyle/>
            <a:p>
              <a:pPr algn="r" defTabSz="1219170">
                <a:lnSpc>
                  <a:spcPct val="90000"/>
                </a:lnSpc>
                <a:defRPr/>
              </a:pPr>
              <a:r>
                <a:rPr lang="en-US" altLang="zh-TW"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2020</a:t>
              </a:r>
              <a:r>
                <a:rPr lang="zh-TW" altLang="en-US"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生醫產業與新農業創新創業競賽佳作</a:t>
              </a:r>
            </a:p>
          </p:txBody>
        </p:sp>
      </p:grpSp>
      <p:pic>
        <p:nvPicPr>
          <p:cNvPr id="3" name="圖片 2">
            <a:extLst>
              <a:ext uri="{FF2B5EF4-FFF2-40B4-BE49-F238E27FC236}">
                <a16:creationId xmlns:a16="http://schemas.microsoft.com/office/drawing/2014/main" id="{78E9D65A-B8D0-4918-86E1-ACF9AE2B247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06541" y="1710374"/>
            <a:ext cx="3625388" cy="2417670"/>
          </a:xfrm>
          <a:prstGeom prst="rect">
            <a:avLst/>
          </a:prstGeom>
        </p:spPr>
      </p:pic>
      <p:pic>
        <p:nvPicPr>
          <p:cNvPr id="4" name="圖片 3">
            <a:extLst>
              <a:ext uri="{FF2B5EF4-FFF2-40B4-BE49-F238E27FC236}">
                <a16:creationId xmlns:a16="http://schemas.microsoft.com/office/drawing/2014/main" id="{BA619A42-8768-48BD-B3AC-731D79212106}"/>
              </a:ext>
            </a:extLst>
          </p:cNvPr>
          <p:cNvPicPr>
            <a:picLocks noChangeAspect="1"/>
          </p:cNvPicPr>
          <p:nvPr/>
        </p:nvPicPr>
        <p:blipFill>
          <a:blip r:embed="rId5"/>
          <a:stretch>
            <a:fillRect/>
          </a:stretch>
        </p:blipFill>
        <p:spPr>
          <a:xfrm>
            <a:off x="782918" y="3885922"/>
            <a:ext cx="5425304" cy="2727104"/>
          </a:xfrm>
          <a:prstGeom prst="rect">
            <a:avLst/>
          </a:prstGeom>
        </p:spPr>
      </p:pic>
      <p:pic>
        <p:nvPicPr>
          <p:cNvPr id="6" name="圖片 5">
            <a:extLst>
              <a:ext uri="{FF2B5EF4-FFF2-40B4-BE49-F238E27FC236}">
                <a16:creationId xmlns:a16="http://schemas.microsoft.com/office/drawing/2014/main" id="{6150B380-C46F-4306-A8D1-85A716CA00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291386" y="3969293"/>
            <a:ext cx="3801706" cy="2534470"/>
          </a:xfrm>
          <a:prstGeom prst="rect">
            <a:avLst/>
          </a:prstGeom>
        </p:spPr>
      </p:pic>
      <p:sp>
        <p:nvSpPr>
          <p:cNvPr id="25" name="矩形 24">
            <a:extLst>
              <a:ext uri="{FF2B5EF4-FFF2-40B4-BE49-F238E27FC236}">
                <a16:creationId xmlns:a16="http://schemas.microsoft.com/office/drawing/2014/main" id="{391A0DDF-5D39-4234-A307-7219BD074494}"/>
              </a:ext>
            </a:extLst>
          </p:cNvPr>
          <p:cNvSpPr/>
          <p:nvPr/>
        </p:nvSpPr>
        <p:spPr>
          <a:xfrm>
            <a:off x="969112" y="5595396"/>
            <a:ext cx="1320096" cy="867930"/>
          </a:xfrm>
          <a:prstGeom prst="rect">
            <a:avLst/>
          </a:prstGeom>
        </p:spPr>
        <p:txBody>
          <a:bodyPr wrap="square">
            <a:spAutoFit/>
          </a:bodyPr>
          <a:lstStyle/>
          <a:p>
            <a:pPr algn="r" defTabSz="1219170">
              <a:lnSpc>
                <a:spcPct val="90000"/>
              </a:lnSpc>
              <a:defRPr/>
            </a:pPr>
            <a:r>
              <a:rPr lang="en-US" altLang="zh-TW"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2020</a:t>
            </a:r>
            <a:r>
              <a:rPr lang="zh-TW" altLang="en-US"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全球仿生設計競賽台灣海選</a:t>
            </a:r>
            <a:r>
              <a:rPr lang="en-US" altLang="zh-TW"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a:t>
            </a:r>
            <a:r>
              <a:rPr lang="zh-TW" altLang="en-US" sz="1400" b="1" kern="0" dirty="0">
                <a:solidFill>
                  <a:srgbClr val="FFFFFF"/>
                </a:solidFill>
                <a:latin typeface="微軟正黑體" panose="020B0604030504040204" pitchFamily="34" charset="-120"/>
                <a:ea typeface="微軟正黑體" panose="020B0604030504040204" pitchFamily="34" charset="-120"/>
                <a:cs typeface="Courier New" panose="02070309020205020404" pitchFamily="49" charset="0"/>
                <a:sym typeface="Arial"/>
              </a:rPr>
              <a:t>新北市永續節能獎</a:t>
            </a:r>
          </a:p>
        </p:txBody>
      </p:sp>
      <p:pic>
        <p:nvPicPr>
          <p:cNvPr id="10" name="圖片 9">
            <a:extLst>
              <a:ext uri="{FF2B5EF4-FFF2-40B4-BE49-F238E27FC236}">
                <a16:creationId xmlns:a16="http://schemas.microsoft.com/office/drawing/2014/main" id="{75D70AEB-2F43-47C0-888A-A1C8404FE90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18526" y="1604607"/>
            <a:ext cx="3109778" cy="2073185"/>
          </a:xfrm>
          <a:prstGeom prst="rect">
            <a:avLst/>
          </a:prstGeom>
        </p:spPr>
      </p:pic>
      <p:pic>
        <p:nvPicPr>
          <p:cNvPr id="12" name="圖片 11">
            <a:extLst>
              <a:ext uri="{FF2B5EF4-FFF2-40B4-BE49-F238E27FC236}">
                <a16:creationId xmlns:a16="http://schemas.microsoft.com/office/drawing/2014/main" id="{7E3B81F0-8559-4342-9D9A-1A1CDF04FCA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67547" y="4659914"/>
            <a:ext cx="2529363" cy="1896167"/>
          </a:xfrm>
          <a:prstGeom prst="rect">
            <a:avLst/>
          </a:prstGeom>
        </p:spPr>
      </p:pic>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29</a:t>
            </a:fld>
            <a:endParaRPr lang="zh-CN" altLang="en-US"/>
          </a:p>
        </p:txBody>
      </p:sp>
    </p:spTree>
    <p:custDataLst>
      <p:tags r:id="rId1"/>
    </p:custDataLst>
    <p:extLst>
      <p:ext uri="{BB962C8B-B14F-4D97-AF65-F5344CB8AC3E}">
        <p14:creationId xmlns:p14="http://schemas.microsoft.com/office/powerpoint/2010/main" val="7627293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40681" y="302814"/>
            <a:ext cx="66412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defTabSz="914377"/>
            <a:r>
              <a:rPr lang="zh-TW"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rPr>
              <a:t>學校定位、特色目標及基本素養</a:t>
            </a:r>
            <a:endParaRPr lang="zh-CN" altLang="en-US" sz="3600" b="1" dirty="0">
              <a:solidFill>
                <a:prstClr val="white"/>
              </a:solidFill>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grpSp>
        <p:nvGrpSpPr>
          <p:cNvPr id="8" name="群組 7">
            <a:extLst>
              <a:ext uri="{FF2B5EF4-FFF2-40B4-BE49-F238E27FC236}">
                <a16:creationId xmlns:a16="http://schemas.microsoft.com/office/drawing/2014/main" id="{9DC6E1BB-D46A-48A4-8674-5B39EB5CE7A4}"/>
              </a:ext>
            </a:extLst>
          </p:cNvPr>
          <p:cNvGrpSpPr/>
          <p:nvPr/>
        </p:nvGrpSpPr>
        <p:grpSpPr>
          <a:xfrm>
            <a:off x="671402" y="1075498"/>
            <a:ext cx="11174997" cy="5545757"/>
            <a:chOff x="738808" y="1189798"/>
            <a:chExt cx="11174997" cy="5545757"/>
          </a:xfrm>
        </p:grpSpPr>
        <p:grpSp>
          <p:nvGrpSpPr>
            <p:cNvPr id="9" name="群組 8">
              <a:extLst>
                <a:ext uri="{FF2B5EF4-FFF2-40B4-BE49-F238E27FC236}">
                  <a16:creationId xmlns:a16="http://schemas.microsoft.com/office/drawing/2014/main" id="{CF6A2AF5-1845-43D2-A0AC-33D2B31A3C8F}"/>
                </a:ext>
              </a:extLst>
            </p:cNvPr>
            <p:cNvGrpSpPr/>
            <p:nvPr/>
          </p:nvGrpSpPr>
          <p:grpSpPr>
            <a:xfrm>
              <a:off x="738808" y="1189798"/>
              <a:ext cx="11101169" cy="5545757"/>
              <a:chOff x="554105" y="892348"/>
              <a:chExt cx="8325877" cy="4159318"/>
            </a:xfrm>
          </p:grpSpPr>
          <p:grpSp>
            <p:nvGrpSpPr>
              <p:cNvPr id="16" name="群組 15">
                <a:extLst>
                  <a:ext uri="{FF2B5EF4-FFF2-40B4-BE49-F238E27FC236}">
                    <a16:creationId xmlns:a16="http://schemas.microsoft.com/office/drawing/2014/main" id="{AE155930-0258-4F12-9E06-644AD12AE55E}"/>
                  </a:ext>
                </a:extLst>
              </p:cNvPr>
              <p:cNvGrpSpPr/>
              <p:nvPr/>
            </p:nvGrpSpPr>
            <p:grpSpPr>
              <a:xfrm>
                <a:off x="554105" y="892348"/>
                <a:ext cx="8325877" cy="4159318"/>
                <a:chOff x="1101724" y="958453"/>
                <a:chExt cx="8325877" cy="4159318"/>
              </a:xfrm>
            </p:grpSpPr>
            <p:sp>
              <p:nvSpPr>
                <p:cNvPr id="18" name="Freeform 42">
                  <a:extLst>
                    <a:ext uri="{FF2B5EF4-FFF2-40B4-BE49-F238E27FC236}">
                      <a16:creationId xmlns:a16="http://schemas.microsoft.com/office/drawing/2014/main" id="{85C7E56D-B82E-4E87-9BD6-48EB773B58DF}"/>
                    </a:ext>
                  </a:extLst>
                </p:cNvPr>
                <p:cNvSpPr>
                  <a:spLocks/>
                </p:cNvSpPr>
                <p:nvPr/>
              </p:nvSpPr>
              <p:spPr bwMode="gray">
                <a:xfrm>
                  <a:off x="1607978" y="3869380"/>
                  <a:ext cx="3794670" cy="435812"/>
                </a:xfrm>
                <a:custGeom>
                  <a:avLst/>
                  <a:gdLst>
                    <a:gd name="T0" fmla="*/ 0 w 2208"/>
                    <a:gd name="T1" fmla="*/ 2147483647 h 303"/>
                    <a:gd name="T2" fmla="*/ 2147483647 w 2208"/>
                    <a:gd name="T3" fmla="*/ 2147483647 h 303"/>
                    <a:gd name="T4" fmla="*/ 2147483647 w 2208"/>
                    <a:gd name="T5" fmla="*/ 0 h 303"/>
                    <a:gd name="T6" fmla="*/ 2147483647 w 2208"/>
                    <a:gd name="T7" fmla="*/ 2147483647 h 303"/>
                    <a:gd name="T8" fmla="*/ 0 w 2208"/>
                    <a:gd name="T9" fmla="*/ 2147483647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8" h="303">
                      <a:moveTo>
                        <a:pt x="0" y="298"/>
                      </a:moveTo>
                      <a:lnTo>
                        <a:pt x="1979" y="302"/>
                      </a:lnTo>
                      <a:lnTo>
                        <a:pt x="2207" y="0"/>
                      </a:lnTo>
                      <a:lnTo>
                        <a:pt x="690" y="28"/>
                      </a:lnTo>
                      <a:lnTo>
                        <a:pt x="0" y="298"/>
                      </a:lnTo>
                    </a:path>
                  </a:pathLst>
                </a:custGeom>
                <a:gradFill flip="none" rotWithShape="1">
                  <a:gsLst>
                    <a:gs pos="0">
                      <a:srgbClr val="1F7CA5">
                        <a:shade val="30000"/>
                        <a:satMod val="115000"/>
                      </a:srgbClr>
                    </a:gs>
                    <a:gs pos="50000">
                      <a:srgbClr val="1F7CA5">
                        <a:shade val="67500"/>
                        <a:satMod val="115000"/>
                      </a:srgbClr>
                    </a:gs>
                    <a:gs pos="100000">
                      <a:srgbClr val="1F7CA5">
                        <a:shade val="100000"/>
                        <a:satMod val="115000"/>
                      </a:srgbClr>
                    </a:gs>
                  </a:gsLst>
                  <a:lin ang="0" scaled="1"/>
                  <a:tileRect/>
                </a:gra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19" name="Rectangle 37">
                  <a:extLst>
                    <a:ext uri="{FF2B5EF4-FFF2-40B4-BE49-F238E27FC236}">
                      <a16:creationId xmlns:a16="http://schemas.microsoft.com/office/drawing/2014/main" id="{AAB14575-2056-44D3-BB01-DA09AAD27BF0}"/>
                    </a:ext>
                  </a:extLst>
                </p:cNvPr>
                <p:cNvSpPr>
                  <a:spLocks noChangeArrowheads="1"/>
                </p:cNvSpPr>
                <p:nvPr/>
              </p:nvSpPr>
              <p:spPr bwMode="auto">
                <a:xfrm>
                  <a:off x="5361946" y="3854334"/>
                  <a:ext cx="4065655" cy="1261952"/>
                </a:xfrm>
                <a:prstGeom prst="rect">
                  <a:avLst/>
                </a:prstGeom>
                <a:gradFill rotWithShape="1">
                  <a:gsLst>
                    <a:gs pos="0">
                      <a:srgbClr val="146194">
                        <a:lumMod val="20000"/>
                        <a:lumOff val="80000"/>
                      </a:srgbClr>
                    </a:gs>
                    <a:gs pos="100000">
                      <a:srgbClr val="185E76">
                        <a:alpha val="0"/>
                      </a:srgbClr>
                    </a:gs>
                  </a:gsLst>
                  <a:lin ang="0" scaled="1"/>
                </a:gradFill>
                <a:ln>
                  <a:noFill/>
                </a:ln>
                <a:effectLst/>
              </p:spPr>
              <p:txBody>
                <a:bodyPr wrap="none"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0" name="Freeform 50">
                  <a:extLst>
                    <a:ext uri="{FF2B5EF4-FFF2-40B4-BE49-F238E27FC236}">
                      <a16:creationId xmlns:a16="http://schemas.microsoft.com/office/drawing/2014/main" id="{C91FA96A-91F2-4D66-8D82-35A9D31BB947}"/>
                    </a:ext>
                  </a:extLst>
                </p:cNvPr>
                <p:cNvSpPr>
                  <a:spLocks/>
                </p:cNvSpPr>
                <p:nvPr/>
              </p:nvSpPr>
              <p:spPr bwMode="gray">
                <a:xfrm>
                  <a:off x="1101724" y="4295145"/>
                  <a:ext cx="4395265" cy="811213"/>
                </a:xfrm>
                <a:custGeom>
                  <a:avLst/>
                  <a:gdLst>
                    <a:gd name="T0" fmla="*/ 0 w 2557"/>
                    <a:gd name="T1" fmla="*/ 2147483647 h 538"/>
                    <a:gd name="T2" fmla="*/ 2147483647 w 2557"/>
                    <a:gd name="T3" fmla="*/ 2147483647 h 538"/>
                    <a:gd name="T4" fmla="*/ 2147483647 w 2557"/>
                    <a:gd name="T5" fmla="*/ 2147483647 h 538"/>
                    <a:gd name="T6" fmla="*/ 2147483647 w 2557"/>
                    <a:gd name="T7" fmla="*/ 0 h 538"/>
                    <a:gd name="T8" fmla="*/ 0 w 2557"/>
                    <a:gd name="T9" fmla="*/ 2147483647 h 5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7" h="538">
                      <a:moveTo>
                        <a:pt x="0" y="537"/>
                      </a:moveTo>
                      <a:lnTo>
                        <a:pt x="2556" y="536"/>
                      </a:lnTo>
                      <a:lnTo>
                        <a:pt x="2262" y="1"/>
                      </a:lnTo>
                      <a:lnTo>
                        <a:pt x="288" y="0"/>
                      </a:lnTo>
                      <a:lnTo>
                        <a:pt x="0" y="537"/>
                      </a:lnTo>
                    </a:path>
                  </a:pathLst>
                </a:custGeom>
                <a:gradFill flip="none" rotWithShape="1">
                  <a:gsLst>
                    <a:gs pos="0">
                      <a:srgbClr val="40ABDB">
                        <a:shade val="30000"/>
                        <a:satMod val="115000"/>
                      </a:srgbClr>
                    </a:gs>
                    <a:gs pos="50000">
                      <a:srgbClr val="40ABDB">
                        <a:shade val="67500"/>
                        <a:satMod val="115000"/>
                      </a:srgbClr>
                    </a:gs>
                    <a:gs pos="100000">
                      <a:srgbClr val="40ABDB">
                        <a:shade val="100000"/>
                        <a:satMod val="115000"/>
                      </a:srgbClr>
                    </a:gs>
                  </a:gsLst>
                  <a:lin ang="0" scaled="1"/>
                  <a:tileRect/>
                </a:gra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grpSp>
              <p:nvGrpSpPr>
                <p:cNvPr id="25" name="组合 1">
                  <a:extLst>
                    <a:ext uri="{FF2B5EF4-FFF2-40B4-BE49-F238E27FC236}">
                      <a16:creationId xmlns:a16="http://schemas.microsoft.com/office/drawing/2014/main" id="{361DC5CB-DE44-4710-86A8-B96311982FC9}"/>
                    </a:ext>
                  </a:extLst>
                </p:cNvPr>
                <p:cNvGrpSpPr/>
                <p:nvPr/>
              </p:nvGrpSpPr>
              <p:grpSpPr>
                <a:xfrm>
                  <a:off x="1590675" y="958453"/>
                  <a:ext cx="7836926" cy="3242096"/>
                  <a:chOff x="1866417" y="1626261"/>
                  <a:chExt cx="10235128" cy="4300359"/>
                </a:xfrm>
              </p:grpSpPr>
              <p:sp>
                <p:nvSpPr>
                  <p:cNvPr id="27" name="Rectangle 37">
                    <a:extLst>
                      <a:ext uri="{FF2B5EF4-FFF2-40B4-BE49-F238E27FC236}">
                        <a16:creationId xmlns:a16="http://schemas.microsoft.com/office/drawing/2014/main" id="{5428F773-4675-4C38-8C3C-C9C1B2AD9E1F}"/>
                      </a:ext>
                    </a:extLst>
                  </p:cNvPr>
                  <p:cNvSpPr>
                    <a:spLocks noChangeArrowheads="1"/>
                  </p:cNvSpPr>
                  <p:nvPr/>
                </p:nvSpPr>
                <p:spPr bwMode="auto">
                  <a:xfrm>
                    <a:off x="6007411" y="4417469"/>
                    <a:ext cx="5900135" cy="1049926"/>
                  </a:xfrm>
                  <a:prstGeom prst="rect">
                    <a:avLst/>
                  </a:prstGeom>
                  <a:gradFill rotWithShape="1">
                    <a:gsLst>
                      <a:gs pos="0">
                        <a:srgbClr val="146194">
                          <a:lumMod val="20000"/>
                          <a:lumOff val="80000"/>
                        </a:srgbClr>
                      </a:gs>
                      <a:gs pos="100000">
                        <a:srgbClr val="185E76">
                          <a:alpha val="0"/>
                        </a:srgbClr>
                      </a:gs>
                    </a:gsLst>
                    <a:lin ang="0" scaled="1"/>
                  </a:gradFill>
                  <a:ln>
                    <a:noFill/>
                  </a:ln>
                  <a:effectLst/>
                </p:spPr>
                <p:txBody>
                  <a:bodyPr wrap="none"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8" name="Rectangle 34">
                    <a:extLst>
                      <a:ext uri="{FF2B5EF4-FFF2-40B4-BE49-F238E27FC236}">
                        <a16:creationId xmlns:a16="http://schemas.microsoft.com/office/drawing/2014/main" id="{FA64F854-3688-48A5-B8C9-DB2E6EA70698}"/>
                      </a:ext>
                    </a:extLst>
                  </p:cNvPr>
                  <p:cNvSpPr>
                    <a:spLocks noChangeArrowheads="1"/>
                  </p:cNvSpPr>
                  <p:nvPr/>
                </p:nvSpPr>
                <p:spPr bwMode="auto">
                  <a:xfrm>
                    <a:off x="3999193" y="1627658"/>
                    <a:ext cx="7908353" cy="922337"/>
                  </a:xfrm>
                  <a:prstGeom prst="rect">
                    <a:avLst/>
                  </a:prstGeom>
                  <a:gradFill rotWithShape="1">
                    <a:gsLst>
                      <a:gs pos="0">
                        <a:srgbClr val="146194">
                          <a:lumMod val="20000"/>
                          <a:lumOff val="80000"/>
                        </a:srgbClr>
                      </a:gs>
                      <a:gs pos="100000">
                        <a:srgbClr val="185E76">
                          <a:alpha val="0"/>
                        </a:srgbClr>
                      </a:gs>
                    </a:gsLst>
                    <a:lin ang="0" scaled="1"/>
                  </a:gradFill>
                  <a:ln>
                    <a:noFill/>
                  </a:ln>
                  <a:effectLst/>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9" name="Rectangle 35">
                    <a:extLst>
                      <a:ext uri="{FF2B5EF4-FFF2-40B4-BE49-F238E27FC236}">
                        <a16:creationId xmlns:a16="http://schemas.microsoft.com/office/drawing/2014/main" id="{D480F7E1-50CB-4C46-A27A-814F9543AC8B}"/>
                      </a:ext>
                    </a:extLst>
                  </p:cNvPr>
                  <p:cNvSpPr>
                    <a:spLocks noChangeArrowheads="1"/>
                  </p:cNvSpPr>
                  <p:nvPr/>
                </p:nvSpPr>
                <p:spPr bwMode="auto">
                  <a:xfrm>
                    <a:off x="4147655" y="2548598"/>
                    <a:ext cx="7843761" cy="955098"/>
                  </a:xfrm>
                  <a:prstGeom prst="rect">
                    <a:avLst/>
                  </a:prstGeom>
                  <a:gradFill rotWithShape="1">
                    <a:gsLst>
                      <a:gs pos="0">
                        <a:srgbClr val="146194">
                          <a:lumMod val="20000"/>
                          <a:lumOff val="80000"/>
                        </a:srgbClr>
                      </a:gs>
                      <a:gs pos="100000">
                        <a:srgbClr val="185E76">
                          <a:alpha val="0"/>
                        </a:srgbClr>
                      </a:gs>
                    </a:gsLst>
                    <a:lin ang="0" scaled="1"/>
                  </a:gradFill>
                  <a:ln>
                    <a:noFill/>
                  </a:ln>
                  <a:effectLst/>
                </p:spPr>
                <p:txBody>
                  <a:bodyPr wrap="none"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30" name="Rectangle 36">
                    <a:extLst>
                      <a:ext uri="{FF2B5EF4-FFF2-40B4-BE49-F238E27FC236}">
                        <a16:creationId xmlns:a16="http://schemas.microsoft.com/office/drawing/2014/main" id="{DF97D8F3-EF4A-44FA-BD5E-41BF5157B418}"/>
                      </a:ext>
                    </a:extLst>
                  </p:cNvPr>
                  <p:cNvSpPr>
                    <a:spLocks noChangeArrowheads="1"/>
                  </p:cNvSpPr>
                  <p:nvPr/>
                </p:nvSpPr>
                <p:spPr bwMode="auto">
                  <a:xfrm>
                    <a:off x="4927117" y="3486812"/>
                    <a:ext cx="7174428" cy="931354"/>
                  </a:xfrm>
                  <a:prstGeom prst="rect">
                    <a:avLst/>
                  </a:prstGeom>
                  <a:gradFill rotWithShape="1">
                    <a:gsLst>
                      <a:gs pos="0">
                        <a:srgbClr val="146194">
                          <a:lumMod val="20000"/>
                          <a:lumOff val="80000"/>
                        </a:srgbClr>
                      </a:gs>
                      <a:gs pos="100000">
                        <a:srgbClr val="185E76">
                          <a:alpha val="0"/>
                        </a:srgbClr>
                      </a:gs>
                    </a:gsLst>
                    <a:lin ang="0" scaled="1"/>
                  </a:gradFill>
                  <a:ln>
                    <a:noFill/>
                  </a:ln>
                  <a:effectLst/>
                </p:spPr>
                <p:txBody>
                  <a:bodyPr wrap="none"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31" name="Freeform 42">
                    <a:extLst>
                      <a:ext uri="{FF2B5EF4-FFF2-40B4-BE49-F238E27FC236}">
                        <a16:creationId xmlns:a16="http://schemas.microsoft.com/office/drawing/2014/main" id="{6E7AD00B-7E26-4449-B839-CA5B6938E638}"/>
                      </a:ext>
                    </a:extLst>
                  </p:cNvPr>
                  <p:cNvSpPr>
                    <a:spLocks/>
                  </p:cNvSpPr>
                  <p:nvPr/>
                </p:nvSpPr>
                <p:spPr bwMode="gray">
                  <a:xfrm>
                    <a:off x="2342666" y="4404386"/>
                    <a:ext cx="3687763" cy="549274"/>
                  </a:xfrm>
                  <a:custGeom>
                    <a:avLst/>
                    <a:gdLst>
                      <a:gd name="T0" fmla="*/ 0 w 2208"/>
                      <a:gd name="T1" fmla="*/ 2147483647 h 303"/>
                      <a:gd name="T2" fmla="*/ 2147483647 w 2208"/>
                      <a:gd name="T3" fmla="*/ 2147483647 h 303"/>
                      <a:gd name="T4" fmla="*/ 2147483647 w 2208"/>
                      <a:gd name="T5" fmla="*/ 0 h 303"/>
                      <a:gd name="T6" fmla="*/ 2147483647 w 2208"/>
                      <a:gd name="T7" fmla="*/ 2147483647 h 303"/>
                      <a:gd name="T8" fmla="*/ 0 w 2208"/>
                      <a:gd name="T9" fmla="*/ 2147483647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8" h="303">
                        <a:moveTo>
                          <a:pt x="0" y="298"/>
                        </a:moveTo>
                        <a:lnTo>
                          <a:pt x="1979" y="302"/>
                        </a:lnTo>
                        <a:lnTo>
                          <a:pt x="2207" y="0"/>
                        </a:lnTo>
                        <a:lnTo>
                          <a:pt x="690" y="28"/>
                        </a:lnTo>
                        <a:lnTo>
                          <a:pt x="0" y="298"/>
                        </a:lnTo>
                      </a:path>
                    </a:pathLst>
                  </a:custGeom>
                  <a:gradFill flip="none" rotWithShape="1">
                    <a:gsLst>
                      <a:gs pos="0">
                        <a:srgbClr val="1F7CA5">
                          <a:shade val="30000"/>
                          <a:satMod val="115000"/>
                        </a:srgbClr>
                      </a:gs>
                      <a:gs pos="50000">
                        <a:srgbClr val="1F7CA5">
                          <a:shade val="67500"/>
                          <a:satMod val="115000"/>
                        </a:srgbClr>
                      </a:gs>
                      <a:gs pos="100000">
                        <a:srgbClr val="1F7CA5">
                          <a:shade val="100000"/>
                          <a:satMod val="115000"/>
                        </a:srgbClr>
                      </a:gs>
                    </a:gsLst>
                    <a:lin ang="0" scaled="1"/>
                    <a:tileRect/>
                  </a:gra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32" name="Freeform 43">
                    <a:extLst>
                      <a:ext uri="{FF2B5EF4-FFF2-40B4-BE49-F238E27FC236}">
                        <a16:creationId xmlns:a16="http://schemas.microsoft.com/office/drawing/2014/main" id="{AD419DA6-5764-46E9-AC4D-8688B7B1A750}"/>
                      </a:ext>
                    </a:extLst>
                  </p:cNvPr>
                  <p:cNvSpPr>
                    <a:spLocks/>
                  </p:cNvSpPr>
                  <p:nvPr/>
                </p:nvSpPr>
                <p:spPr bwMode="gray">
                  <a:xfrm>
                    <a:off x="5081105" y="3477286"/>
                    <a:ext cx="863600" cy="1330325"/>
                  </a:xfrm>
                  <a:custGeom>
                    <a:avLst/>
                    <a:gdLst>
                      <a:gd name="T0" fmla="*/ 0 w 516"/>
                      <a:gd name="T1" fmla="*/ 2147483647 h 732"/>
                      <a:gd name="T2" fmla="*/ 2147483647 w 516"/>
                      <a:gd name="T3" fmla="*/ 2147483647 h 732"/>
                      <a:gd name="T4" fmla="*/ 2147483647 w 516"/>
                      <a:gd name="T5" fmla="*/ 2147483647 h 732"/>
                      <a:gd name="T6" fmla="*/ 2147483647 w 516"/>
                      <a:gd name="T7" fmla="*/ 0 h 732"/>
                      <a:gd name="T8" fmla="*/ 0 w 516"/>
                      <a:gd name="T9" fmla="*/ 2147483647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6" h="732">
                        <a:moveTo>
                          <a:pt x="0" y="201"/>
                        </a:moveTo>
                        <a:lnTo>
                          <a:pt x="294" y="731"/>
                        </a:lnTo>
                        <a:lnTo>
                          <a:pt x="515" y="444"/>
                        </a:lnTo>
                        <a:lnTo>
                          <a:pt x="156" y="0"/>
                        </a:lnTo>
                        <a:lnTo>
                          <a:pt x="0" y="201"/>
                        </a:lnTo>
                      </a:path>
                    </a:pathLst>
                  </a:custGeom>
                  <a:solidFill>
                    <a:srgbClr val="2593C5"/>
                  </a:soli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33" name="Freeform 44">
                    <a:extLst>
                      <a:ext uri="{FF2B5EF4-FFF2-40B4-BE49-F238E27FC236}">
                        <a16:creationId xmlns:a16="http://schemas.microsoft.com/office/drawing/2014/main" id="{0F27256A-F668-402A-938D-F07A10B11C67}"/>
                      </a:ext>
                    </a:extLst>
                  </p:cNvPr>
                  <p:cNvSpPr>
                    <a:spLocks/>
                  </p:cNvSpPr>
                  <p:nvPr/>
                </p:nvSpPr>
                <p:spPr bwMode="gray">
                  <a:xfrm>
                    <a:off x="2869717" y="3486811"/>
                    <a:ext cx="2471738" cy="358775"/>
                  </a:xfrm>
                  <a:custGeom>
                    <a:avLst/>
                    <a:gdLst>
                      <a:gd name="T0" fmla="*/ 0 w 1481"/>
                      <a:gd name="T1" fmla="*/ 2147483647 h 197"/>
                      <a:gd name="T2" fmla="*/ 2147483647 w 1481"/>
                      <a:gd name="T3" fmla="*/ 2147483647 h 197"/>
                      <a:gd name="T4" fmla="*/ 2147483647 w 1481"/>
                      <a:gd name="T5" fmla="*/ 0 h 197"/>
                      <a:gd name="T6" fmla="*/ 2147483647 w 1481"/>
                      <a:gd name="T7" fmla="*/ 2147483647 h 197"/>
                      <a:gd name="T8" fmla="*/ 0 w 1481"/>
                      <a:gd name="T9" fmla="*/ 2147483647 h 1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1" h="197">
                        <a:moveTo>
                          <a:pt x="0" y="196"/>
                        </a:moveTo>
                        <a:lnTo>
                          <a:pt x="1329" y="196"/>
                        </a:lnTo>
                        <a:lnTo>
                          <a:pt x="1480" y="0"/>
                        </a:lnTo>
                        <a:lnTo>
                          <a:pt x="367" y="3"/>
                        </a:lnTo>
                        <a:lnTo>
                          <a:pt x="0" y="196"/>
                        </a:lnTo>
                      </a:path>
                    </a:pathLst>
                  </a:custGeom>
                  <a:gradFill flip="none" rotWithShape="1">
                    <a:gsLst>
                      <a:gs pos="0">
                        <a:srgbClr val="1F7CA5">
                          <a:shade val="30000"/>
                          <a:satMod val="115000"/>
                        </a:srgbClr>
                      </a:gs>
                      <a:gs pos="50000">
                        <a:srgbClr val="1F7CA5">
                          <a:shade val="67500"/>
                          <a:satMod val="115000"/>
                        </a:srgbClr>
                      </a:gs>
                      <a:gs pos="100000">
                        <a:srgbClr val="1F7CA5">
                          <a:shade val="100000"/>
                          <a:satMod val="115000"/>
                        </a:srgbClr>
                      </a:gs>
                    </a:gsLst>
                    <a:lin ang="0" scaled="1"/>
                    <a:tileRect/>
                  </a:gra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36" name="Freeform 45">
                    <a:extLst>
                      <a:ext uri="{FF2B5EF4-FFF2-40B4-BE49-F238E27FC236}">
                        <a16:creationId xmlns:a16="http://schemas.microsoft.com/office/drawing/2014/main" id="{CD2841B4-019F-48DA-B343-A46027CEB715}"/>
                      </a:ext>
                    </a:extLst>
                  </p:cNvPr>
                  <p:cNvSpPr>
                    <a:spLocks/>
                  </p:cNvSpPr>
                  <p:nvPr/>
                </p:nvSpPr>
                <p:spPr bwMode="gray">
                  <a:xfrm>
                    <a:off x="2410136" y="3836061"/>
                    <a:ext cx="3181350" cy="963613"/>
                  </a:xfrm>
                  <a:custGeom>
                    <a:avLst/>
                    <a:gdLst>
                      <a:gd name="T0" fmla="*/ 0 w 1906"/>
                      <a:gd name="T1" fmla="*/ 2147483647 h 530"/>
                      <a:gd name="T2" fmla="*/ 2147483647 w 1906"/>
                      <a:gd name="T3" fmla="*/ 2147483647 h 530"/>
                      <a:gd name="T4" fmla="*/ 2147483647 w 1906"/>
                      <a:gd name="T5" fmla="*/ 0 h 530"/>
                      <a:gd name="T6" fmla="*/ 2147483647 w 1906"/>
                      <a:gd name="T7" fmla="*/ 0 h 530"/>
                      <a:gd name="T8" fmla="*/ 0 w 1906"/>
                      <a:gd name="T9" fmla="*/ 2147483647 h 5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6" h="530">
                        <a:moveTo>
                          <a:pt x="0" y="529"/>
                        </a:moveTo>
                        <a:lnTo>
                          <a:pt x="1905" y="529"/>
                        </a:lnTo>
                        <a:lnTo>
                          <a:pt x="1606" y="0"/>
                        </a:lnTo>
                        <a:lnTo>
                          <a:pt x="282" y="0"/>
                        </a:lnTo>
                        <a:lnTo>
                          <a:pt x="0" y="529"/>
                        </a:lnTo>
                      </a:path>
                    </a:pathLst>
                  </a:custGeom>
                  <a:gradFill flip="none" rotWithShape="1">
                    <a:gsLst>
                      <a:gs pos="0">
                        <a:srgbClr val="40ABDB">
                          <a:shade val="30000"/>
                          <a:satMod val="115000"/>
                        </a:srgbClr>
                      </a:gs>
                      <a:gs pos="50000">
                        <a:srgbClr val="40ABDB">
                          <a:shade val="67500"/>
                          <a:satMod val="115000"/>
                        </a:srgbClr>
                      </a:gs>
                      <a:gs pos="100000">
                        <a:srgbClr val="40ABDB">
                          <a:shade val="100000"/>
                          <a:satMod val="115000"/>
                        </a:srgbClr>
                      </a:gs>
                    </a:gsLst>
                    <a:lin ang="0" scaled="1"/>
                    <a:tileRect/>
                  </a:gra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37" name="Freeform 46">
                    <a:extLst>
                      <a:ext uri="{FF2B5EF4-FFF2-40B4-BE49-F238E27FC236}">
                        <a16:creationId xmlns:a16="http://schemas.microsoft.com/office/drawing/2014/main" id="{42C4B54E-D2E3-4C4D-8B77-3586EA1965EA}"/>
                      </a:ext>
                    </a:extLst>
                  </p:cNvPr>
                  <p:cNvSpPr>
                    <a:spLocks/>
                  </p:cNvSpPr>
                  <p:nvPr/>
                </p:nvSpPr>
                <p:spPr bwMode="gray">
                  <a:xfrm>
                    <a:off x="3439537" y="2556536"/>
                    <a:ext cx="1220787" cy="205961"/>
                  </a:xfrm>
                  <a:custGeom>
                    <a:avLst/>
                    <a:gdLst>
                      <a:gd name="T0" fmla="*/ 0 w 734"/>
                      <a:gd name="T1" fmla="*/ 2147483647 h 104"/>
                      <a:gd name="T2" fmla="*/ 2147483647 w 734"/>
                      <a:gd name="T3" fmla="*/ 2147483647 h 104"/>
                      <a:gd name="T4" fmla="*/ 2147483647 w 734"/>
                      <a:gd name="T5" fmla="*/ 0 h 104"/>
                      <a:gd name="T6" fmla="*/ 2147483647 w 734"/>
                      <a:gd name="T7" fmla="*/ 0 h 104"/>
                      <a:gd name="T8" fmla="*/ 0 w 734"/>
                      <a:gd name="T9" fmla="*/ 2147483647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4" h="104">
                        <a:moveTo>
                          <a:pt x="0" y="100"/>
                        </a:moveTo>
                        <a:lnTo>
                          <a:pt x="652" y="103"/>
                        </a:lnTo>
                        <a:lnTo>
                          <a:pt x="733" y="0"/>
                        </a:lnTo>
                        <a:lnTo>
                          <a:pt x="180" y="0"/>
                        </a:lnTo>
                        <a:lnTo>
                          <a:pt x="0" y="100"/>
                        </a:lnTo>
                      </a:path>
                    </a:pathLst>
                  </a:custGeom>
                  <a:gradFill flip="none" rotWithShape="1">
                    <a:gsLst>
                      <a:gs pos="0">
                        <a:srgbClr val="1F7CA5">
                          <a:shade val="30000"/>
                          <a:satMod val="115000"/>
                        </a:srgbClr>
                      </a:gs>
                      <a:gs pos="50000">
                        <a:srgbClr val="1F7CA5">
                          <a:shade val="67500"/>
                          <a:satMod val="115000"/>
                        </a:srgbClr>
                      </a:gs>
                      <a:gs pos="100000">
                        <a:srgbClr val="1F7CA5">
                          <a:shade val="100000"/>
                          <a:satMod val="115000"/>
                        </a:srgbClr>
                      </a:gs>
                    </a:gsLst>
                    <a:lin ang="0" scaled="1"/>
                    <a:tileRect/>
                  </a:gra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38" name="Freeform 47">
                    <a:extLst>
                      <a:ext uri="{FF2B5EF4-FFF2-40B4-BE49-F238E27FC236}">
                        <a16:creationId xmlns:a16="http://schemas.microsoft.com/office/drawing/2014/main" id="{4A7A571D-47D2-41DC-85CE-45C597DFF12F}"/>
                      </a:ext>
                    </a:extLst>
                  </p:cNvPr>
                  <p:cNvSpPr>
                    <a:spLocks/>
                  </p:cNvSpPr>
                  <p:nvPr/>
                </p:nvSpPr>
                <p:spPr bwMode="gray">
                  <a:xfrm>
                    <a:off x="2966555" y="2739099"/>
                    <a:ext cx="2068512" cy="979487"/>
                  </a:xfrm>
                  <a:custGeom>
                    <a:avLst/>
                    <a:gdLst>
                      <a:gd name="T0" fmla="*/ 0 w 1239"/>
                      <a:gd name="T1" fmla="*/ 2147483647 h 538"/>
                      <a:gd name="T2" fmla="*/ 2147483647 w 1239"/>
                      <a:gd name="T3" fmla="*/ 2147483647 h 538"/>
                      <a:gd name="T4" fmla="*/ 2147483647 w 1239"/>
                      <a:gd name="T5" fmla="*/ 0 h 538"/>
                      <a:gd name="T6" fmla="*/ 2147483647 w 1239"/>
                      <a:gd name="T7" fmla="*/ 0 h 538"/>
                      <a:gd name="T8" fmla="*/ 0 w 1239"/>
                      <a:gd name="T9" fmla="*/ 2147483647 h 5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 h="538">
                        <a:moveTo>
                          <a:pt x="0" y="537"/>
                        </a:moveTo>
                        <a:lnTo>
                          <a:pt x="1238" y="537"/>
                        </a:lnTo>
                        <a:lnTo>
                          <a:pt x="950" y="0"/>
                        </a:lnTo>
                        <a:lnTo>
                          <a:pt x="288" y="0"/>
                        </a:lnTo>
                        <a:lnTo>
                          <a:pt x="0" y="537"/>
                        </a:lnTo>
                      </a:path>
                    </a:pathLst>
                  </a:custGeom>
                  <a:gradFill flip="none" rotWithShape="1">
                    <a:gsLst>
                      <a:gs pos="0">
                        <a:srgbClr val="40ABDB">
                          <a:shade val="30000"/>
                          <a:satMod val="115000"/>
                        </a:srgbClr>
                      </a:gs>
                      <a:gs pos="50000">
                        <a:srgbClr val="40ABDB">
                          <a:shade val="67500"/>
                          <a:satMod val="115000"/>
                        </a:srgbClr>
                      </a:gs>
                      <a:gs pos="100000">
                        <a:srgbClr val="40ABDB">
                          <a:shade val="100000"/>
                          <a:satMod val="115000"/>
                        </a:srgbClr>
                      </a:gs>
                    </a:gsLst>
                    <a:lin ang="0" scaled="1"/>
                    <a:tileRect/>
                  </a:gra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39" name="Freeform 48">
                    <a:extLst>
                      <a:ext uri="{FF2B5EF4-FFF2-40B4-BE49-F238E27FC236}">
                        <a16:creationId xmlns:a16="http://schemas.microsoft.com/office/drawing/2014/main" id="{5326C84E-B105-49D1-BD02-13804C11EC66}"/>
                      </a:ext>
                    </a:extLst>
                  </p:cNvPr>
                  <p:cNvSpPr>
                    <a:spLocks/>
                  </p:cNvSpPr>
                  <p:nvPr/>
                </p:nvSpPr>
                <p:spPr bwMode="gray">
                  <a:xfrm>
                    <a:off x="3509480" y="1626261"/>
                    <a:ext cx="982663" cy="977900"/>
                  </a:xfrm>
                  <a:custGeom>
                    <a:avLst/>
                    <a:gdLst>
                      <a:gd name="T0" fmla="*/ 0 w 587"/>
                      <a:gd name="T1" fmla="*/ 2147483647 h 537"/>
                      <a:gd name="T2" fmla="*/ 2147483647 w 587"/>
                      <a:gd name="T3" fmla="*/ 2147483647 h 537"/>
                      <a:gd name="T4" fmla="*/ 2147483647 w 587"/>
                      <a:gd name="T5" fmla="*/ 0 h 537"/>
                      <a:gd name="T6" fmla="*/ 0 w 587"/>
                      <a:gd name="T7" fmla="*/ 2147483647 h 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7" h="537">
                        <a:moveTo>
                          <a:pt x="0" y="533"/>
                        </a:moveTo>
                        <a:lnTo>
                          <a:pt x="586" y="536"/>
                        </a:lnTo>
                        <a:lnTo>
                          <a:pt x="283" y="0"/>
                        </a:lnTo>
                        <a:lnTo>
                          <a:pt x="0" y="533"/>
                        </a:lnTo>
                      </a:path>
                    </a:pathLst>
                  </a:custGeom>
                  <a:gradFill flip="none" rotWithShape="1">
                    <a:gsLst>
                      <a:gs pos="0">
                        <a:srgbClr val="40ABDB">
                          <a:shade val="30000"/>
                          <a:satMod val="115000"/>
                        </a:srgbClr>
                      </a:gs>
                      <a:gs pos="50000">
                        <a:srgbClr val="40ABDB">
                          <a:shade val="67500"/>
                          <a:satMod val="115000"/>
                        </a:srgbClr>
                      </a:gs>
                      <a:gs pos="100000">
                        <a:srgbClr val="40ABDB">
                          <a:shade val="100000"/>
                          <a:satMod val="115000"/>
                        </a:srgbClr>
                      </a:gs>
                    </a:gsLst>
                    <a:lin ang="0" scaled="1"/>
                    <a:tileRect/>
                  </a:gra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40" name="Freeform 50">
                    <a:extLst>
                      <a:ext uri="{FF2B5EF4-FFF2-40B4-BE49-F238E27FC236}">
                        <a16:creationId xmlns:a16="http://schemas.microsoft.com/office/drawing/2014/main" id="{34DF6DDB-3916-448D-A8E9-F0E21E0880E3}"/>
                      </a:ext>
                    </a:extLst>
                  </p:cNvPr>
                  <p:cNvSpPr>
                    <a:spLocks/>
                  </p:cNvSpPr>
                  <p:nvPr/>
                </p:nvSpPr>
                <p:spPr bwMode="gray">
                  <a:xfrm>
                    <a:off x="1866417" y="4942803"/>
                    <a:ext cx="4268789" cy="979487"/>
                  </a:xfrm>
                  <a:custGeom>
                    <a:avLst/>
                    <a:gdLst>
                      <a:gd name="T0" fmla="*/ 0 w 2557"/>
                      <a:gd name="T1" fmla="*/ 2147483647 h 538"/>
                      <a:gd name="T2" fmla="*/ 2147483647 w 2557"/>
                      <a:gd name="T3" fmla="*/ 2147483647 h 538"/>
                      <a:gd name="T4" fmla="*/ 2147483647 w 2557"/>
                      <a:gd name="T5" fmla="*/ 2147483647 h 538"/>
                      <a:gd name="T6" fmla="*/ 2147483647 w 2557"/>
                      <a:gd name="T7" fmla="*/ 0 h 538"/>
                      <a:gd name="T8" fmla="*/ 0 w 2557"/>
                      <a:gd name="T9" fmla="*/ 2147483647 h 5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7" h="538">
                        <a:moveTo>
                          <a:pt x="0" y="537"/>
                        </a:moveTo>
                        <a:lnTo>
                          <a:pt x="2556" y="536"/>
                        </a:lnTo>
                        <a:lnTo>
                          <a:pt x="2262" y="1"/>
                        </a:lnTo>
                        <a:lnTo>
                          <a:pt x="288" y="0"/>
                        </a:lnTo>
                        <a:lnTo>
                          <a:pt x="0" y="537"/>
                        </a:lnTo>
                      </a:path>
                    </a:pathLst>
                  </a:custGeom>
                  <a:gradFill flip="none" rotWithShape="1">
                    <a:gsLst>
                      <a:gs pos="0">
                        <a:srgbClr val="40ABDB">
                          <a:shade val="30000"/>
                          <a:satMod val="115000"/>
                        </a:srgbClr>
                      </a:gs>
                      <a:gs pos="50000">
                        <a:srgbClr val="40ABDB">
                          <a:shade val="67500"/>
                          <a:satMod val="115000"/>
                        </a:srgbClr>
                      </a:gs>
                      <a:gs pos="100000">
                        <a:srgbClr val="40ABDB">
                          <a:shade val="100000"/>
                          <a:satMod val="115000"/>
                        </a:srgbClr>
                      </a:gs>
                    </a:gsLst>
                    <a:lin ang="0" scaled="1"/>
                    <a:tileRect/>
                  </a:gra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41" name="Freeform 49">
                    <a:extLst>
                      <a:ext uri="{FF2B5EF4-FFF2-40B4-BE49-F238E27FC236}">
                        <a16:creationId xmlns:a16="http://schemas.microsoft.com/office/drawing/2014/main" id="{ACF4D73D-C824-4C0C-947F-142C60064496}"/>
                      </a:ext>
                    </a:extLst>
                  </p:cNvPr>
                  <p:cNvSpPr>
                    <a:spLocks/>
                  </p:cNvSpPr>
                  <p:nvPr/>
                </p:nvSpPr>
                <p:spPr bwMode="gray">
                  <a:xfrm>
                    <a:off x="4535831" y="2564621"/>
                    <a:ext cx="733426" cy="1162049"/>
                  </a:xfrm>
                  <a:custGeom>
                    <a:avLst/>
                    <a:gdLst>
                      <a:gd name="T0" fmla="*/ 2147483647 w 439"/>
                      <a:gd name="T1" fmla="*/ 2147483647 h 638"/>
                      <a:gd name="T2" fmla="*/ 2147483647 w 439"/>
                      <a:gd name="T3" fmla="*/ 2147483647 h 638"/>
                      <a:gd name="T4" fmla="*/ 2147483647 w 439"/>
                      <a:gd name="T5" fmla="*/ 0 h 638"/>
                      <a:gd name="T6" fmla="*/ 0 w 439"/>
                      <a:gd name="T7" fmla="*/ 2147483647 h 638"/>
                      <a:gd name="T8" fmla="*/ 2147483647 w 439"/>
                      <a:gd name="T9" fmla="*/ 2147483647 h 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9" h="638">
                        <a:moveTo>
                          <a:pt x="289" y="637"/>
                        </a:moveTo>
                        <a:lnTo>
                          <a:pt x="438" y="441"/>
                        </a:lnTo>
                        <a:lnTo>
                          <a:pt x="79" y="0"/>
                        </a:lnTo>
                        <a:lnTo>
                          <a:pt x="0" y="96"/>
                        </a:lnTo>
                        <a:lnTo>
                          <a:pt x="289" y="637"/>
                        </a:lnTo>
                      </a:path>
                    </a:pathLst>
                  </a:custGeom>
                  <a:solidFill>
                    <a:srgbClr val="2593C5"/>
                  </a:soli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42" name="Freeform 52">
                    <a:extLst>
                      <a:ext uri="{FF2B5EF4-FFF2-40B4-BE49-F238E27FC236}">
                        <a16:creationId xmlns:a16="http://schemas.microsoft.com/office/drawing/2014/main" id="{ABB0E773-A9B5-4109-9697-538E90F2CD65}"/>
                      </a:ext>
                    </a:extLst>
                  </p:cNvPr>
                  <p:cNvSpPr>
                    <a:spLocks/>
                  </p:cNvSpPr>
                  <p:nvPr/>
                </p:nvSpPr>
                <p:spPr bwMode="gray">
                  <a:xfrm>
                    <a:off x="4001322" y="1655140"/>
                    <a:ext cx="604837" cy="973138"/>
                  </a:xfrm>
                  <a:custGeom>
                    <a:avLst/>
                    <a:gdLst>
                      <a:gd name="T0" fmla="*/ 2147483647 w 364"/>
                      <a:gd name="T1" fmla="*/ 2147483647 h 535"/>
                      <a:gd name="T2" fmla="*/ 2147483647 w 364"/>
                      <a:gd name="T3" fmla="*/ 2147483647 h 535"/>
                      <a:gd name="T4" fmla="*/ 0 w 364"/>
                      <a:gd name="T5" fmla="*/ 0 h 535"/>
                      <a:gd name="T6" fmla="*/ 2147483647 w 364"/>
                      <a:gd name="T7" fmla="*/ 2147483647 h 5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535">
                        <a:moveTo>
                          <a:pt x="296" y="534"/>
                        </a:moveTo>
                        <a:lnTo>
                          <a:pt x="363" y="445"/>
                        </a:lnTo>
                        <a:lnTo>
                          <a:pt x="0" y="0"/>
                        </a:lnTo>
                        <a:lnTo>
                          <a:pt x="296" y="534"/>
                        </a:lnTo>
                      </a:path>
                    </a:pathLst>
                  </a:custGeom>
                  <a:solidFill>
                    <a:srgbClr val="2593C5"/>
                  </a:soli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43" name="Text Box 54">
                    <a:extLst>
                      <a:ext uri="{FF2B5EF4-FFF2-40B4-BE49-F238E27FC236}">
                        <a16:creationId xmlns:a16="http://schemas.microsoft.com/office/drawing/2014/main" id="{B2A5ED88-2A0A-439E-A370-CAE5C3CC4DF0}"/>
                      </a:ext>
                    </a:extLst>
                  </p:cNvPr>
                  <p:cNvSpPr txBox="1">
                    <a:spLocks noChangeArrowheads="1"/>
                  </p:cNvSpPr>
                  <p:nvPr/>
                </p:nvSpPr>
                <p:spPr bwMode="auto">
                  <a:xfrm>
                    <a:off x="2602986" y="4120192"/>
                    <a:ext cx="2792411" cy="492821"/>
                  </a:xfrm>
                  <a:prstGeom prst="rect">
                    <a:avLst/>
                  </a:prstGeom>
                  <a:noFill/>
                  <a:ln>
                    <a:noFill/>
                  </a:ln>
                  <a:effectLst>
                    <a:outerShdw dist="17961" dir="2700000" algn="ctr" rotWithShape="0">
                      <a:srgbClr val="003366"/>
                    </a:outerShdw>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377" eaLnBrk="1" fontAlgn="auto" latinLnBrk="0" hangingPunct="1">
                      <a:lnSpc>
                        <a:spcPct val="12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a:sym typeface="Arial"/>
                      </a:rPr>
                      <a:t>教育目標</a:t>
                    </a:r>
                    <a:endParaRPr kumimoji="0" lang="en-US" altLang="ko-KR" sz="24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44" name="Text Box 55">
                    <a:extLst>
                      <a:ext uri="{FF2B5EF4-FFF2-40B4-BE49-F238E27FC236}">
                        <a16:creationId xmlns:a16="http://schemas.microsoft.com/office/drawing/2014/main" id="{31AA16A8-BC3D-4CD8-B10E-D31DCCCDB7E1}"/>
                      </a:ext>
                    </a:extLst>
                  </p:cNvPr>
                  <p:cNvSpPr txBox="1">
                    <a:spLocks noChangeArrowheads="1"/>
                  </p:cNvSpPr>
                  <p:nvPr/>
                </p:nvSpPr>
                <p:spPr bwMode="auto">
                  <a:xfrm>
                    <a:off x="3382434" y="2032697"/>
                    <a:ext cx="1216026" cy="468136"/>
                  </a:xfrm>
                  <a:prstGeom prst="rect">
                    <a:avLst/>
                  </a:prstGeom>
                  <a:noFill/>
                  <a:ln>
                    <a:noFill/>
                  </a:ln>
                  <a:effectLst>
                    <a:outerShdw dist="12700" dir="5400000" algn="ctr" rotWithShape="0">
                      <a:srgbClr val="003366">
                        <a:alpha val="50000"/>
                      </a:srgbClr>
                    </a:outerShdw>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377" eaLnBrk="1" fontAlgn="auto" latinLnBrk="0" hangingPunct="1">
                      <a:lnSpc>
                        <a:spcPct val="150000"/>
                      </a:lnSpc>
                      <a:spcBef>
                        <a:spcPct val="50000"/>
                      </a:spcBef>
                      <a:spcAft>
                        <a:spcPts val="0"/>
                      </a:spcAft>
                      <a:buClrTx/>
                      <a:buSzTx/>
                      <a:buFontTx/>
                      <a:buNone/>
                      <a:tabLst/>
                      <a:defRPr/>
                    </a:pPr>
                    <a:r>
                      <a:rPr kumimoji="0" lang="zh-TW" altLang="en-US" sz="1867"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HY헤드라인M"/>
                        <a:sym typeface="Arial"/>
                      </a:rPr>
                      <a:t>願景</a:t>
                    </a:r>
                    <a:endParaRPr kumimoji="0" lang="en-US" altLang="ko-KR" sz="1867"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HY헤드라인M"/>
                      <a:sym typeface="Arial"/>
                    </a:endParaRPr>
                  </a:p>
                </p:txBody>
              </p:sp>
              <p:sp>
                <p:nvSpPr>
                  <p:cNvPr id="45" name="Text Box 56">
                    <a:extLst>
                      <a:ext uri="{FF2B5EF4-FFF2-40B4-BE49-F238E27FC236}">
                        <a16:creationId xmlns:a16="http://schemas.microsoft.com/office/drawing/2014/main" id="{B9A74DB9-202E-4B67-AE74-A918EE24C99A}"/>
                      </a:ext>
                    </a:extLst>
                  </p:cNvPr>
                  <p:cNvSpPr txBox="1">
                    <a:spLocks noChangeArrowheads="1"/>
                  </p:cNvSpPr>
                  <p:nvPr/>
                </p:nvSpPr>
                <p:spPr bwMode="auto">
                  <a:xfrm>
                    <a:off x="2892721" y="3187448"/>
                    <a:ext cx="2249489" cy="299928"/>
                  </a:xfrm>
                  <a:prstGeom prst="rect">
                    <a:avLst/>
                  </a:prstGeom>
                  <a:noFill/>
                  <a:ln>
                    <a:noFill/>
                  </a:ln>
                  <a:effectLst>
                    <a:outerShdw dist="17961" dir="2700000" algn="ctr" rotWithShape="0">
                      <a:srgbClr val="003366"/>
                    </a:outerShdw>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377" eaLnBrk="1" fontAlgn="auto" latinLnBrk="0" hangingPunct="1">
                      <a:lnSpc>
                        <a:spcPct val="50000"/>
                      </a:lnSpc>
                      <a:spcBef>
                        <a:spcPct val="50000"/>
                      </a:spcBef>
                      <a:spcAft>
                        <a:spcPts val="0"/>
                      </a:spcAft>
                      <a:buClrTx/>
                      <a:buSzTx/>
                      <a:buFontTx/>
                      <a:buNone/>
                      <a:tabLst/>
                      <a:defRPr/>
                    </a:pPr>
                    <a:r>
                      <a:rPr kumimoji="0" lang="zh-TW" altLang="en-US" sz="24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HY헤드라인M"/>
                        <a:sym typeface="Arial"/>
                      </a:rPr>
                      <a:t>定位</a:t>
                    </a:r>
                    <a:endParaRPr kumimoji="0" lang="en-US" altLang="ko-KR" sz="24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HY헤드라인M"/>
                      <a:sym typeface="Arial"/>
                    </a:endParaRPr>
                  </a:p>
                </p:txBody>
              </p:sp>
              <p:sp>
                <p:nvSpPr>
                  <p:cNvPr id="46" name="Text Box 53">
                    <a:extLst>
                      <a:ext uri="{FF2B5EF4-FFF2-40B4-BE49-F238E27FC236}">
                        <a16:creationId xmlns:a16="http://schemas.microsoft.com/office/drawing/2014/main" id="{89CADDF5-9182-4B68-84BC-5AFF6533C663}"/>
                      </a:ext>
                    </a:extLst>
                  </p:cNvPr>
                  <p:cNvSpPr txBox="1">
                    <a:spLocks noChangeArrowheads="1"/>
                  </p:cNvSpPr>
                  <p:nvPr/>
                </p:nvSpPr>
                <p:spPr bwMode="auto">
                  <a:xfrm>
                    <a:off x="2590302" y="5215078"/>
                    <a:ext cx="2919412" cy="492821"/>
                  </a:xfrm>
                  <a:prstGeom prst="rect">
                    <a:avLst/>
                  </a:prstGeom>
                  <a:noFill/>
                  <a:ln>
                    <a:noFill/>
                  </a:ln>
                  <a:effectLst>
                    <a:outerShdw dist="17961" dir="2700000" algn="ctr" rotWithShape="0">
                      <a:srgbClr val="003366"/>
                    </a:outerShdw>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377" eaLnBrk="1" fontAlgn="auto" latinLnBrk="0" hangingPunct="1">
                      <a:lnSpc>
                        <a:spcPct val="12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a:sym typeface="Arial"/>
                      </a:rPr>
                      <a:t>基本素養</a:t>
                    </a:r>
                    <a:endParaRPr kumimoji="0" lang="en-US" altLang="ko-KR" sz="24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47" name="Freeform 51">
                    <a:extLst>
                      <a:ext uri="{FF2B5EF4-FFF2-40B4-BE49-F238E27FC236}">
                        <a16:creationId xmlns:a16="http://schemas.microsoft.com/office/drawing/2014/main" id="{5493C63B-7774-4349-A175-36C7CA4DAA35}"/>
                      </a:ext>
                    </a:extLst>
                  </p:cNvPr>
                  <p:cNvSpPr>
                    <a:spLocks/>
                  </p:cNvSpPr>
                  <p:nvPr/>
                </p:nvSpPr>
                <p:spPr bwMode="gray">
                  <a:xfrm>
                    <a:off x="5633410" y="4407382"/>
                    <a:ext cx="1020762" cy="1519238"/>
                  </a:xfrm>
                  <a:custGeom>
                    <a:avLst/>
                    <a:gdLst>
                      <a:gd name="T0" fmla="*/ 2147483647 w 612"/>
                      <a:gd name="T1" fmla="*/ 2147483647 h 836"/>
                      <a:gd name="T2" fmla="*/ 2147483647 w 612"/>
                      <a:gd name="T3" fmla="*/ 2147483647 h 836"/>
                      <a:gd name="T4" fmla="*/ 2147483647 w 612"/>
                      <a:gd name="T5" fmla="*/ 0 h 836"/>
                      <a:gd name="T6" fmla="*/ 0 w 612"/>
                      <a:gd name="T7" fmla="*/ 2147483647 h 836"/>
                      <a:gd name="T8" fmla="*/ 2147483647 w 612"/>
                      <a:gd name="T9" fmla="*/ 2147483647 h 8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2" h="836">
                        <a:moveTo>
                          <a:pt x="302" y="835"/>
                        </a:moveTo>
                        <a:lnTo>
                          <a:pt x="611" y="476"/>
                        </a:lnTo>
                        <a:lnTo>
                          <a:pt x="226" y="0"/>
                        </a:lnTo>
                        <a:lnTo>
                          <a:pt x="0" y="302"/>
                        </a:lnTo>
                        <a:lnTo>
                          <a:pt x="302" y="835"/>
                        </a:lnTo>
                      </a:path>
                    </a:pathLst>
                  </a:custGeom>
                  <a:solidFill>
                    <a:srgbClr val="2593C5"/>
                  </a:soli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grpSp>
            <p:sp>
              <p:nvSpPr>
                <p:cNvPr id="26" name="Freeform 51">
                  <a:extLst>
                    <a:ext uri="{FF2B5EF4-FFF2-40B4-BE49-F238E27FC236}">
                      <a16:creationId xmlns:a16="http://schemas.microsoft.com/office/drawing/2014/main" id="{F9FEB03D-A38E-4473-BEBF-12220FF6772C}"/>
                    </a:ext>
                  </a:extLst>
                </p:cNvPr>
                <p:cNvSpPr>
                  <a:spLocks/>
                </p:cNvSpPr>
                <p:nvPr/>
              </p:nvSpPr>
              <p:spPr bwMode="gray">
                <a:xfrm>
                  <a:off x="4999184" y="3868848"/>
                  <a:ext cx="976778" cy="1248923"/>
                </a:xfrm>
                <a:custGeom>
                  <a:avLst/>
                  <a:gdLst>
                    <a:gd name="T0" fmla="*/ 2147483647 w 612"/>
                    <a:gd name="T1" fmla="*/ 2147483647 h 836"/>
                    <a:gd name="T2" fmla="*/ 2147483647 w 612"/>
                    <a:gd name="T3" fmla="*/ 2147483647 h 836"/>
                    <a:gd name="T4" fmla="*/ 2147483647 w 612"/>
                    <a:gd name="T5" fmla="*/ 0 h 836"/>
                    <a:gd name="T6" fmla="*/ 0 w 612"/>
                    <a:gd name="T7" fmla="*/ 2147483647 h 836"/>
                    <a:gd name="T8" fmla="*/ 2147483647 w 612"/>
                    <a:gd name="T9" fmla="*/ 2147483647 h 8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2" h="836">
                      <a:moveTo>
                        <a:pt x="302" y="835"/>
                      </a:moveTo>
                      <a:lnTo>
                        <a:pt x="611" y="476"/>
                      </a:lnTo>
                      <a:lnTo>
                        <a:pt x="226" y="0"/>
                      </a:lnTo>
                      <a:lnTo>
                        <a:pt x="0" y="302"/>
                      </a:lnTo>
                      <a:lnTo>
                        <a:pt x="302" y="835"/>
                      </a:lnTo>
                    </a:path>
                  </a:pathLst>
                </a:custGeom>
                <a:solidFill>
                  <a:srgbClr val="2593C5"/>
                </a:solidFill>
                <a:ln>
                  <a:noFill/>
                </a:ln>
                <a:effectLst/>
              </p:spPr>
              <p:txBody>
                <a:bodyP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grpSp>
          <p:sp>
            <p:nvSpPr>
              <p:cNvPr id="17" name="Text Box 53">
                <a:extLst>
                  <a:ext uri="{FF2B5EF4-FFF2-40B4-BE49-F238E27FC236}">
                    <a16:creationId xmlns:a16="http://schemas.microsoft.com/office/drawing/2014/main" id="{6C7E69D6-6B5B-4D15-93E6-F3CBDC728F7F}"/>
                  </a:ext>
                </a:extLst>
              </p:cNvPr>
              <p:cNvSpPr txBox="1">
                <a:spLocks noChangeArrowheads="1"/>
              </p:cNvSpPr>
              <p:nvPr/>
            </p:nvSpPr>
            <p:spPr bwMode="auto">
              <a:xfrm>
                <a:off x="1572409" y="4407190"/>
                <a:ext cx="2235362" cy="371544"/>
              </a:xfrm>
              <a:prstGeom prst="rect">
                <a:avLst/>
              </a:prstGeom>
              <a:noFill/>
              <a:ln>
                <a:noFill/>
              </a:ln>
              <a:effectLst>
                <a:outerShdw dist="17961" dir="2700000" algn="ctr" rotWithShape="0">
                  <a:srgbClr val="003366"/>
                </a:outerShdw>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377" eaLnBrk="1" fontAlgn="auto" latinLnBrk="0" hangingPunct="1">
                  <a:lnSpc>
                    <a:spcPct val="12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a:sym typeface="Arial"/>
                  </a:rPr>
                  <a:t>核心能力</a:t>
                </a:r>
                <a:endParaRPr kumimoji="0" lang="en-US" altLang="ko-KR" sz="2400" b="1" i="0" u="none" strike="noStrike" kern="0" cap="none" spc="0" normalizeH="0" baseline="0" noProof="0" dirty="0">
                  <a:ln>
                    <a:noFill/>
                  </a:ln>
                  <a:solidFill>
                    <a:srgbClr val="FFFFFF"/>
                  </a:solidFill>
                  <a:effectLst/>
                  <a:uLnTx/>
                  <a:uFillTx/>
                  <a:latin typeface="微軟正黑體" panose="020B0604030504040204" pitchFamily="34" charset="-120"/>
                  <a:ea typeface="微軟正黑體" panose="020B0604030504040204" pitchFamily="34" charset="-120"/>
                  <a:cs typeface="Arial"/>
                  <a:sym typeface="Arial"/>
                </a:endParaRPr>
              </a:p>
            </p:txBody>
          </p:sp>
        </p:grpSp>
        <p:sp>
          <p:nvSpPr>
            <p:cNvPr id="10" name="直線圖說文字 2 (加上強調線) 17">
              <a:extLst>
                <a:ext uri="{FF2B5EF4-FFF2-40B4-BE49-F238E27FC236}">
                  <a16:creationId xmlns:a16="http://schemas.microsoft.com/office/drawing/2014/main" id="{16BE1343-E6B7-4B64-B388-EB1EDC28B5CE}"/>
                </a:ext>
              </a:extLst>
            </p:cNvPr>
            <p:cNvSpPr/>
            <p:nvPr/>
          </p:nvSpPr>
          <p:spPr>
            <a:xfrm>
              <a:off x="7557149" y="4350247"/>
              <a:ext cx="3135491" cy="1397491"/>
            </a:xfrm>
            <a:prstGeom prst="accentCallout2">
              <a:avLst>
                <a:gd name="adj1" fmla="val 14253"/>
                <a:gd name="adj2" fmla="val -624"/>
                <a:gd name="adj3" fmla="val 13958"/>
                <a:gd name="adj4" fmla="val -16667"/>
                <a:gd name="adj5" fmla="val 15311"/>
                <a:gd name="adj6" fmla="val -48125"/>
              </a:avLst>
            </a:prstGeom>
            <a:noFill/>
            <a:ln w="15875" cap="rnd" cmpd="sng" algn="ctr">
              <a:solidFill>
                <a:srgbClr val="CC3300"/>
              </a:solid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zh-TW" altLang="en-US"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審美求真、專業知能  </a:t>
              </a:r>
              <a:endParaRPr kumimoji="0" lang="en-US" altLang="zh-TW"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zh-TW" altLang="en-US"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應用整合、自我表達</a:t>
              </a:r>
            </a:p>
            <a:p>
              <a:pPr marL="0" marR="0" lvl="0" indent="0" defTabSz="1219170" eaLnBrk="1" fontAlgn="auto" latinLnBrk="0" hangingPunct="1">
                <a:lnSpc>
                  <a:spcPct val="100000"/>
                </a:lnSpc>
                <a:spcBef>
                  <a:spcPts val="0"/>
                </a:spcBef>
                <a:spcAft>
                  <a:spcPts val="0"/>
                </a:spcAft>
                <a:buClrTx/>
                <a:buSzTx/>
                <a:buFontTx/>
                <a:buNone/>
                <a:tabLst/>
                <a:defRPr/>
              </a:pPr>
              <a:r>
                <a:rPr kumimoji="0" lang="zh-TW" altLang="en-US"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團隊合作、反思創新  </a:t>
              </a:r>
              <a:endParaRPr kumimoji="0" lang="en-US" altLang="zh-TW"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zh-TW" altLang="en-US" sz="2133" b="1"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在地關懷、全球思維</a:t>
              </a:r>
            </a:p>
          </p:txBody>
        </p:sp>
        <p:sp>
          <p:nvSpPr>
            <p:cNvPr id="11" name="直線圖說文字 2 (加上強調線) 16">
              <a:extLst>
                <a:ext uri="{FF2B5EF4-FFF2-40B4-BE49-F238E27FC236}">
                  <a16:creationId xmlns:a16="http://schemas.microsoft.com/office/drawing/2014/main" id="{BE81F6DA-85ED-48CF-9F7B-50779075F1F0}"/>
                </a:ext>
              </a:extLst>
            </p:cNvPr>
            <p:cNvSpPr/>
            <p:nvPr/>
          </p:nvSpPr>
          <p:spPr>
            <a:xfrm>
              <a:off x="6350324" y="3319016"/>
              <a:ext cx="5563481" cy="684861"/>
            </a:xfrm>
            <a:prstGeom prst="accentCallout2">
              <a:avLst>
                <a:gd name="adj1" fmla="val 48896"/>
                <a:gd name="adj2" fmla="val -254"/>
                <a:gd name="adj3" fmla="val 47823"/>
                <a:gd name="adj4" fmla="val -8768"/>
                <a:gd name="adj5" fmla="val 49183"/>
                <a:gd name="adj6" fmla="val -17012"/>
              </a:avLst>
            </a:prstGeom>
            <a:noFill/>
            <a:ln w="15875" cap="rnd" cmpd="sng" algn="ctr">
              <a:solidFill>
                <a:srgbClr val="003366"/>
              </a:solid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zh-TW" altLang="en-US" sz="2133" b="1" i="0" u="none" strike="noStrike" kern="0" cap="none" spc="0" normalizeH="0" baseline="0" noProof="0" dirty="0">
                  <a:ln>
                    <a:noFill/>
                  </a:ln>
                  <a:solidFill>
                    <a:srgbClr val="003366"/>
                  </a:solidFill>
                  <a:effectLst/>
                  <a:uLnTx/>
                  <a:uFillTx/>
                  <a:latin typeface="微軟正黑體" panose="020B0604030504040204" pitchFamily="34" charset="-120"/>
                  <a:ea typeface="微軟正黑體" panose="020B0604030504040204" pitchFamily="34" charset="-120"/>
                  <a:cs typeface="+mn-cs"/>
                  <a:sym typeface="Arial"/>
                </a:rPr>
                <a:t>培育兼具人文與科學素養、溝通與創新能力、國際視野與社會關懷之菁英人才</a:t>
              </a:r>
            </a:p>
          </p:txBody>
        </p:sp>
        <p:sp>
          <p:nvSpPr>
            <p:cNvPr id="12" name="直線圖說文字 2 (加上強調線) 19">
              <a:extLst>
                <a:ext uri="{FF2B5EF4-FFF2-40B4-BE49-F238E27FC236}">
                  <a16:creationId xmlns:a16="http://schemas.microsoft.com/office/drawing/2014/main" id="{E633E018-4DD9-47B1-803E-ECEB80345D7C}"/>
                </a:ext>
              </a:extLst>
            </p:cNvPr>
            <p:cNvSpPr/>
            <p:nvPr/>
          </p:nvSpPr>
          <p:spPr>
            <a:xfrm>
              <a:off x="5866229" y="1952879"/>
              <a:ext cx="3387299" cy="427251"/>
            </a:xfrm>
            <a:prstGeom prst="accentCallout2">
              <a:avLst>
                <a:gd name="adj1" fmla="val 62027"/>
                <a:gd name="adj2" fmla="val -173"/>
                <a:gd name="adj3" fmla="val 63992"/>
                <a:gd name="adj4" fmla="val -19208"/>
                <a:gd name="adj5" fmla="val 168780"/>
                <a:gd name="adj6" fmla="val -35409"/>
              </a:avLst>
            </a:prstGeom>
            <a:noFill/>
            <a:ln w="15875" cap="rnd" cmpd="sng" algn="ctr">
              <a:solidFill>
                <a:srgbClr val="6A9E1F">
                  <a:lumMod val="50000"/>
                </a:srgbClr>
              </a:solid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zh-TW" altLang="en-US" sz="2133" b="1" i="0" u="none" strike="noStrike" kern="0" cap="none" spc="0" normalizeH="0" baseline="0" noProof="0" dirty="0">
                  <a:ln>
                    <a:noFill/>
                  </a:ln>
                  <a:solidFill>
                    <a:srgbClr val="6A9E1F">
                      <a:lumMod val="50000"/>
                    </a:srgbClr>
                  </a:solidFill>
                  <a:effectLst/>
                  <a:uLnTx/>
                  <a:uFillTx/>
                  <a:latin typeface="微軟正黑體" panose="020B0604030504040204" pitchFamily="34" charset="-120"/>
                  <a:ea typeface="微軟正黑體" panose="020B0604030504040204" pitchFamily="34" charset="-120"/>
                  <a:cs typeface="+mn-cs"/>
                  <a:sym typeface="Arial"/>
                </a:rPr>
                <a:t>具有特色之研究型大學</a:t>
              </a:r>
            </a:p>
          </p:txBody>
        </p:sp>
        <p:sp>
          <p:nvSpPr>
            <p:cNvPr id="13" name="矩形 12">
              <a:extLst>
                <a:ext uri="{FF2B5EF4-FFF2-40B4-BE49-F238E27FC236}">
                  <a16:creationId xmlns:a16="http://schemas.microsoft.com/office/drawing/2014/main" id="{BE95B842-E3D7-4C8E-A299-8B4D1BDF0AEB}"/>
                </a:ext>
              </a:extLst>
            </p:cNvPr>
            <p:cNvSpPr/>
            <p:nvPr/>
          </p:nvSpPr>
          <p:spPr>
            <a:xfrm>
              <a:off x="7117151" y="2396609"/>
              <a:ext cx="4524768" cy="680420"/>
            </a:xfrm>
            <a:prstGeom prst="rect">
              <a:avLst/>
            </a:prstGeom>
            <a:solidFill>
              <a:srgbClr val="6A9E1F">
                <a:lumMod val="60000"/>
                <a:lumOff val="40000"/>
              </a:srgbClr>
            </a:solidFill>
            <a:ln w="28575" cap="rnd" cmpd="sng" algn="ctr">
              <a:solidFill>
                <a:sysClr val="window" lastClr="FFFFFF"/>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1" lang="zh-TW" altLang="zh-TW" sz="186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Arial"/>
                </a:rPr>
                <a:t>農業生技國際一流、綠色工程亞洲頂尖</a:t>
              </a:r>
              <a:r>
                <a:rPr kumimoji="1" lang="en-US" altLang="zh-TW" sz="186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Arial"/>
                </a:rPr>
                <a:t/>
              </a:r>
              <a:br>
                <a:rPr kumimoji="1" lang="en-US" altLang="zh-TW" sz="186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Arial"/>
                </a:rPr>
              </a:br>
              <a:r>
                <a:rPr kumimoji="1" lang="zh-TW" altLang="zh-TW" sz="186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Arial"/>
                </a:rPr>
                <a:t>人文社科領航社會、研發創新國家產業</a:t>
              </a:r>
              <a:endParaRPr kumimoji="0" lang="zh-TW" altLang="zh-TW" sz="186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sym typeface="Arial"/>
              </a:endParaRPr>
            </a:p>
          </p:txBody>
        </p:sp>
        <p:sp>
          <p:nvSpPr>
            <p:cNvPr id="14" name="右彎箭號 21">
              <a:extLst>
                <a:ext uri="{FF2B5EF4-FFF2-40B4-BE49-F238E27FC236}">
                  <a16:creationId xmlns:a16="http://schemas.microsoft.com/office/drawing/2014/main" id="{190AD6DB-18C6-4690-BADB-9899BE5B750E}"/>
                </a:ext>
              </a:extLst>
            </p:cNvPr>
            <p:cNvSpPr/>
            <p:nvPr/>
          </p:nvSpPr>
          <p:spPr>
            <a:xfrm rot="5400000">
              <a:off x="8883312" y="2086005"/>
              <a:ext cx="223461" cy="259703"/>
            </a:xfrm>
            <a:prstGeom prst="bentArrow">
              <a:avLst/>
            </a:prstGeom>
            <a:solidFill>
              <a:srgbClr val="6A9E1F">
                <a:lumMod val="50000"/>
              </a:srgbClr>
            </a:solidFill>
            <a:ln w="28575" cap="rnd" cmpd="sng" algn="ctr">
              <a:solidFill>
                <a:srgbClr val="6A9E1F">
                  <a:lumMod val="50000"/>
                </a:srgbClr>
              </a:solid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rgbClr val="6A9E1F">
                    <a:lumMod val="50000"/>
                  </a:srgbClr>
                </a:solidFill>
                <a:effectLst/>
                <a:uLnTx/>
                <a:uFillTx/>
                <a:latin typeface="微軟正黑體" panose="020B0604030504040204" pitchFamily="34" charset="-120"/>
                <a:ea typeface="微軟正黑體" panose="020B0604030504040204" pitchFamily="34" charset="-120"/>
                <a:cs typeface="+mn-cs"/>
                <a:sym typeface="Arial"/>
              </a:endParaRPr>
            </a:p>
          </p:txBody>
        </p:sp>
        <p:sp>
          <p:nvSpPr>
            <p:cNvPr id="15" name="直線圖說文字 2 (加上強調線) 18">
              <a:extLst>
                <a:ext uri="{FF2B5EF4-FFF2-40B4-BE49-F238E27FC236}">
                  <a16:creationId xmlns:a16="http://schemas.microsoft.com/office/drawing/2014/main" id="{604E9E0C-A539-4D55-9BE4-EDB9ACFE29AB}"/>
                </a:ext>
              </a:extLst>
            </p:cNvPr>
            <p:cNvSpPr/>
            <p:nvPr/>
          </p:nvSpPr>
          <p:spPr>
            <a:xfrm>
              <a:off x="5146945" y="1420303"/>
              <a:ext cx="4825867" cy="347405"/>
            </a:xfrm>
            <a:prstGeom prst="accentCallout2">
              <a:avLst>
                <a:gd name="adj1" fmla="val 66781"/>
                <a:gd name="adj2" fmla="val 428"/>
                <a:gd name="adj3" fmla="val 67779"/>
                <a:gd name="adj4" fmla="val -13900"/>
                <a:gd name="adj5" fmla="val 69892"/>
                <a:gd name="adj6" fmla="val -25478"/>
              </a:avLst>
            </a:prstGeom>
            <a:noFill/>
            <a:ln w="15875" cap="rnd" cmpd="sng" algn="ctr">
              <a:solidFill>
                <a:srgbClr val="663300"/>
              </a:solidFill>
              <a:prstDash val="solid"/>
            </a:ln>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zh-TW" altLang="en-US" sz="2133" b="1" i="0" u="none" strike="noStrike" kern="0" cap="none" spc="0" normalizeH="0" baseline="0" noProof="0" dirty="0">
                  <a:ln>
                    <a:noFill/>
                  </a:ln>
                  <a:solidFill>
                    <a:srgbClr val="663300"/>
                  </a:solidFill>
                  <a:effectLst/>
                  <a:uLnTx/>
                  <a:uFillTx/>
                  <a:latin typeface="微軟正黑體" panose="020B0604030504040204" pitchFamily="34" charset="-120"/>
                  <a:ea typeface="微軟正黑體" panose="020B0604030504040204" pitchFamily="34" charset="-120"/>
                  <a:cs typeface="+mn-cs"/>
                  <a:sym typeface="Arial"/>
                </a:rPr>
                <a:t>學生本位、關懷在地、邁向國際</a:t>
              </a:r>
            </a:p>
          </p:txBody>
        </p:sp>
      </p:gr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3</a:t>
            </a:fld>
            <a:endParaRPr lang="zh-CN" altLang="en-US"/>
          </a:p>
        </p:txBody>
      </p:sp>
    </p:spTree>
    <p:custDataLst>
      <p:tags r:id="rId1"/>
    </p:custDataLst>
    <p:extLst>
      <p:ext uri="{BB962C8B-B14F-4D97-AF65-F5344CB8AC3E}">
        <p14:creationId xmlns:p14="http://schemas.microsoft.com/office/powerpoint/2010/main" val="21911426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79615" y="317229"/>
            <a:ext cx="54223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推動課程改革與創新</a:t>
            </a:r>
            <a:r>
              <a:rPr lang="en-US" altLang="zh-TW" dirty="0"/>
              <a:t>(1/5)</a:t>
            </a:r>
            <a:endParaRPr lang="zh-CN" altLang="en-US" dirty="0">
              <a:sym typeface="+mn-lt"/>
            </a:endParaRPr>
          </a:p>
        </p:txBody>
      </p:sp>
      <p:sp>
        <p:nvSpPr>
          <p:cNvPr id="32" name="文本框 31"/>
          <p:cNvSpPr txBox="1"/>
          <p:nvPr/>
        </p:nvSpPr>
        <p:spPr>
          <a:xfrm>
            <a:off x="1312202" y="866429"/>
            <a:ext cx="3031198" cy="700000"/>
          </a:xfrm>
          <a:prstGeom prst="rect">
            <a:avLst/>
          </a:prstGeom>
          <a:noFill/>
        </p:spPr>
        <p:txBody>
          <a:bodyPr wrap="square">
            <a:spAutoFit/>
          </a:bodyPr>
          <a:lstStyle/>
          <a:p>
            <a:pPr lvl="0">
              <a:lnSpc>
                <a:spcPct val="150000"/>
              </a:lnSpc>
            </a:pPr>
            <a:r>
              <a:rPr lang="zh-TW" altLang="en-US" sz="3000" b="1" dirty="0">
                <a:solidFill>
                  <a:srgbClr val="0E3753"/>
                </a:solidFill>
                <a:latin typeface="微軟正黑體" panose="020B0604030504040204" pitchFamily="34" charset="-120"/>
                <a:ea typeface="微軟正黑體" panose="020B0604030504040204" pitchFamily="34" charset="-120"/>
              </a:rPr>
              <a:t>跨領域第二專長</a:t>
            </a:r>
          </a:p>
        </p:txBody>
      </p:sp>
      <p:grpSp>
        <p:nvGrpSpPr>
          <p:cNvPr id="3" name="群組 2">
            <a:extLst>
              <a:ext uri="{FF2B5EF4-FFF2-40B4-BE49-F238E27FC236}">
                <a16:creationId xmlns:a16="http://schemas.microsoft.com/office/drawing/2014/main" id="{862DC60D-13A2-4906-8566-0D8CBC047681}"/>
              </a:ext>
            </a:extLst>
          </p:cNvPr>
          <p:cNvGrpSpPr/>
          <p:nvPr/>
        </p:nvGrpSpPr>
        <p:grpSpPr>
          <a:xfrm>
            <a:off x="7534133" y="963560"/>
            <a:ext cx="4269940" cy="3502787"/>
            <a:chOff x="6924891" y="1299048"/>
            <a:chExt cx="4823598" cy="4050192"/>
          </a:xfrm>
          <a:effectLst>
            <a:outerShdw blurRad="50800" dist="38100" dir="2700000" algn="tl" rotWithShape="0">
              <a:prstClr val="black">
                <a:alpha val="40000"/>
              </a:prstClr>
            </a:outerShdw>
          </a:effectLst>
        </p:grpSpPr>
        <p:grpSp>
          <p:nvGrpSpPr>
            <p:cNvPr id="5" name="组合 2">
              <a:extLst>
                <a:ext uri="{FF2B5EF4-FFF2-40B4-BE49-F238E27FC236}">
                  <a16:creationId xmlns:a16="http://schemas.microsoft.com/office/drawing/2014/main" id="{CF60E3D1-09AD-4E2F-B5EA-A8F0E916FD7A}"/>
                </a:ext>
              </a:extLst>
            </p:cNvPr>
            <p:cNvGrpSpPr/>
            <p:nvPr/>
          </p:nvGrpSpPr>
          <p:grpSpPr>
            <a:xfrm>
              <a:off x="7132321" y="1299048"/>
              <a:ext cx="4616168" cy="4050192"/>
              <a:chOff x="2601227" y="2771221"/>
              <a:chExt cx="2331678" cy="2241550"/>
            </a:xfrm>
            <a:solidFill>
              <a:srgbClr val="007692"/>
            </a:solidFill>
          </p:grpSpPr>
          <p:sp>
            <p:nvSpPr>
              <p:cNvPr id="6" name="Freeform 22">
                <a:extLst>
                  <a:ext uri="{FF2B5EF4-FFF2-40B4-BE49-F238E27FC236}">
                    <a16:creationId xmlns:a16="http://schemas.microsoft.com/office/drawing/2014/main" id="{9C13E99B-DF4C-4C57-81D2-BE93E497193D}"/>
                  </a:ext>
                </a:extLst>
              </p:cNvPr>
              <p:cNvSpPr/>
              <p:nvPr/>
            </p:nvSpPr>
            <p:spPr bwMode="auto">
              <a:xfrm>
                <a:off x="3774389"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rgbClr val="2D9F7E"/>
              </a:solidFill>
              <a:ln w="6350">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Impact" panose="020B0806030902050204" pitchFamily="34" charset="0"/>
                  <a:ea typeface="等线" panose="02010600030101010101" pitchFamily="2" charset="-122"/>
                </a:endParaRPr>
              </a:p>
            </p:txBody>
          </p:sp>
          <p:sp>
            <p:nvSpPr>
              <p:cNvPr id="7" name="Freeform 23">
                <a:extLst>
                  <a:ext uri="{FF2B5EF4-FFF2-40B4-BE49-F238E27FC236}">
                    <a16:creationId xmlns:a16="http://schemas.microsoft.com/office/drawing/2014/main" id="{798118B4-E44C-497E-ABF6-656605856CA5}"/>
                  </a:ext>
                </a:extLst>
              </p:cNvPr>
              <p:cNvSpPr/>
              <p:nvPr/>
            </p:nvSpPr>
            <p:spPr bwMode="auto">
              <a:xfrm>
                <a:off x="3561664"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7481A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Impact" panose="020B0806030902050204" pitchFamily="34" charset="0"/>
                  <a:ea typeface="等线" panose="02010600030101010101" pitchFamily="2" charset="-122"/>
                </a:endParaRPr>
              </a:p>
            </p:txBody>
          </p:sp>
          <p:sp>
            <p:nvSpPr>
              <p:cNvPr id="8" name="Freeform 24">
                <a:extLst>
                  <a:ext uri="{FF2B5EF4-FFF2-40B4-BE49-F238E27FC236}">
                    <a16:creationId xmlns:a16="http://schemas.microsoft.com/office/drawing/2014/main" id="{A3FF5157-426F-4869-A0A8-01616880690C}"/>
                  </a:ext>
                </a:extLst>
              </p:cNvPr>
              <p:cNvSpPr/>
              <p:nvPr/>
            </p:nvSpPr>
            <p:spPr bwMode="auto">
              <a:xfrm>
                <a:off x="2601227"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rgbClr val="2D9F7E"/>
              </a:solidFill>
              <a:ln w="6350">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Impact" panose="020B0806030902050204" pitchFamily="34" charset="0"/>
                  <a:ea typeface="等线" panose="02010600030101010101" pitchFamily="2" charset="-122"/>
                </a:endParaRPr>
              </a:p>
            </p:txBody>
          </p:sp>
          <p:sp>
            <p:nvSpPr>
              <p:cNvPr id="9" name="Freeform 25">
                <a:extLst>
                  <a:ext uri="{FF2B5EF4-FFF2-40B4-BE49-F238E27FC236}">
                    <a16:creationId xmlns:a16="http://schemas.microsoft.com/office/drawing/2014/main" id="{D30A3FF9-7B87-4486-890B-7DBC64A696C1}"/>
                  </a:ext>
                </a:extLst>
              </p:cNvPr>
              <p:cNvSpPr/>
              <p:nvPr/>
            </p:nvSpPr>
            <p:spPr bwMode="auto">
              <a:xfrm>
                <a:off x="2601227"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7481A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Impact" panose="020B0806030902050204" pitchFamily="34" charset="0"/>
                  <a:ea typeface="等线" panose="02010600030101010101" pitchFamily="2" charset="-122"/>
                </a:endParaRPr>
              </a:p>
            </p:txBody>
          </p:sp>
          <p:sp>
            <p:nvSpPr>
              <p:cNvPr id="10" name="矩形 9">
                <a:extLst>
                  <a:ext uri="{FF2B5EF4-FFF2-40B4-BE49-F238E27FC236}">
                    <a16:creationId xmlns:a16="http://schemas.microsoft.com/office/drawing/2014/main" id="{EB119972-1492-4131-9093-54A032C45574}"/>
                  </a:ext>
                </a:extLst>
              </p:cNvPr>
              <p:cNvSpPr/>
              <p:nvPr/>
            </p:nvSpPr>
            <p:spPr>
              <a:xfrm>
                <a:off x="2601227" y="3033540"/>
                <a:ext cx="1077733" cy="450166"/>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2000" b="1" kern="0" dirty="0">
                    <a:solidFill>
                      <a:prstClr val="white"/>
                    </a:solidFill>
                    <a:latin typeface="微軟正黑體" panose="020B0604030504040204" pitchFamily="34" charset="-120"/>
                    <a:ea typeface="微軟正黑體" panose="020B0604030504040204" pitchFamily="34" charset="-120"/>
                  </a:rPr>
                  <a:t>校必修</a:t>
                </a:r>
                <a:endParaRPr kumimoji="0" lang="zh-CN" altLang="en-US" sz="20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3785F8B6-C9B2-415B-85A3-54F9BA726002}"/>
                  </a:ext>
                </a:extLst>
              </p:cNvPr>
              <p:cNvSpPr/>
              <p:nvPr/>
            </p:nvSpPr>
            <p:spPr>
              <a:xfrm>
                <a:off x="3833646" y="2931080"/>
                <a:ext cx="1099259" cy="799165"/>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ts val="2800"/>
                  </a:lnSpc>
                  <a:spcBef>
                    <a:spcPts val="0"/>
                  </a:spcBef>
                  <a:spcAft>
                    <a:spcPts val="0"/>
                  </a:spcAft>
                  <a:buClrTx/>
                  <a:buSzTx/>
                  <a:buFontTx/>
                  <a:buNone/>
                  <a:tabLst/>
                  <a:defRPr/>
                </a:pP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院及本系</a:t>
                </a:r>
                <a:endPar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ts val="2800"/>
                  </a:lnSpc>
                  <a:spcBef>
                    <a:spcPts val="0"/>
                  </a:spcBef>
                  <a:spcAft>
                    <a:spcPts val="0"/>
                  </a:spcAft>
                  <a:buClrTx/>
                  <a:buSzTx/>
                  <a:buFontTx/>
                  <a:buNone/>
                  <a:tabLst/>
                  <a:defRPr/>
                </a:pPr>
                <a:r>
                  <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學位學程</a:t>
                </a:r>
                <a:r>
                  <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a:t>
                </a:r>
              </a:p>
              <a:p>
                <a:pPr marL="0" marR="0" lvl="0" indent="0" algn="ctr" defTabSz="914400" eaLnBrk="1" fontAlgn="auto" latinLnBrk="0" hangingPunct="1">
                  <a:lnSpc>
                    <a:spcPts val="2800"/>
                  </a:lnSpc>
                  <a:spcBef>
                    <a:spcPts val="0"/>
                  </a:spcBef>
                  <a:spcAft>
                    <a:spcPts val="0"/>
                  </a:spcAft>
                  <a:buClrTx/>
                  <a:buSzTx/>
                  <a:buFontTx/>
                  <a:buNone/>
                  <a:tabLst/>
                  <a:defRPr/>
                </a:pPr>
                <a:r>
                  <a:rPr lang="zh-TW" altLang="en-US" b="1" kern="0" dirty="0">
                    <a:solidFill>
                      <a:prstClr val="white"/>
                    </a:solidFill>
                    <a:latin typeface="微軟正黑體" panose="020B0604030504040204" pitchFamily="34" charset="-120"/>
                    <a:ea typeface="微軟正黑體" panose="020B0604030504040204" pitchFamily="34" charset="-120"/>
                  </a:rPr>
                  <a:t>的基礎必修</a:t>
                </a:r>
                <a:endParaRPr lang="en-US" altLang="zh-TW" b="1" kern="0" dirty="0">
                  <a:solidFill>
                    <a:prstClr val="white"/>
                  </a:solidFill>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ts val="2800"/>
                  </a:lnSpc>
                  <a:spcBef>
                    <a:spcPts val="0"/>
                  </a:spcBef>
                  <a:spcAft>
                    <a:spcPts val="0"/>
                  </a:spcAft>
                  <a:buClrTx/>
                  <a:buSzTx/>
                  <a:buFontTx/>
                  <a:buNone/>
                  <a:tabLst/>
                  <a:defRPr/>
                </a:pP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課程</a:t>
                </a:r>
                <a:endPar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sp>
          <p:nvSpPr>
            <p:cNvPr id="2" name="橢圓 1">
              <a:extLst>
                <a:ext uri="{FF2B5EF4-FFF2-40B4-BE49-F238E27FC236}">
                  <a16:creationId xmlns:a16="http://schemas.microsoft.com/office/drawing/2014/main" id="{8C7AC0E3-DCA3-4F38-8C34-5C5DE56307FC}"/>
                </a:ext>
              </a:extLst>
            </p:cNvPr>
            <p:cNvSpPr/>
            <p:nvPr/>
          </p:nvSpPr>
          <p:spPr>
            <a:xfrm>
              <a:off x="8375904" y="2644959"/>
              <a:ext cx="1778283" cy="1490455"/>
            </a:xfrm>
            <a:prstGeom prst="ellipse">
              <a:avLst/>
            </a:prstGeom>
            <a:solidFill>
              <a:srgbClr val="436575"/>
            </a:solid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r>
                <a:rPr lang="zh-TW" altLang="en-US" sz="1600" b="1" dirty="0">
                  <a:solidFill>
                    <a:srgbClr val="FFFF00"/>
                  </a:solidFill>
                </a:rPr>
                <a:t>畢業學分</a:t>
              </a:r>
              <a:endParaRPr lang="en-US" altLang="zh-TW" sz="1600" b="1" dirty="0">
                <a:solidFill>
                  <a:srgbClr val="FFFF00"/>
                </a:solidFill>
              </a:endParaRPr>
            </a:p>
            <a:p>
              <a:pPr algn="ctr">
                <a:lnSpc>
                  <a:spcPts val="2500"/>
                </a:lnSpc>
              </a:pPr>
              <a:r>
                <a:rPr lang="zh-TW" altLang="en-US" sz="1600" b="1" dirty="0">
                  <a:solidFill>
                    <a:srgbClr val="FFFF00"/>
                  </a:solidFill>
                </a:rPr>
                <a:t>不得少於</a:t>
              </a:r>
              <a:r>
                <a:rPr lang="en-US" altLang="zh-TW" sz="1600" b="1" dirty="0">
                  <a:solidFill>
                    <a:srgbClr val="FFFF00"/>
                  </a:solidFill>
                </a:rPr>
                <a:t>128</a:t>
              </a:r>
              <a:r>
                <a:rPr lang="zh-TW" altLang="en-US" sz="1600" b="1" dirty="0">
                  <a:solidFill>
                    <a:srgbClr val="FFFF00"/>
                  </a:solidFill>
                </a:rPr>
                <a:t>學分</a:t>
              </a:r>
            </a:p>
          </p:txBody>
        </p:sp>
        <p:sp>
          <p:nvSpPr>
            <p:cNvPr id="15" name="矩形 14">
              <a:extLst>
                <a:ext uri="{FF2B5EF4-FFF2-40B4-BE49-F238E27FC236}">
                  <a16:creationId xmlns:a16="http://schemas.microsoft.com/office/drawing/2014/main" id="{86F96CB0-E548-466E-9CFF-50FAF37AB005}"/>
                </a:ext>
              </a:extLst>
            </p:cNvPr>
            <p:cNvSpPr/>
            <p:nvPr/>
          </p:nvSpPr>
          <p:spPr>
            <a:xfrm>
              <a:off x="6924891" y="3853404"/>
              <a:ext cx="2176271" cy="144398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ts val="2800"/>
                </a:lnSpc>
                <a:spcBef>
                  <a:spcPts val="0"/>
                </a:spcBef>
                <a:spcAft>
                  <a:spcPts val="0"/>
                </a:spcAft>
                <a:buClrTx/>
                <a:buSzTx/>
                <a:buFontTx/>
                <a:buNone/>
                <a:tabLst/>
                <a:defRPr/>
              </a:pP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本系</a:t>
              </a:r>
              <a:r>
                <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學位學程</a:t>
              </a:r>
              <a:r>
                <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a:t>
              </a:r>
            </a:p>
            <a:p>
              <a:pPr marL="0" marR="0" lvl="0" indent="0" algn="ctr" defTabSz="914400" eaLnBrk="1" fontAlgn="auto" latinLnBrk="0" hangingPunct="1">
                <a:lnSpc>
                  <a:spcPts val="2800"/>
                </a:lnSpc>
                <a:spcBef>
                  <a:spcPts val="0"/>
                </a:spcBef>
                <a:spcAft>
                  <a:spcPts val="0"/>
                </a:spcAft>
                <a:buClrTx/>
                <a:buSzTx/>
                <a:buFontTx/>
                <a:buNone/>
                <a:tabLst/>
                <a:defRPr/>
              </a:pPr>
              <a:r>
                <a:rPr lang="zh-TW" altLang="en-US" b="1" kern="0" dirty="0">
                  <a:solidFill>
                    <a:prstClr val="white"/>
                  </a:solidFill>
                  <a:latin typeface="微軟正黑體" panose="020B0604030504040204" pitchFamily="34" charset="-120"/>
                  <a:ea typeface="微軟正黑體" panose="020B0604030504040204" pitchFamily="34" charset="-120"/>
                </a:rPr>
                <a:t>的跨領域模組</a:t>
              </a:r>
              <a:endParaRPr lang="en-US" altLang="zh-TW" b="1" kern="0" dirty="0">
                <a:solidFill>
                  <a:prstClr val="white"/>
                </a:solidFill>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ts val="2800"/>
                </a:lnSpc>
                <a:spcBef>
                  <a:spcPts val="0"/>
                </a:spcBef>
                <a:spcAft>
                  <a:spcPts val="0"/>
                </a:spcAft>
                <a:buClrTx/>
                <a:buSzTx/>
                <a:buFontTx/>
                <a:buNone/>
                <a:tabLst/>
                <a:defRPr/>
              </a:pPr>
              <a:r>
                <a:rPr lang="zh-TW" altLang="en-US" b="1" kern="0" dirty="0">
                  <a:solidFill>
                    <a:prstClr val="white"/>
                  </a:solidFill>
                  <a:latin typeface="微軟正黑體" panose="020B0604030504040204" pitchFamily="34" charset="-120"/>
                  <a:ea typeface="微軟正黑體" panose="020B0604030504040204" pitchFamily="34" charset="-120"/>
                </a:rPr>
                <a:t>課程</a:t>
              </a:r>
              <a:endPar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33FDD2FD-CD65-47A4-86D4-C78E40AE4FC7}"/>
                </a:ext>
              </a:extLst>
            </p:cNvPr>
            <p:cNvSpPr/>
            <p:nvPr/>
          </p:nvSpPr>
          <p:spPr>
            <a:xfrm>
              <a:off x="9300178" y="3894062"/>
              <a:ext cx="2376879" cy="1443988"/>
            </a:xfrm>
            <a:prstGeom prst="rect">
              <a:avLst/>
            </a:prstGeom>
            <a:noFill/>
            <a:ln w="12700" cap="flat" cmpd="sng" algn="ctr">
              <a:noFill/>
              <a:prstDash val="solid"/>
              <a:miter lim="800000"/>
            </a:ln>
            <a:effectLst/>
          </p:spPr>
          <p:txBody>
            <a:bodyPr rtlCol="0" anchor="ctr"/>
            <a:lstStyle/>
            <a:p>
              <a:pPr lvl="0" algn="ctr">
                <a:lnSpc>
                  <a:spcPts val="2800"/>
                </a:lnSpc>
              </a:pPr>
              <a:r>
                <a:rPr lang="zh-TW" altLang="en-US" b="1" dirty="0">
                  <a:solidFill>
                    <a:schemeClr val="bg1"/>
                  </a:solidFill>
                  <a:latin typeface="微軟正黑體" panose="020B0604030504040204" pitchFamily="34" charset="-120"/>
                  <a:ea typeface="微軟正黑體" panose="020B0604030504040204" pitchFamily="34" charset="-120"/>
                </a:rPr>
                <a:t>本系或學院的</a:t>
              </a:r>
              <a:endParaRPr lang="en-US" altLang="zh-TW" b="1" dirty="0">
                <a:solidFill>
                  <a:schemeClr val="bg1"/>
                </a:solidFill>
                <a:latin typeface="微軟正黑體" panose="020B0604030504040204" pitchFamily="34" charset="-120"/>
                <a:ea typeface="微軟正黑體" panose="020B0604030504040204" pitchFamily="34" charset="-120"/>
              </a:endParaRPr>
            </a:p>
            <a:p>
              <a:pPr lvl="0" algn="ctr">
                <a:lnSpc>
                  <a:spcPts val="2800"/>
                </a:lnSpc>
              </a:pPr>
              <a:r>
                <a:rPr lang="zh-TW" altLang="en-US" b="1" dirty="0">
                  <a:solidFill>
                    <a:schemeClr val="bg1"/>
                  </a:solidFill>
                  <a:latin typeface="微軟正黑體" panose="020B0604030504040204" pitchFamily="34" charset="-120"/>
                  <a:ea typeface="微軟正黑體" panose="020B0604030504040204" pitchFamily="34" charset="-120"/>
                </a:rPr>
                <a:t>跨領域模組課程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lvl="0" algn="ctr">
                <a:lnSpc>
                  <a:spcPts val="2800"/>
                </a:lnSpc>
              </a:pPr>
              <a:r>
                <a:rPr lang="en-US" altLang="zh-TW" b="1" spc="-100" dirty="0">
                  <a:solidFill>
                    <a:schemeClr val="bg1"/>
                  </a:solidFill>
                  <a:latin typeface="微軟正黑體" panose="020B0604030504040204" pitchFamily="34" charset="-120"/>
                  <a:ea typeface="微軟正黑體" panose="020B0604030504040204" pitchFamily="34" charset="-120"/>
                </a:rPr>
                <a:t>(</a:t>
              </a:r>
              <a:r>
                <a:rPr lang="zh-TW" altLang="en-US" b="1" spc="-100" dirty="0">
                  <a:solidFill>
                    <a:schemeClr val="bg1"/>
                  </a:solidFill>
                  <a:latin typeface="微軟正黑體" panose="020B0604030504040204" pitchFamily="34" charset="-120"/>
                  <a:ea typeface="微軟正黑體" panose="020B0604030504040204" pitchFamily="34" charset="-120"/>
                </a:rPr>
                <a:t>認定為跨領域專長</a:t>
              </a:r>
              <a:r>
                <a:rPr lang="en-US" altLang="zh-TW" b="1" spc="-100" dirty="0">
                  <a:solidFill>
                    <a:schemeClr val="bg1"/>
                  </a:solidFill>
                  <a:latin typeface="微軟正黑體" panose="020B0604030504040204" pitchFamily="34" charset="-120"/>
                  <a:ea typeface="微軟正黑體" panose="020B0604030504040204" pitchFamily="34" charset="-120"/>
                </a:rPr>
                <a:t>)</a:t>
              </a:r>
              <a:endParaRPr lang="zh-TW" altLang="en-US" spc="-100" dirty="0">
                <a:solidFill>
                  <a:schemeClr val="bg1"/>
                </a:solidFill>
              </a:endParaRPr>
            </a:p>
          </p:txBody>
        </p:sp>
      </p:grpSp>
      <p:sp>
        <p:nvSpPr>
          <p:cNvPr id="17" name="文字方塊 16">
            <a:extLst>
              <a:ext uri="{FF2B5EF4-FFF2-40B4-BE49-F238E27FC236}">
                <a16:creationId xmlns:a16="http://schemas.microsoft.com/office/drawing/2014/main" id="{7702A118-7075-4D2F-8E69-F906E3140ECA}"/>
              </a:ext>
            </a:extLst>
          </p:cNvPr>
          <p:cNvSpPr txBox="1"/>
          <p:nvPr/>
        </p:nvSpPr>
        <p:spPr>
          <a:xfrm>
            <a:off x="7674166" y="4708683"/>
            <a:ext cx="4066674" cy="738664"/>
          </a:xfrm>
          <a:prstGeom prst="rect">
            <a:avLst/>
          </a:prstGeom>
          <a:noFill/>
        </p:spPr>
        <p:txBody>
          <a:bodyPr wrap="square" rtlCol="0">
            <a:spAutoFit/>
          </a:bodyPr>
          <a:lstStyle/>
          <a:p>
            <a:r>
              <a:rPr lang="zh-TW" altLang="en-US" sz="1400" b="1">
                <a:solidFill>
                  <a:srgbClr val="0000FF"/>
                </a:solidFill>
                <a:latin typeface="微軟正黑體" panose="020B0604030504040204" pitchFamily="34" charset="-120"/>
                <a:ea typeface="微軟正黑體" panose="020B0604030504040204" pitchFamily="34" charset="-120"/>
              </a:rPr>
              <a:t>備註：修</a:t>
            </a:r>
            <a:r>
              <a:rPr lang="zh-TW" altLang="en-US" sz="1400" b="1" dirty="0">
                <a:solidFill>
                  <a:srgbClr val="0000FF"/>
                </a:solidFill>
                <a:latin typeface="微軟正黑體" panose="020B0604030504040204" pitchFamily="34" charset="-120"/>
                <a:ea typeface="微軟正黑體" panose="020B0604030504040204" pitchFamily="34" charset="-120"/>
              </a:rPr>
              <a:t>習</a:t>
            </a:r>
            <a:r>
              <a:rPr lang="zh-TW" altLang="zh-TW" sz="1400" b="1" dirty="0">
                <a:solidFill>
                  <a:srgbClr val="0000FF"/>
                </a:solidFill>
                <a:latin typeface="微軟正黑體" panose="020B0604030504040204" pitchFamily="34" charset="-120"/>
                <a:ea typeface="微軟正黑體" panose="020B0604030504040204" pitchFamily="34" charset="-120"/>
              </a:rPr>
              <a:t>跨領域第二專長</a:t>
            </a:r>
            <a:r>
              <a:rPr lang="zh-TW" altLang="en-US" sz="1400" b="1" dirty="0">
                <a:solidFill>
                  <a:srgbClr val="0000FF"/>
                </a:solidFill>
                <a:latin typeface="微軟正黑體" panose="020B0604030504040204" pitchFamily="34" charset="-120"/>
                <a:ea typeface="微軟正黑體" panose="020B0604030504040204" pitchFamily="34" charset="-120"/>
              </a:rPr>
              <a:t>有</a:t>
            </a:r>
            <a:r>
              <a:rPr lang="en-US" altLang="zh-TW" sz="1400" b="1" dirty="0">
                <a:solidFill>
                  <a:srgbClr val="0000FF"/>
                </a:solidFill>
                <a:latin typeface="微軟正黑體" panose="020B0604030504040204" pitchFamily="34" charset="-120"/>
                <a:ea typeface="微軟正黑體" panose="020B0604030504040204" pitchFamily="34" charset="-120"/>
              </a:rPr>
              <a:t>6</a:t>
            </a:r>
            <a:r>
              <a:rPr lang="zh-TW" altLang="en-US" sz="1400" b="1" dirty="0">
                <a:solidFill>
                  <a:srgbClr val="0000FF"/>
                </a:solidFill>
                <a:latin typeface="微軟正黑體" panose="020B0604030504040204" pitchFamily="34" charset="-120"/>
                <a:ea typeface="微軟正黑體" panose="020B0604030504040204" pitchFamily="34" charset="-120"/>
              </a:rPr>
              <a:t>位</a:t>
            </a:r>
            <a:r>
              <a:rPr lang="zh-TW" altLang="zh-TW" sz="1400" b="1" dirty="0">
                <a:solidFill>
                  <a:srgbClr val="0000FF"/>
                </a:solidFill>
                <a:latin typeface="微軟正黑體" panose="020B0604030504040204" pitchFamily="34" charset="-120"/>
                <a:ea typeface="微軟正黑體" panose="020B0604030504040204" pitchFamily="34" charset="-120"/>
              </a:rPr>
              <a:t>同學申請</a:t>
            </a:r>
            <a:r>
              <a:rPr lang="zh-TW" altLang="en-US" sz="1400" b="1" dirty="0">
                <a:solidFill>
                  <a:srgbClr val="0000FF"/>
                </a:solidFill>
                <a:latin typeface="微軟正黑體" panose="020B0604030504040204" pitchFamily="34" charset="-120"/>
                <a:ea typeface="微軟正黑體" panose="020B0604030504040204" pitchFamily="34" charset="-120"/>
              </a:rPr>
              <a:t>，分別為植病系</a:t>
            </a:r>
            <a:r>
              <a:rPr lang="en-US" altLang="zh-TW" sz="1400" b="1" dirty="0">
                <a:solidFill>
                  <a:srgbClr val="0000FF"/>
                </a:solidFill>
                <a:latin typeface="微軟正黑體" panose="020B0604030504040204" pitchFamily="34" charset="-120"/>
                <a:ea typeface="微軟正黑體" panose="020B0604030504040204" pitchFamily="34" charset="-120"/>
              </a:rPr>
              <a:t>1</a:t>
            </a:r>
            <a:r>
              <a:rPr lang="zh-TW" altLang="en-US" sz="1400" b="1" dirty="0">
                <a:solidFill>
                  <a:srgbClr val="0000FF"/>
                </a:solidFill>
                <a:latin typeface="微軟正黑體" panose="020B0604030504040204" pitchFamily="34" charset="-120"/>
                <a:ea typeface="微軟正黑體" panose="020B0604030504040204" pitchFamily="34" charset="-120"/>
              </a:rPr>
              <a:t>名、生科系</a:t>
            </a:r>
            <a:r>
              <a:rPr lang="en-US" altLang="zh-TW" sz="1400" b="1" dirty="0">
                <a:solidFill>
                  <a:srgbClr val="0000FF"/>
                </a:solidFill>
                <a:latin typeface="微軟正黑體" panose="020B0604030504040204" pitchFamily="34" charset="-120"/>
                <a:ea typeface="微軟正黑體" panose="020B0604030504040204" pitchFamily="34" charset="-120"/>
              </a:rPr>
              <a:t>1</a:t>
            </a:r>
            <a:r>
              <a:rPr lang="zh-TW" altLang="en-US" sz="1400" b="1" dirty="0">
                <a:solidFill>
                  <a:srgbClr val="0000FF"/>
                </a:solidFill>
                <a:latin typeface="微軟正黑體" panose="020B0604030504040204" pitchFamily="34" charset="-120"/>
                <a:ea typeface="微軟正黑體" panose="020B0604030504040204" pitchFamily="34" charset="-120"/>
              </a:rPr>
              <a:t>名及物理系</a:t>
            </a:r>
            <a:r>
              <a:rPr lang="en-US" altLang="zh-TW" sz="1400" b="1" dirty="0">
                <a:solidFill>
                  <a:srgbClr val="0000FF"/>
                </a:solidFill>
                <a:latin typeface="微軟正黑體" panose="020B0604030504040204" pitchFamily="34" charset="-120"/>
                <a:ea typeface="微軟正黑體" panose="020B0604030504040204" pitchFamily="34" charset="-120"/>
              </a:rPr>
              <a:t>3</a:t>
            </a:r>
            <a:r>
              <a:rPr lang="zh-TW" altLang="en-US" sz="1400" b="1" dirty="0">
                <a:solidFill>
                  <a:srgbClr val="0000FF"/>
                </a:solidFill>
                <a:latin typeface="微軟正黑體" panose="020B0604030504040204" pitchFamily="34" charset="-120"/>
                <a:ea typeface="微軟正黑體" panose="020B0604030504040204" pitchFamily="34" charset="-120"/>
              </a:rPr>
              <a:t>名、生技學程</a:t>
            </a:r>
            <a:r>
              <a:rPr lang="en-US" altLang="zh-TW" sz="1400" b="1" dirty="0">
                <a:solidFill>
                  <a:srgbClr val="0000FF"/>
                </a:solidFill>
                <a:latin typeface="微軟正黑體" panose="020B0604030504040204" pitchFamily="34" charset="-120"/>
                <a:ea typeface="微軟正黑體" panose="020B0604030504040204" pitchFamily="34" charset="-120"/>
              </a:rPr>
              <a:t>1</a:t>
            </a:r>
            <a:r>
              <a:rPr lang="zh-TW" altLang="en-US" sz="1400" b="1" dirty="0">
                <a:solidFill>
                  <a:srgbClr val="0000FF"/>
                </a:solidFill>
                <a:latin typeface="微軟正黑體" panose="020B0604030504040204" pitchFamily="34" charset="-120"/>
                <a:ea typeface="微軟正黑體" panose="020B0604030504040204" pitchFamily="34" charset="-120"/>
              </a:rPr>
              <a:t>名。</a:t>
            </a:r>
          </a:p>
        </p:txBody>
      </p:sp>
      <p:grpSp>
        <p:nvGrpSpPr>
          <p:cNvPr id="75" name="群組 74">
            <a:extLst>
              <a:ext uri="{FF2B5EF4-FFF2-40B4-BE49-F238E27FC236}">
                <a16:creationId xmlns:a16="http://schemas.microsoft.com/office/drawing/2014/main" id="{F8157464-8D92-44AA-962A-943D6DE01B7B}"/>
              </a:ext>
            </a:extLst>
          </p:cNvPr>
          <p:cNvGrpSpPr/>
          <p:nvPr/>
        </p:nvGrpSpPr>
        <p:grpSpPr>
          <a:xfrm>
            <a:off x="485267" y="1619199"/>
            <a:ext cx="6850711" cy="4942966"/>
            <a:chOff x="370890" y="1769095"/>
            <a:chExt cx="7129060" cy="4660226"/>
          </a:xfrm>
        </p:grpSpPr>
        <p:sp>
          <p:nvSpPr>
            <p:cNvPr id="76" name="矩形 75">
              <a:extLst>
                <a:ext uri="{FF2B5EF4-FFF2-40B4-BE49-F238E27FC236}">
                  <a16:creationId xmlns:a16="http://schemas.microsoft.com/office/drawing/2014/main" id="{9C85465D-9C06-4499-8A64-4C652652368B}"/>
                </a:ext>
              </a:extLst>
            </p:cNvPr>
            <p:cNvSpPr/>
            <p:nvPr/>
          </p:nvSpPr>
          <p:spPr>
            <a:xfrm>
              <a:off x="370890" y="2061987"/>
              <a:ext cx="553998" cy="1323439"/>
            </a:xfrm>
            <a:prstGeom prst="rect">
              <a:avLst/>
            </a:prstGeom>
          </p:spPr>
          <p:txBody>
            <a:bodyPr vert="eaVert" wrap="none">
              <a:spAutoFit/>
            </a:bodyPr>
            <a:lstStyle/>
            <a:p>
              <a:pPr algn="dist"/>
              <a:r>
                <a:rPr lang="zh-TW" altLang="en-US" sz="2400" b="1" dirty="0">
                  <a:solidFill>
                    <a:srgbClr val="1B4F78"/>
                  </a:solidFill>
                  <a:latin typeface="Times New Roman" panose="02020603050405020304" pitchFamily="18" charset="0"/>
                  <a:ea typeface="微軟正黑體" panose="020B0604030504040204" pitchFamily="34" charset="-120"/>
                  <a:cs typeface="Times New Roman" panose="02020603050405020304" pitchFamily="18" charset="0"/>
                </a:rPr>
                <a:t>推動方式</a:t>
              </a:r>
              <a:endParaRPr lang="zh-TW" altLang="en-US" sz="2400" b="1" dirty="0">
                <a:solidFill>
                  <a:srgbClr val="1B4F78"/>
                </a:solidFill>
              </a:endParaRPr>
            </a:p>
          </p:txBody>
        </p:sp>
        <p:grpSp>
          <p:nvGrpSpPr>
            <p:cNvPr id="77" name="群組 76">
              <a:extLst>
                <a:ext uri="{FF2B5EF4-FFF2-40B4-BE49-F238E27FC236}">
                  <a16:creationId xmlns:a16="http://schemas.microsoft.com/office/drawing/2014/main" id="{EC4123A9-7625-4BA9-837F-AE9E872C5BCB}"/>
                </a:ext>
              </a:extLst>
            </p:cNvPr>
            <p:cNvGrpSpPr/>
            <p:nvPr/>
          </p:nvGrpSpPr>
          <p:grpSpPr>
            <a:xfrm>
              <a:off x="1075065" y="1786055"/>
              <a:ext cx="3124200" cy="1715040"/>
              <a:chOff x="787400" y="1955260"/>
              <a:chExt cx="3124200" cy="1715040"/>
            </a:xfrm>
            <a:solidFill>
              <a:schemeClr val="accent3">
                <a:lumMod val="50000"/>
              </a:schemeClr>
            </a:solidFill>
          </p:grpSpPr>
          <p:sp>
            <p:nvSpPr>
              <p:cNvPr id="96" name="矩形 22">
                <a:extLst>
                  <a:ext uri="{FF2B5EF4-FFF2-40B4-BE49-F238E27FC236}">
                    <a16:creationId xmlns:a16="http://schemas.microsoft.com/office/drawing/2014/main" id="{0F046A34-479A-45A9-AA9C-E59C748CBB65}"/>
                  </a:ext>
                </a:extLst>
              </p:cNvPr>
              <p:cNvSpPr/>
              <p:nvPr/>
            </p:nvSpPr>
            <p:spPr>
              <a:xfrm>
                <a:off x="787400" y="1955260"/>
                <a:ext cx="3124200" cy="1715040"/>
              </a:xfrm>
              <a:prstGeom prst="roundRect">
                <a:avLst/>
              </a:prstGeom>
              <a:solidFill>
                <a:srgbClr val="7481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7" name="文本框 12">
                <a:extLst>
                  <a:ext uri="{FF2B5EF4-FFF2-40B4-BE49-F238E27FC236}">
                    <a16:creationId xmlns:a16="http://schemas.microsoft.com/office/drawing/2014/main" id="{E4796172-1E30-464C-BD11-07DE11542B80}"/>
                  </a:ext>
                </a:extLst>
              </p:cNvPr>
              <p:cNvSpPr txBox="1"/>
              <p:nvPr/>
            </p:nvSpPr>
            <p:spPr>
              <a:xfrm>
                <a:off x="828304" y="2201484"/>
                <a:ext cx="2940758" cy="1307803"/>
              </a:xfrm>
              <a:prstGeom prst="roundRect">
                <a:avLst/>
              </a:prstGeom>
              <a:solidFill>
                <a:srgbClr val="7481A1"/>
              </a:solidFill>
            </p:spPr>
            <p:txBody>
              <a:bodyPr wrap="square" rtlCol="0">
                <a:spAutoFit/>
              </a:bodyPr>
              <a:lstStyle/>
              <a:p>
                <a:pPr marL="177800" indent="-177800" algn="just">
                  <a:lnSpc>
                    <a:spcPts val="2800"/>
                  </a:lnSpc>
                </a:pPr>
                <a:r>
                  <a:rPr lang="en-US" altLang="zh-TW" sz="2000" b="1" dirty="0">
                    <a:solidFill>
                      <a:schemeClr val="bg1"/>
                    </a:solidFill>
                    <a:latin typeface="微軟正黑體" panose="020B0604030504040204" pitchFamily="34" charset="-120"/>
                    <a:ea typeface="微軟正黑體" panose="020B0604030504040204" pitchFamily="34" charset="-120"/>
                  </a:rPr>
                  <a:t>1.</a:t>
                </a:r>
                <a:r>
                  <a:rPr lang="zh-TW" altLang="zh-TW" sz="2000" b="1" dirty="0">
                    <a:solidFill>
                      <a:schemeClr val="bg1"/>
                    </a:solidFill>
                    <a:latin typeface="微軟正黑體" panose="020B0604030504040204" pitchFamily="34" charset="-120"/>
                    <a:ea typeface="微軟正黑體" panose="020B0604030504040204" pitchFamily="34" charset="-120"/>
                    <a:cs typeface="Helvetica" panose="020B0604020202020204" pitchFamily="34" charset="0"/>
                  </a:rPr>
                  <a:t>規劃跨領域模組課程，提供本校外系</a:t>
                </a:r>
                <a:r>
                  <a:rPr lang="en-US" altLang="zh-TW" sz="2000" b="1" dirty="0">
                    <a:solidFill>
                      <a:schemeClr val="bg1"/>
                    </a:solidFill>
                    <a:latin typeface="微軟正黑體" panose="020B0604030504040204" pitchFamily="34" charset="-120"/>
                    <a:ea typeface="微軟正黑體" panose="020B0604030504040204" pitchFamily="34" charset="-120"/>
                    <a:cs typeface="Helvetica" panose="020B0604020202020204" pitchFamily="34" charset="0"/>
                  </a:rPr>
                  <a:t>(</a:t>
                </a:r>
                <a:r>
                  <a:rPr lang="zh-TW" altLang="en-US" sz="2000" b="1" dirty="0">
                    <a:solidFill>
                      <a:schemeClr val="bg1"/>
                    </a:solidFill>
                    <a:latin typeface="微軟正黑體" panose="020B0604030504040204" pitchFamily="34" charset="-120"/>
                    <a:ea typeface="微軟正黑體" panose="020B0604030504040204" pitchFamily="34" charset="-120"/>
                    <a:cs typeface="Helvetica" panose="020B0604020202020204" pitchFamily="34" charset="0"/>
                  </a:rPr>
                  <a:t>學位學程</a:t>
                </a:r>
                <a:r>
                  <a:rPr lang="en-US" altLang="zh-TW" sz="2000" b="1" dirty="0">
                    <a:solidFill>
                      <a:schemeClr val="bg1"/>
                    </a:solidFill>
                    <a:latin typeface="微軟正黑體" panose="020B0604030504040204" pitchFamily="34" charset="-120"/>
                    <a:ea typeface="微軟正黑體" panose="020B0604030504040204" pitchFamily="34" charset="-120"/>
                    <a:cs typeface="Helvetica" panose="020B0604020202020204" pitchFamily="34" charset="0"/>
                  </a:rPr>
                  <a:t>)</a:t>
                </a:r>
                <a:r>
                  <a:rPr lang="zh-TW" altLang="zh-TW" sz="2000" b="1" dirty="0">
                    <a:solidFill>
                      <a:schemeClr val="bg1"/>
                    </a:solidFill>
                    <a:latin typeface="微軟正黑體" panose="020B0604030504040204" pitchFamily="34" charset="-120"/>
                    <a:ea typeface="微軟正黑體" panose="020B0604030504040204" pitchFamily="34" charset="-120"/>
                    <a:cs typeface="Helvetica" panose="020B0604020202020204" pitchFamily="34" charset="0"/>
                  </a:rPr>
                  <a:t>學生修讀</a:t>
                </a:r>
                <a:r>
                  <a:rPr lang="zh-TW" altLang="en-US" sz="2000" b="1" dirty="0">
                    <a:solidFill>
                      <a:schemeClr val="bg1"/>
                    </a:solidFill>
                    <a:latin typeface="微軟正黑體" panose="020B0604030504040204" pitchFamily="34" charset="-120"/>
                    <a:ea typeface="微軟正黑體" panose="020B0604030504040204" pitchFamily="34" charset="-120"/>
                  </a:rPr>
                  <a:t>。</a:t>
                </a:r>
              </a:p>
            </p:txBody>
          </p:sp>
        </p:grpSp>
        <p:grpSp>
          <p:nvGrpSpPr>
            <p:cNvPr id="78" name="群組 77">
              <a:extLst>
                <a:ext uri="{FF2B5EF4-FFF2-40B4-BE49-F238E27FC236}">
                  <a16:creationId xmlns:a16="http://schemas.microsoft.com/office/drawing/2014/main" id="{5E5B0CCE-4CB7-4389-94F6-EF37EA75F99E}"/>
                </a:ext>
              </a:extLst>
            </p:cNvPr>
            <p:cNvGrpSpPr/>
            <p:nvPr/>
          </p:nvGrpSpPr>
          <p:grpSpPr>
            <a:xfrm>
              <a:off x="4375150" y="1769095"/>
              <a:ext cx="3124800" cy="1745580"/>
              <a:chOff x="4375150" y="1897954"/>
              <a:chExt cx="3124800" cy="1772345"/>
            </a:xfrm>
            <a:solidFill>
              <a:srgbClr val="4BA6BE"/>
            </a:solidFill>
            <a:effectLst/>
          </p:grpSpPr>
          <p:sp>
            <p:nvSpPr>
              <p:cNvPr id="93" name="矩形 26">
                <a:extLst>
                  <a:ext uri="{FF2B5EF4-FFF2-40B4-BE49-F238E27FC236}">
                    <a16:creationId xmlns:a16="http://schemas.microsoft.com/office/drawing/2014/main" id="{0C0C5CF4-64F9-4877-A46B-D26B70F6CAB3}"/>
                  </a:ext>
                </a:extLst>
              </p:cNvPr>
              <p:cNvSpPr/>
              <p:nvPr/>
            </p:nvSpPr>
            <p:spPr>
              <a:xfrm>
                <a:off x="4375150" y="1897954"/>
                <a:ext cx="3124800" cy="1772345"/>
              </a:xfrm>
              <a:prstGeom prst="roundRect">
                <a:avLst/>
              </a:prstGeom>
              <a:solidFill>
                <a:srgbClr val="2D9F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4" name="矩形 27">
                <a:extLst>
                  <a:ext uri="{FF2B5EF4-FFF2-40B4-BE49-F238E27FC236}">
                    <a16:creationId xmlns:a16="http://schemas.microsoft.com/office/drawing/2014/main" id="{CAF62293-B7D2-43FC-83DA-05F9C78CD2F6}"/>
                  </a:ext>
                </a:extLst>
              </p:cNvPr>
              <p:cNvSpPr/>
              <p:nvPr/>
            </p:nvSpPr>
            <p:spPr>
              <a:xfrm>
                <a:off x="4375150" y="1984643"/>
                <a:ext cx="3124800" cy="1675928"/>
              </a:xfrm>
              <a:prstGeom prst="roundRect">
                <a:avLst/>
              </a:prstGeom>
              <a:solidFill>
                <a:srgbClr val="2D9F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5" name="矩形 28">
                <a:extLst>
                  <a:ext uri="{FF2B5EF4-FFF2-40B4-BE49-F238E27FC236}">
                    <a16:creationId xmlns:a16="http://schemas.microsoft.com/office/drawing/2014/main" id="{3C04C22C-2592-462D-8DAF-223A82BD7D7F}"/>
                  </a:ext>
                </a:extLst>
              </p:cNvPr>
              <p:cNvSpPr/>
              <p:nvPr/>
            </p:nvSpPr>
            <p:spPr>
              <a:xfrm>
                <a:off x="4497550" y="2035460"/>
                <a:ext cx="2880000" cy="1634434"/>
              </a:xfrm>
              <a:prstGeom prst="roundRect">
                <a:avLst/>
              </a:prstGeom>
              <a:solidFill>
                <a:srgbClr val="2D9F7E"/>
              </a:solidFill>
              <a:effectLst/>
            </p:spPr>
            <p:txBody>
              <a:bodyPr wrap="square">
                <a:spAutoFit/>
              </a:bodyPr>
              <a:lstStyle/>
              <a:p>
                <a:pPr marL="177800" indent="-177800" algn="just">
                  <a:lnSpc>
                    <a:spcPts val="2600"/>
                  </a:lnSpc>
                </a:pPr>
                <a:r>
                  <a:rPr lang="en-US" altLang="zh-TW" sz="2000" b="1" dirty="0">
                    <a:solidFill>
                      <a:schemeClr val="tx1">
                        <a:lumMod val="85000"/>
                        <a:lumOff val="15000"/>
                      </a:schemeClr>
                    </a:solidFill>
                    <a:latin typeface="微軟正黑體" panose="020B0604030504040204" pitchFamily="34" charset="-120"/>
                    <a:ea typeface="微軟正黑體" panose="020B0604030504040204" pitchFamily="34" charset="-120"/>
                  </a:rPr>
                  <a:t>2.</a:t>
                </a:r>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規劃本系</a:t>
                </a:r>
                <a:r>
                  <a:rPr lang="en-US" altLang="zh-TW" sz="20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學位學程</a:t>
                </a:r>
                <a:r>
                  <a:rPr lang="en-US" altLang="zh-TW" sz="2000" b="1"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2000" b="1" dirty="0">
                    <a:solidFill>
                      <a:schemeClr val="tx1">
                        <a:lumMod val="85000"/>
                        <a:lumOff val="15000"/>
                      </a:schemeClr>
                    </a:solidFill>
                    <a:latin typeface="微軟正黑體" panose="020B0604030504040204" pitchFamily="34" charset="-120"/>
                    <a:ea typeface="微軟正黑體" panose="020B0604030504040204" pitchFamily="34" charset="-120"/>
                  </a:rPr>
                  <a:t>學生修習其他跨領域模組課程，並承認為畢業學分。</a:t>
                </a:r>
              </a:p>
            </p:txBody>
          </p:sp>
        </p:grpSp>
        <p:sp>
          <p:nvSpPr>
            <p:cNvPr id="79" name="內容版面配置區 11">
              <a:extLst>
                <a:ext uri="{FF2B5EF4-FFF2-40B4-BE49-F238E27FC236}">
                  <a16:creationId xmlns:a16="http://schemas.microsoft.com/office/drawing/2014/main" id="{1B762F84-978C-472F-8323-B655F8FB125E}"/>
                </a:ext>
              </a:extLst>
            </p:cNvPr>
            <p:cNvSpPr txBox="1">
              <a:spLocks/>
            </p:cNvSpPr>
            <p:nvPr/>
          </p:nvSpPr>
          <p:spPr>
            <a:xfrm>
              <a:off x="1084812" y="3527458"/>
              <a:ext cx="5600789" cy="852158"/>
            </a:xfrm>
            <a:prstGeom prst="rect">
              <a:avLst/>
            </a:prstGeom>
            <a:noFill/>
            <a:ln>
              <a:noFill/>
            </a:ln>
          </p:spPr>
          <p:txBody>
            <a:bodyPr vert="horz" lIns="91440" tIns="45720" rIns="91440" bIns="45720" rtlCol="0">
              <a:normAutofit/>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TW" altLang="zh-TW" sz="1800" b="1" dirty="0"/>
                <a:t>學系</a:t>
              </a:r>
              <a:r>
                <a:rPr lang="en-US" altLang="zh-TW" sz="1800" b="1" dirty="0"/>
                <a:t>(</a:t>
              </a:r>
              <a:r>
                <a:rPr lang="zh-TW" altLang="zh-TW" sz="1800" b="1" dirty="0"/>
                <a:t>學位學程</a:t>
              </a:r>
              <a:r>
                <a:rPr lang="en-US" altLang="zh-TW" sz="1800" b="1" dirty="0"/>
                <a:t>)</a:t>
              </a:r>
              <a:r>
                <a:rPr lang="zh-TW" altLang="zh-TW" sz="1800" b="1" dirty="0"/>
                <a:t>或學院可依其需求，</a:t>
              </a:r>
              <a:r>
                <a:rPr lang="en-US" altLang="zh-TW" sz="1800" b="1" dirty="0"/>
                <a:t/>
              </a:r>
              <a:br>
                <a:rPr lang="en-US" altLang="zh-TW" sz="1800" b="1" dirty="0"/>
              </a:br>
              <a:r>
                <a:rPr lang="zh-TW" altLang="zh-TW" sz="1800" b="1" dirty="0"/>
                <a:t>將兩種實施方式</a:t>
              </a:r>
              <a:r>
                <a:rPr lang="zh-TW" altLang="zh-TW" sz="1800" b="1" dirty="0">
                  <a:solidFill>
                    <a:srgbClr val="0000FF"/>
                  </a:solidFill>
                </a:rPr>
                <a:t>同時施行，或擇一施行。</a:t>
              </a:r>
              <a:endParaRPr lang="zh-TW" altLang="en-US" sz="1800" b="1" dirty="0">
                <a:solidFill>
                  <a:srgbClr val="0000FF"/>
                </a:solidFill>
              </a:endParaRPr>
            </a:p>
          </p:txBody>
        </p:sp>
        <p:sp>
          <p:nvSpPr>
            <p:cNvPr id="80" name="矩形 79">
              <a:extLst>
                <a:ext uri="{FF2B5EF4-FFF2-40B4-BE49-F238E27FC236}">
                  <a16:creationId xmlns:a16="http://schemas.microsoft.com/office/drawing/2014/main" id="{8CC2A869-7C02-422F-B6AD-0F35985DB1ED}"/>
                </a:ext>
              </a:extLst>
            </p:cNvPr>
            <p:cNvSpPr/>
            <p:nvPr/>
          </p:nvSpPr>
          <p:spPr>
            <a:xfrm>
              <a:off x="396634" y="4629098"/>
              <a:ext cx="553998" cy="1323439"/>
            </a:xfrm>
            <a:prstGeom prst="rect">
              <a:avLst/>
            </a:prstGeom>
          </p:spPr>
          <p:txBody>
            <a:bodyPr vert="eaVert" wrap="none">
              <a:spAutoFit/>
            </a:bodyPr>
            <a:lstStyle/>
            <a:p>
              <a:pPr algn="dist"/>
              <a:r>
                <a:rPr lang="zh-TW" altLang="en-US" sz="2400" b="1" dirty="0">
                  <a:solidFill>
                    <a:srgbClr val="1B4F78"/>
                  </a:solidFill>
                  <a:latin typeface="Times New Roman" panose="02020603050405020304" pitchFamily="18" charset="0"/>
                  <a:ea typeface="微軟正黑體" panose="020B0604030504040204" pitchFamily="34" charset="-120"/>
                  <a:cs typeface="Times New Roman" panose="02020603050405020304" pitchFamily="18" charset="0"/>
                </a:rPr>
                <a:t>成立學系</a:t>
              </a:r>
            </a:p>
          </p:txBody>
        </p:sp>
        <p:grpSp>
          <p:nvGrpSpPr>
            <p:cNvPr id="81" name="群組 80">
              <a:extLst>
                <a:ext uri="{FF2B5EF4-FFF2-40B4-BE49-F238E27FC236}">
                  <a16:creationId xmlns:a16="http://schemas.microsoft.com/office/drawing/2014/main" id="{A2526FFC-718F-474E-B94E-054CE8487FA1}"/>
                </a:ext>
              </a:extLst>
            </p:cNvPr>
            <p:cNvGrpSpPr/>
            <p:nvPr/>
          </p:nvGrpSpPr>
          <p:grpSpPr>
            <a:xfrm>
              <a:off x="1043187" y="4269321"/>
              <a:ext cx="3127721" cy="2160000"/>
              <a:chOff x="783879" y="4304299"/>
              <a:chExt cx="3127721" cy="2160000"/>
            </a:xfrm>
            <a:solidFill>
              <a:srgbClr val="4BA6BE"/>
            </a:solidFill>
            <a:effectLst/>
          </p:grpSpPr>
          <p:grpSp>
            <p:nvGrpSpPr>
              <p:cNvPr id="88" name="群組 87">
                <a:extLst>
                  <a:ext uri="{FF2B5EF4-FFF2-40B4-BE49-F238E27FC236}">
                    <a16:creationId xmlns:a16="http://schemas.microsoft.com/office/drawing/2014/main" id="{93C25264-FB1F-4AFB-8D39-6F9490CA8E89}"/>
                  </a:ext>
                </a:extLst>
              </p:cNvPr>
              <p:cNvGrpSpPr/>
              <p:nvPr/>
            </p:nvGrpSpPr>
            <p:grpSpPr>
              <a:xfrm>
                <a:off x="783879" y="4304299"/>
                <a:ext cx="3127721" cy="2160000"/>
                <a:chOff x="783879" y="4304299"/>
                <a:chExt cx="3127721" cy="2160000"/>
              </a:xfrm>
              <a:grpFill/>
            </p:grpSpPr>
            <p:sp>
              <p:nvSpPr>
                <p:cNvPr id="90" name="矩形 35">
                  <a:extLst>
                    <a:ext uri="{FF2B5EF4-FFF2-40B4-BE49-F238E27FC236}">
                      <a16:creationId xmlns:a16="http://schemas.microsoft.com/office/drawing/2014/main" id="{8A9A5C1A-B534-4A2D-BAA3-6E66A3433A1F}"/>
                    </a:ext>
                  </a:extLst>
                </p:cNvPr>
                <p:cNvSpPr/>
                <p:nvPr/>
              </p:nvSpPr>
              <p:spPr>
                <a:xfrm>
                  <a:off x="787400" y="4304299"/>
                  <a:ext cx="3124200" cy="2160000"/>
                </a:xfrm>
                <a:prstGeom prst="roundRect">
                  <a:avLst/>
                </a:prstGeom>
                <a:solidFill>
                  <a:srgbClr val="2D9F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91" name="文本框 6">
                  <a:extLst>
                    <a:ext uri="{FF2B5EF4-FFF2-40B4-BE49-F238E27FC236}">
                      <a16:creationId xmlns:a16="http://schemas.microsoft.com/office/drawing/2014/main" id="{191CDA1B-AE79-4101-A725-1F9263926C1F}"/>
                    </a:ext>
                  </a:extLst>
                </p:cNvPr>
                <p:cNvSpPr txBox="1"/>
                <p:nvPr/>
              </p:nvSpPr>
              <p:spPr>
                <a:xfrm>
                  <a:off x="783879" y="4542519"/>
                  <a:ext cx="3089628" cy="896699"/>
                </a:xfrm>
                <a:prstGeom prst="roundRect">
                  <a:avLst/>
                </a:prstGeom>
                <a:solidFill>
                  <a:srgbClr val="2D9F7E"/>
                </a:solidFill>
              </p:spPr>
              <p:txBody>
                <a:bodyPr wrap="square" rtlCol="0">
                  <a:spAutoFit/>
                </a:bodyPr>
                <a:lstStyle/>
                <a:p>
                  <a:pPr lvl="0" algn="ctr">
                    <a:lnSpc>
                      <a:spcPts val="2800"/>
                    </a:lnSpc>
                  </a:pPr>
                  <a:r>
                    <a:rPr lang="zh-TW" altLang="en-US" sz="2000" b="1" dirty="0">
                      <a:latin typeface="微軟正黑體" panose="020B0604030504040204" pitchFamily="34" charset="-120"/>
                      <a:ea typeface="微軟正黑體" panose="020B0604030504040204" pitchFamily="34" charset="-120"/>
                    </a:rPr>
                    <a:t>新訂跨領域第二專長</a:t>
                  </a:r>
                  <a:br>
                    <a:rPr lang="zh-TW" altLang="en-US" sz="2000" b="1" dirty="0">
                      <a:latin typeface="微軟正黑體" panose="020B0604030504040204" pitchFamily="34" charset="-120"/>
                      <a:ea typeface="微軟正黑體" panose="020B0604030504040204" pitchFamily="34" charset="-120"/>
                    </a:rPr>
                  </a:br>
                  <a:r>
                    <a:rPr lang="zh-TW" altLang="en-US" sz="2000" b="1" dirty="0">
                      <a:latin typeface="微軟正黑體" panose="020B0604030504040204" pitchFamily="34" charset="-120"/>
                      <a:ea typeface="微軟正黑體" panose="020B0604030504040204" pitchFamily="34" charset="-120"/>
                    </a:rPr>
                    <a:t>模組課程必修科目表</a:t>
                  </a:r>
                </a:p>
              </p:txBody>
            </p:sp>
            <p:sp>
              <p:nvSpPr>
                <p:cNvPr id="92" name="矩形 37">
                  <a:extLst>
                    <a:ext uri="{FF2B5EF4-FFF2-40B4-BE49-F238E27FC236}">
                      <a16:creationId xmlns:a16="http://schemas.microsoft.com/office/drawing/2014/main" id="{91A24EB7-21E2-4552-99F3-4D4F422C9687}"/>
                    </a:ext>
                  </a:extLst>
                </p:cNvPr>
                <p:cNvSpPr/>
                <p:nvPr/>
              </p:nvSpPr>
              <p:spPr>
                <a:xfrm>
                  <a:off x="1215179" y="5292151"/>
                  <a:ext cx="2325356" cy="1166551"/>
                </a:xfrm>
                <a:prstGeom prst="roundRect">
                  <a:avLst/>
                </a:prstGeom>
                <a:solidFill>
                  <a:srgbClr val="2D9F7E"/>
                </a:solidFill>
              </p:spPr>
              <p:txBody>
                <a:bodyPr wrap="square">
                  <a:spAutoFit/>
                </a:bodyPr>
                <a:lstStyle/>
                <a:p>
                  <a:r>
                    <a:rPr lang="zh-TW" altLang="en-US" sz="1600" b="1" dirty="0">
                      <a:solidFill>
                        <a:schemeClr val="bg1"/>
                      </a:solidFill>
                      <a:latin typeface="微軟正黑體" panose="020B0604030504040204" pitchFamily="34" charset="-120"/>
                      <a:ea typeface="微軟正黑體" panose="020B0604030504040204" pitchFamily="34" charset="-120"/>
                    </a:rPr>
                    <a:t>企管系、化學系、應數系、物理系、材料系、</a:t>
                  </a:r>
                  <a:r>
                    <a:rPr lang="zh-TW" altLang="zh-TW" sz="1600" b="1" dirty="0">
                      <a:solidFill>
                        <a:schemeClr val="bg1"/>
                      </a:solidFill>
                      <a:latin typeface="微軟正黑體" panose="020B0604030504040204" pitchFamily="34" charset="-120"/>
                      <a:ea typeface="微軟正黑體" panose="020B0604030504040204" pitchFamily="34" charset="-120"/>
                    </a:rPr>
                    <a:t>農藝系、食生系、</a:t>
                  </a:r>
                  <a:endParaRPr lang="en-US" altLang="zh-TW" sz="1600" b="1" dirty="0">
                    <a:solidFill>
                      <a:schemeClr val="bg1"/>
                    </a:solidFill>
                    <a:latin typeface="微軟正黑體" panose="020B0604030504040204" pitchFamily="34" charset="-120"/>
                    <a:ea typeface="微軟正黑體" panose="020B0604030504040204" pitchFamily="34" charset="-120"/>
                  </a:endParaRPr>
                </a:p>
                <a:p>
                  <a:r>
                    <a:rPr lang="zh-TW" altLang="zh-TW" sz="1600" b="1" dirty="0">
                      <a:solidFill>
                        <a:schemeClr val="bg1"/>
                      </a:solidFill>
                      <a:latin typeface="微軟正黑體" panose="020B0604030504040204" pitchFamily="34" charset="-120"/>
                      <a:ea typeface="微軟正黑體" panose="020B0604030504040204" pitchFamily="34" charset="-120"/>
                    </a:rPr>
                    <a:t>景憩學程、生科系</a:t>
                  </a:r>
                </a:p>
              </p:txBody>
            </p:sp>
          </p:grpSp>
          <p:cxnSp>
            <p:nvCxnSpPr>
              <p:cNvPr id="89" name="直接连接符 8">
                <a:extLst>
                  <a:ext uri="{FF2B5EF4-FFF2-40B4-BE49-F238E27FC236}">
                    <a16:creationId xmlns:a16="http://schemas.microsoft.com/office/drawing/2014/main" id="{E147A613-4391-4865-BCEB-FF2C530F7158}"/>
                  </a:ext>
                </a:extLst>
              </p:cNvPr>
              <p:cNvCxnSpPr/>
              <p:nvPr/>
            </p:nvCxnSpPr>
            <p:spPr>
              <a:xfrm>
                <a:off x="2121462" y="5358479"/>
                <a:ext cx="360000" cy="0"/>
              </a:xfrm>
              <a:prstGeom prst="line">
                <a:avLst/>
              </a:prstGeom>
              <a:grpFill/>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2" name="群組 81">
              <a:extLst>
                <a:ext uri="{FF2B5EF4-FFF2-40B4-BE49-F238E27FC236}">
                  <a16:creationId xmlns:a16="http://schemas.microsoft.com/office/drawing/2014/main" id="{251ABBD8-7949-4E10-8E6D-18D2FF65B94A}"/>
                </a:ext>
              </a:extLst>
            </p:cNvPr>
            <p:cNvGrpSpPr/>
            <p:nvPr/>
          </p:nvGrpSpPr>
          <p:grpSpPr>
            <a:xfrm>
              <a:off x="4344334" y="4268865"/>
              <a:ext cx="3128321" cy="2159999"/>
              <a:chOff x="4371629" y="4314476"/>
              <a:chExt cx="3128321" cy="2159999"/>
            </a:xfrm>
            <a:solidFill>
              <a:srgbClr val="0E3753"/>
            </a:solidFill>
          </p:grpSpPr>
          <p:sp>
            <p:nvSpPr>
              <p:cNvPr id="84" name="圓角矩形 39">
                <a:extLst>
                  <a:ext uri="{FF2B5EF4-FFF2-40B4-BE49-F238E27FC236}">
                    <a16:creationId xmlns:a16="http://schemas.microsoft.com/office/drawing/2014/main" id="{7A38674F-306B-47B9-A0E9-74AD75368BFD}"/>
                  </a:ext>
                </a:extLst>
              </p:cNvPr>
              <p:cNvSpPr/>
              <p:nvPr/>
            </p:nvSpPr>
            <p:spPr>
              <a:xfrm>
                <a:off x="4375150" y="4314476"/>
                <a:ext cx="3124800" cy="2159999"/>
              </a:xfrm>
              <a:prstGeom prst="roundRect">
                <a:avLst/>
              </a:prstGeom>
              <a:solidFill>
                <a:srgbClr val="7481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85" name="文本框 15">
                <a:extLst>
                  <a:ext uri="{FF2B5EF4-FFF2-40B4-BE49-F238E27FC236}">
                    <a16:creationId xmlns:a16="http://schemas.microsoft.com/office/drawing/2014/main" id="{5839A731-A5DE-4609-AC7C-5E83161E10BE}"/>
                  </a:ext>
                </a:extLst>
              </p:cNvPr>
              <p:cNvSpPr txBox="1"/>
              <p:nvPr/>
            </p:nvSpPr>
            <p:spPr>
              <a:xfrm>
                <a:off x="4371629" y="4609200"/>
                <a:ext cx="3124799" cy="779572"/>
              </a:xfrm>
              <a:prstGeom prst="rect">
                <a:avLst/>
              </a:prstGeom>
              <a:solidFill>
                <a:srgbClr val="7481A1"/>
              </a:solidFill>
            </p:spPr>
            <p:txBody>
              <a:bodyPr wrap="square" rtlCol="0">
                <a:spAutoFit/>
              </a:bodyPr>
              <a:lstStyle/>
              <a:p>
                <a:pPr lvl="0" algn="ctr">
                  <a:lnSpc>
                    <a:spcPts val="2800"/>
                  </a:lnSpc>
                </a:pPr>
                <a:r>
                  <a:rPr lang="zh-TW" altLang="zh-TW" sz="2000" b="1" dirty="0">
                    <a:solidFill>
                      <a:schemeClr val="bg1"/>
                    </a:solidFill>
                    <a:latin typeface="微軟正黑體" panose="020B0604030504040204" pitchFamily="34" charset="-120"/>
                    <a:ea typeface="微軟正黑體" panose="020B0604030504040204" pitchFamily="34" charset="-120"/>
                  </a:rPr>
                  <a:t>新訂跨領域第二專長</a:t>
                </a:r>
                <a:r>
                  <a:rPr lang="en-US" altLang="zh-TW" sz="2000" b="1" dirty="0">
                    <a:solidFill>
                      <a:schemeClr val="bg1"/>
                    </a:solidFill>
                    <a:latin typeface="微軟正黑體" panose="020B0604030504040204" pitchFamily="34" charset="-120"/>
                    <a:ea typeface="微軟正黑體" panose="020B0604030504040204" pitchFamily="34" charset="-120"/>
                  </a:rPr>
                  <a:t/>
                </a:r>
                <a:br>
                  <a:rPr lang="en-US" altLang="zh-TW" sz="2000" b="1" dirty="0">
                    <a:solidFill>
                      <a:schemeClr val="bg1"/>
                    </a:solidFill>
                    <a:latin typeface="微軟正黑體" panose="020B0604030504040204" pitchFamily="34" charset="-120"/>
                    <a:ea typeface="微軟正黑體" panose="020B0604030504040204" pitchFamily="34" charset="-120"/>
                  </a:rPr>
                </a:br>
                <a:r>
                  <a:rPr lang="zh-TW" altLang="zh-TW" sz="2000" b="1" dirty="0">
                    <a:solidFill>
                      <a:schemeClr val="bg1"/>
                    </a:solidFill>
                    <a:latin typeface="微軟正黑體" panose="020B0604030504040204" pitchFamily="34" charset="-120"/>
                    <a:ea typeface="微軟正黑體" panose="020B0604030504040204" pitchFamily="34" charset="-120"/>
                  </a:rPr>
                  <a:t>實施要點</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86" name="矩形 85">
                <a:extLst>
                  <a:ext uri="{FF2B5EF4-FFF2-40B4-BE49-F238E27FC236}">
                    <a16:creationId xmlns:a16="http://schemas.microsoft.com/office/drawing/2014/main" id="{A03BF915-BEEE-4DC4-8678-CBEDE38903C7}"/>
                  </a:ext>
                </a:extLst>
              </p:cNvPr>
              <p:cNvSpPr/>
              <p:nvPr/>
            </p:nvSpPr>
            <p:spPr>
              <a:xfrm>
                <a:off x="4802168" y="5453556"/>
                <a:ext cx="2325356" cy="734873"/>
              </a:xfrm>
              <a:prstGeom prst="rect">
                <a:avLst/>
              </a:prstGeom>
              <a:solidFill>
                <a:srgbClr val="7481A1"/>
              </a:solidFill>
              <a:ln>
                <a:noFill/>
              </a:ln>
            </p:spPr>
            <p:txBody>
              <a:bodyPr wrap="square">
                <a:spAutoFit/>
              </a:bodyPr>
              <a:lstStyle/>
              <a:p>
                <a:pPr algn="ctr"/>
                <a:r>
                  <a:rPr lang="zh-TW" altLang="en-US" sz="2000" b="1" dirty="0">
                    <a:solidFill>
                      <a:srgbClr val="FFFF00"/>
                    </a:solidFill>
                    <a:latin typeface="微軟正黑體" panose="020B0604030504040204" pitchFamily="34" charset="-120"/>
                    <a:ea typeface="微軟正黑體" panose="020B0604030504040204" pitchFamily="34" charset="-120"/>
                  </a:rPr>
                  <a:t>應數系、物理系</a:t>
                </a:r>
                <a:endParaRPr lang="en-US" altLang="zh-TW" sz="2000" b="1" dirty="0">
                  <a:solidFill>
                    <a:srgbClr val="FFFF00"/>
                  </a:solidFill>
                  <a:latin typeface="微軟正黑體" panose="020B0604030504040204" pitchFamily="34" charset="-120"/>
                  <a:ea typeface="微軟正黑體" panose="020B0604030504040204" pitchFamily="34" charset="-120"/>
                </a:endParaRPr>
              </a:p>
              <a:p>
                <a:pPr algn="ctr"/>
                <a:r>
                  <a:rPr lang="zh-TW" altLang="en-US" sz="2000" b="1" dirty="0">
                    <a:solidFill>
                      <a:srgbClr val="FFFF00"/>
                    </a:solidFill>
                    <a:latin typeface="微軟正黑體" panose="020B0604030504040204" pitchFamily="34" charset="-120"/>
                    <a:ea typeface="微軟正黑體" panose="020B0604030504040204" pitchFamily="34" charset="-120"/>
                  </a:rPr>
                  <a:t>食生系、生科系</a:t>
                </a:r>
              </a:p>
            </p:txBody>
          </p:sp>
          <p:cxnSp>
            <p:nvCxnSpPr>
              <p:cNvPr id="87" name="直接连接符 17">
                <a:extLst>
                  <a:ext uri="{FF2B5EF4-FFF2-40B4-BE49-F238E27FC236}">
                    <a16:creationId xmlns:a16="http://schemas.microsoft.com/office/drawing/2014/main" id="{EEAB8A9A-9C20-43E7-A504-42DB601C3EB3}"/>
                  </a:ext>
                </a:extLst>
              </p:cNvPr>
              <p:cNvCxnSpPr/>
              <p:nvPr/>
            </p:nvCxnSpPr>
            <p:spPr>
              <a:xfrm>
                <a:off x="5763941" y="5415107"/>
                <a:ext cx="360000" cy="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 name="投影片編號版面配置區 3"/>
          <p:cNvSpPr>
            <a:spLocks noGrp="1"/>
          </p:cNvSpPr>
          <p:nvPr>
            <p:ph type="sldNum" sz="quarter" idx="12"/>
          </p:nvPr>
        </p:nvSpPr>
        <p:spPr>
          <a:prstGeom prst="rect">
            <a:avLst/>
          </a:prstGeom>
        </p:spPr>
        <p:txBody>
          <a:bodyPr/>
          <a:lstStyle/>
          <a:p>
            <a:fld id="{B7647445-41D0-4638-80E9-D5D5C07ADD39}" type="slidenum">
              <a:rPr lang="zh-CN" altLang="en-US" smtClean="0"/>
              <a:pPr/>
              <a:t>30</a:t>
            </a:fld>
            <a:endParaRPr lang="zh-CN" altLang="en-US"/>
          </a:p>
        </p:txBody>
      </p:sp>
    </p:spTree>
    <p:custDataLst>
      <p:tags r:id="rId1"/>
    </p:custDataLst>
    <p:extLst>
      <p:ext uri="{BB962C8B-B14F-4D97-AF65-F5344CB8AC3E}">
        <p14:creationId xmlns:p14="http://schemas.microsoft.com/office/powerpoint/2010/main" val="25424510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79615" y="317229"/>
            <a:ext cx="10789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a:r>
              <a:rPr lang="zh-TW" altLang="en-US" sz="3600" dirty="0"/>
              <a:t>推動課程改革與創新</a:t>
            </a:r>
            <a:r>
              <a:rPr lang="en-US" altLang="zh-TW" sz="3600" dirty="0"/>
              <a:t>(2/5)</a:t>
            </a:r>
            <a:endParaRPr lang="zh-CN" altLang="en-US" sz="3500" dirty="0">
              <a:latin typeface="+mn-lt"/>
              <a:ea typeface="+mn-ea"/>
              <a:cs typeface="+mn-ea"/>
              <a:sym typeface="+mn-lt"/>
            </a:endParaRP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28" name="MH_Other_7">
            <a:extLst>
              <a:ext uri="{FF2B5EF4-FFF2-40B4-BE49-F238E27FC236}">
                <a16:creationId xmlns:a16="http://schemas.microsoft.com/office/drawing/2014/main" id="{55FE4EB1-9481-4C08-844E-A2D8C6568817}"/>
              </a:ext>
            </a:extLst>
          </p:cNvPr>
          <p:cNvSpPr/>
          <p:nvPr>
            <p:custDataLst>
              <p:tags r:id="rId2"/>
            </p:custDataLst>
          </p:nvPr>
        </p:nvSpPr>
        <p:spPr bwMode="auto">
          <a:xfrm>
            <a:off x="7240208" y="5837810"/>
            <a:ext cx="392729" cy="344683"/>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a:ln>
                <a:noFill/>
              </a:ln>
              <a:solidFill>
                <a:prstClr val="black"/>
              </a:solidFill>
              <a:effectLst/>
              <a:uLnTx/>
              <a:uFillTx/>
              <a:latin typeface="微软雅黑"/>
              <a:ea typeface="微软雅黑"/>
              <a:cs typeface="+mn-ea"/>
              <a:sym typeface="+mn-lt"/>
            </a:endParaRPr>
          </a:p>
        </p:txBody>
      </p:sp>
      <p:sp>
        <p:nvSpPr>
          <p:cNvPr id="33" name="ïšḷïḓé">
            <a:extLst>
              <a:ext uri="{FF2B5EF4-FFF2-40B4-BE49-F238E27FC236}">
                <a16:creationId xmlns:a16="http://schemas.microsoft.com/office/drawing/2014/main" id="{0C3D6F0B-E2BF-46E7-B3E6-AA5BD59A6E93}"/>
              </a:ext>
            </a:extLst>
          </p:cNvPr>
          <p:cNvSpPr txBox="1"/>
          <p:nvPr/>
        </p:nvSpPr>
        <p:spPr>
          <a:xfrm>
            <a:off x="1363923" y="989059"/>
            <a:ext cx="4232205" cy="618403"/>
          </a:xfrm>
          <a:prstGeom prst="rect">
            <a:avLst/>
          </a:prstGeom>
          <a:noFill/>
        </p:spPr>
        <p:txBody>
          <a:bodyPr wrap="square" lIns="90000" tIns="46800" rIns="90000" bIns="46800" rtlCol="0">
            <a:noAutofit/>
          </a:bodyPr>
          <a:lstStyle/>
          <a:p>
            <a:pPr lvl="0">
              <a:lnSpc>
                <a:spcPct val="150000"/>
              </a:lnSpc>
            </a:pPr>
            <a:r>
              <a:rPr lang="zh-TW" altLang="en-US" sz="3000" b="1" dirty="0">
                <a:solidFill>
                  <a:srgbClr val="0E3753"/>
                </a:solidFill>
                <a:latin typeface="微軟正黑體" panose="020B0604030504040204" pitchFamily="34" charset="-120"/>
                <a:ea typeface="微軟正黑體" panose="020B0604030504040204" pitchFamily="34" charset="-120"/>
              </a:rPr>
              <a:t>跨領域學分學程的變革</a:t>
            </a:r>
          </a:p>
        </p:txBody>
      </p:sp>
      <p:graphicFrame>
        <p:nvGraphicFramePr>
          <p:cNvPr id="30" name="表格 29">
            <a:extLst>
              <a:ext uri="{FF2B5EF4-FFF2-40B4-BE49-F238E27FC236}">
                <a16:creationId xmlns:a16="http://schemas.microsoft.com/office/drawing/2014/main" id="{510E49E0-51A1-4449-8BB3-07992119E632}"/>
              </a:ext>
            </a:extLst>
          </p:cNvPr>
          <p:cNvGraphicFramePr>
            <a:graphicFrameLocks noGrp="1"/>
          </p:cNvGraphicFramePr>
          <p:nvPr>
            <p:extLst>
              <p:ext uri="{D42A27DB-BD31-4B8C-83A1-F6EECF244321}">
                <p14:modId xmlns:p14="http://schemas.microsoft.com/office/powerpoint/2010/main" val="2788739462"/>
              </p:ext>
            </p:extLst>
          </p:nvPr>
        </p:nvGraphicFramePr>
        <p:xfrm>
          <a:off x="595665" y="2076062"/>
          <a:ext cx="8127999" cy="2194560"/>
        </p:xfrm>
        <a:graphic>
          <a:graphicData uri="http://schemas.openxmlformats.org/drawingml/2006/table">
            <a:tbl>
              <a:tblPr firstRow="1" bandRow="1">
                <a:tableStyleId>{00A15C55-8517-42AA-B614-E9B94910E393}</a:tableStyleId>
              </a:tblPr>
              <a:tblGrid>
                <a:gridCol w="2327557">
                  <a:extLst>
                    <a:ext uri="{9D8B030D-6E8A-4147-A177-3AD203B41FA5}">
                      <a16:colId xmlns:a16="http://schemas.microsoft.com/office/drawing/2014/main" val="1580162926"/>
                    </a:ext>
                  </a:extLst>
                </a:gridCol>
                <a:gridCol w="2241177">
                  <a:extLst>
                    <a:ext uri="{9D8B030D-6E8A-4147-A177-3AD203B41FA5}">
                      <a16:colId xmlns:a16="http://schemas.microsoft.com/office/drawing/2014/main" val="2275058156"/>
                    </a:ext>
                  </a:extLst>
                </a:gridCol>
                <a:gridCol w="3559265">
                  <a:extLst>
                    <a:ext uri="{9D8B030D-6E8A-4147-A177-3AD203B41FA5}">
                      <a16:colId xmlns:a16="http://schemas.microsoft.com/office/drawing/2014/main" val="1191921894"/>
                    </a:ext>
                  </a:extLst>
                </a:gridCol>
              </a:tblGrid>
              <a:tr h="370840">
                <a:tc>
                  <a:txBody>
                    <a:bodyPr/>
                    <a:lstStyle/>
                    <a:p>
                      <a:endParaRPr lang="zh-TW" altLang="en-US" sz="2400" dirty="0">
                        <a:latin typeface="微軟正黑體" panose="020B0604030504040204" pitchFamily="34" charset="-120"/>
                        <a:ea typeface="微軟正黑體" panose="020B0604030504040204" pitchFamily="34" charset="-120"/>
                      </a:endParaRPr>
                    </a:p>
                  </a:txBody>
                  <a:tcPr>
                    <a:noFill/>
                  </a:tcPr>
                </a:tc>
                <a:tc>
                  <a:txBody>
                    <a:bodyPr/>
                    <a:lstStyle/>
                    <a:p>
                      <a:pPr algn="ctr"/>
                      <a:r>
                        <a:rPr lang="zh-TW" altLang="en-US" sz="2400" dirty="0">
                          <a:latin typeface="微軟正黑體" panose="020B0604030504040204" pitchFamily="34" charset="-120"/>
                          <a:ea typeface="微軟正黑體" panose="020B0604030504040204" pitchFamily="34" charset="-120"/>
                        </a:rPr>
                        <a:t>原條文</a:t>
                      </a:r>
                    </a:p>
                  </a:txBody>
                  <a:tcPr>
                    <a:solidFill>
                      <a:srgbClr val="0E3753"/>
                    </a:solidFill>
                  </a:tcPr>
                </a:tc>
                <a:tc>
                  <a:txBody>
                    <a:bodyPr/>
                    <a:lstStyle/>
                    <a:p>
                      <a:pPr algn="ctr"/>
                      <a:r>
                        <a:rPr lang="zh-TW" altLang="en-US" sz="2400" dirty="0">
                          <a:latin typeface="微軟正黑體" panose="020B0604030504040204" pitchFamily="34" charset="-120"/>
                          <a:ea typeface="微軟正黑體" panose="020B0604030504040204" pitchFamily="34" charset="-120"/>
                        </a:rPr>
                        <a:t>修改後</a:t>
                      </a:r>
                    </a:p>
                  </a:txBody>
                  <a:tcPr>
                    <a:solidFill>
                      <a:srgbClr val="0E3753"/>
                    </a:solidFill>
                  </a:tcPr>
                </a:tc>
                <a:extLst>
                  <a:ext uri="{0D108BD9-81ED-4DB2-BD59-A6C34878D82A}">
                    <a16:rowId xmlns:a16="http://schemas.microsoft.com/office/drawing/2014/main" val="1634086572"/>
                  </a:ext>
                </a:extLst>
              </a:tr>
              <a:tr h="370840">
                <a:tc>
                  <a:txBody>
                    <a:bodyPr/>
                    <a:lstStyle/>
                    <a:p>
                      <a:pPr algn="ct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研究生</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至少</a:t>
                      </a:r>
                      <a:r>
                        <a:rPr lang="en-US" altLang="zh-TW" sz="2400" dirty="0">
                          <a:latin typeface="微軟正黑體" panose="020B0604030504040204" pitchFamily="34" charset="-120"/>
                          <a:ea typeface="微軟正黑體" panose="020B0604030504040204" pitchFamily="34" charset="-120"/>
                        </a:rPr>
                        <a:t>12</a:t>
                      </a:r>
                      <a:r>
                        <a:rPr lang="zh-TW" altLang="en-US" sz="2400" dirty="0">
                          <a:latin typeface="微軟正黑體" panose="020B0604030504040204" pitchFamily="34" charset="-120"/>
                          <a:ea typeface="微軟正黑體" panose="020B0604030504040204" pitchFamily="34" charset="-120"/>
                        </a:rPr>
                        <a:t>學分</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至少</a:t>
                      </a:r>
                      <a:r>
                        <a:rPr lang="en-US" altLang="zh-TW" sz="2400" u="sng" dirty="0">
                          <a:solidFill>
                            <a:srgbClr val="0000FF"/>
                          </a:solidFill>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學分</a:t>
                      </a:r>
                    </a:p>
                  </a:txBody>
                  <a:tcPr/>
                </a:tc>
                <a:extLst>
                  <a:ext uri="{0D108BD9-81ED-4DB2-BD59-A6C34878D82A}">
                    <a16:rowId xmlns:a16="http://schemas.microsoft.com/office/drawing/2014/main" val="3247009022"/>
                  </a:ext>
                </a:extLst>
              </a:tr>
              <a:tr h="370840">
                <a:tc rowSpan="2">
                  <a:txBody>
                    <a:bodyPr/>
                    <a:lstStyle/>
                    <a:p>
                      <a:pPr algn="ct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大學部</a:t>
                      </a:r>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rPr>
                        <a:t>至少</a:t>
                      </a:r>
                      <a:r>
                        <a:rPr lang="en-US" altLang="zh-TW" sz="2400" dirty="0">
                          <a:latin typeface="微軟正黑體" panose="020B0604030504040204" pitchFamily="34" charset="-120"/>
                          <a:ea typeface="微軟正黑體" panose="020B0604030504040204" pitchFamily="34" charset="-120"/>
                        </a:rPr>
                        <a:t>20</a:t>
                      </a:r>
                      <a:r>
                        <a:rPr lang="zh-TW" altLang="en-US" sz="2400" dirty="0">
                          <a:latin typeface="微軟正黑體" panose="020B0604030504040204" pitchFamily="34" charset="-120"/>
                          <a:ea typeface="微軟正黑體" panose="020B0604030504040204" pitchFamily="34" charset="-120"/>
                        </a:rPr>
                        <a:t>學分</a:t>
                      </a:r>
                    </a:p>
                  </a:txBody>
                  <a:tcPr/>
                </a:tc>
                <a:tc>
                  <a:txBody>
                    <a:bodyPr/>
                    <a:lstStyle/>
                    <a:p>
                      <a:pPr algn="ctr"/>
                      <a:r>
                        <a:rPr lang="zh-TW" altLang="en-US" sz="2400" dirty="0">
                          <a:latin typeface="微軟正黑體" panose="020B0604030504040204" pitchFamily="34" charset="-120"/>
                          <a:ea typeface="微軟正黑體" panose="020B0604030504040204" pitchFamily="34" charset="-120"/>
                        </a:rPr>
                        <a:t>至少</a:t>
                      </a:r>
                      <a:r>
                        <a:rPr lang="en-US" altLang="zh-TW" sz="2400" u="sng" dirty="0">
                          <a:solidFill>
                            <a:srgbClr val="0000FF"/>
                          </a:solidFill>
                          <a:latin typeface="微軟正黑體" panose="020B0604030504040204" pitchFamily="34" charset="-120"/>
                          <a:ea typeface="微軟正黑體" panose="020B0604030504040204" pitchFamily="34" charset="-120"/>
                        </a:rPr>
                        <a:t>15</a:t>
                      </a:r>
                      <a:r>
                        <a:rPr lang="zh-TW" altLang="en-US" sz="2400" dirty="0">
                          <a:latin typeface="微軟正黑體" panose="020B0604030504040204" pitchFamily="34" charset="-120"/>
                          <a:ea typeface="微軟正黑體" panose="020B0604030504040204" pitchFamily="34" charset="-120"/>
                        </a:rPr>
                        <a:t>學分</a:t>
                      </a:r>
                    </a:p>
                  </a:txBody>
                  <a:tcPr/>
                </a:tc>
                <a:extLst>
                  <a:ext uri="{0D108BD9-81ED-4DB2-BD59-A6C34878D82A}">
                    <a16:rowId xmlns:a16="http://schemas.microsoft.com/office/drawing/2014/main" val="1363029833"/>
                  </a:ext>
                </a:extLst>
              </a:tr>
              <a:tr h="370840">
                <a:tc vMerge="1">
                  <a:txBody>
                    <a:bodyPr/>
                    <a:lstStyle/>
                    <a:p>
                      <a:pPr algn="ctr"/>
                      <a:endParaRPr lang="zh-TW" altLang="en-US" dirty="0"/>
                    </a:p>
                  </a:txBody>
                  <a:tcPr/>
                </a:tc>
                <a:tc>
                  <a:txBody>
                    <a:bodyPr/>
                    <a:lstStyle/>
                    <a:p>
                      <a:pPr algn="ctr"/>
                      <a:r>
                        <a:rPr lang="en-US" altLang="zh-TW" sz="2400" dirty="0">
                          <a:latin typeface="微軟正黑體" panose="020B0604030504040204" pitchFamily="34" charset="-120"/>
                          <a:ea typeface="微軟正黑體" panose="020B0604030504040204" pitchFamily="34" charset="-120"/>
                        </a:rPr>
                        <a:t>--</a:t>
                      </a:r>
                    </a:p>
                  </a:txBody>
                  <a:tcPr anchor="ctr"/>
                </a:tc>
                <a:tc>
                  <a:txBody>
                    <a:bodyPr/>
                    <a:lstStyle/>
                    <a:p>
                      <a:pPr algn="ctr"/>
                      <a:r>
                        <a:rPr lang="zh-TW" altLang="en-US" sz="2400" dirty="0">
                          <a:solidFill>
                            <a:srgbClr val="0000FF"/>
                          </a:solidFill>
                          <a:latin typeface="微軟正黑體" panose="020B0604030504040204" pitchFamily="34" charset="-120"/>
                          <a:ea typeface="微軟正黑體" panose="020B0604030504040204" pitchFamily="34" charset="-120"/>
                        </a:rPr>
                        <a:t>可依需求規劃</a:t>
                      </a:r>
                      <a:r>
                        <a:rPr lang="zh-TW" altLang="en-US" sz="2400" u="sng" dirty="0">
                          <a:solidFill>
                            <a:srgbClr val="0000FF"/>
                          </a:solidFill>
                          <a:latin typeface="微軟正黑體" panose="020B0604030504040204" pitchFamily="34" charset="-120"/>
                          <a:ea typeface="微軟正黑體" panose="020B0604030504040204" pitchFamily="34" charset="-120"/>
                        </a:rPr>
                        <a:t>微學分學程</a:t>
                      </a:r>
                    </a:p>
                    <a:p>
                      <a:pPr algn="ctr"/>
                      <a:r>
                        <a:rPr lang="zh-TW" altLang="en-US" sz="2400" u="sng" dirty="0">
                          <a:solidFill>
                            <a:srgbClr val="0000FF"/>
                          </a:solidFill>
                          <a:latin typeface="微軟正黑體" panose="020B0604030504040204" pitchFamily="34" charset="-120"/>
                          <a:ea typeface="微軟正黑體" panose="020B0604030504040204" pitchFamily="34" charset="-120"/>
                        </a:rPr>
                        <a:t>至少修習</a:t>
                      </a:r>
                      <a:r>
                        <a:rPr lang="en-US" altLang="zh-TW" sz="2400" u="sng" dirty="0">
                          <a:solidFill>
                            <a:srgbClr val="0000FF"/>
                          </a:solidFill>
                          <a:latin typeface="微軟正黑體" panose="020B0604030504040204" pitchFamily="34" charset="-120"/>
                          <a:ea typeface="微軟正黑體" panose="020B0604030504040204" pitchFamily="34" charset="-120"/>
                        </a:rPr>
                        <a:t>9</a:t>
                      </a:r>
                      <a:r>
                        <a:rPr lang="zh-TW" altLang="en-US" sz="2400" u="sng" dirty="0">
                          <a:solidFill>
                            <a:srgbClr val="0000FF"/>
                          </a:solidFill>
                          <a:latin typeface="微軟正黑體" panose="020B0604030504040204" pitchFamily="34" charset="-120"/>
                          <a:ea typeface="微軟正黑體" panose="020B0604030504040204" pitchFamily="34" charset="-120"/>
                        </a:rPr>
                        <a:t>學分</a:t>
                      </a:r>
                    </a:p>
                  </a:txBody>
                  <a:tcPr/>
                </a:tc>
                <a:extLst>
                  <a:ext uri="{0D108BD9-81ED-4DB2-BD59-A6C34878D82A}">
                    <a16:rowId xmlns:a16="http://schemas.microsoft.com/office/drawing/2014/main" val="3846159530"/>
                  </a:ext>
                </a:extLst>
              </a:tr>
            </a:tbl>
          </a:graphicData>
        </a:graphic>
      </p:graphicFrame>
      <p:pic>
        <p:nvPicPr>
          <p:cNvPr id="3" name="圖片 2">
            <a:extLst>
              <a:ext uri="{FF2B5EF4-FFF2-40B4-BE49-F238E27FC236}">
                <a16:creationId xmlns:a16="http://schemas.microsoft.com/office/drawing/2014/main" id="{5433AA7B-115E-487E-94C5-5A41C420B034}"/>
              </a:ext>
            </a:extLst>
          </p:cNvPr>
          <p:cNvPicPr>
            <a:picLocks noChangeAspect="1"/>
          </p:cNvPicPr>
          <p:nvPr/>
        </p:nvPicPr>
        <p:blipFill>
          <a:blip r:embed="rId5"/>
          <a:stretch>
            <a:fillRect/>
          </a:stretch>
        </p:blipFill>
        <p:spPr>
          <a:xfrm>
            <a:off x="2078448" y="4646168"/>
            <a:ext cx="6645216" cy="1536325"/>
          </a:xfrm>
          <a:prstGeom prst="rect">
            <a:avLst/>
          </a:prstGeom>
        </p:spPr>
      </p:pic>
      <p:sp>
        <p:nvSpPr>
          <p:cNvPr id="4" name="圖說文字: 直線 3">
            <a:extLst>
              <a:ext uri="{FF2B5EF4-FFF2-40B4-BE49-F238E27FC236}">
                <a16:creationId xmlns:a16="http://schemas.microsoft.com/office/drawing/2014/main" id="{038E76F7-7ADF-4B7F-9C55-ACBF7811A3A5}"/>
              </a:ext>
            </a:extLst>
          </p:cNvPr>
          <p:cNvSpPr/>
          <p:nvPr/>
        </p:nvSpPr>
        <p:spPr>
          <a:xfrm>
            <a:off x="9019950" y="1993682"/>
            <a:ext cx="2778471" cy="1622363"/>
          </a:xfrm>
          <a:prstGeom prst="borderCallout1">
            <a:avLst>
              <a:gd name="adj1" fmla="val 61923"/>
              <a:gd name="adj2" fmla="val 2910"/>
              <a:gd name="adj3" fmla="val 71797"/>
              <a:gd name="adj4" fmla="val -153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600" dirty="0"/>
              <a:t>109</a:t>
            </a:r>
            <a:r>
              <a:rPr lang="zh-TW" altLang="en-US" sz="1600" dirty="0"/>
              <a:t>學年度第</a:t>
            </a:r>
            <a:r>
              <a:rPr lang="en-US" altLang="zh-TW" sz="1600" dirty="0"/>
              <a:t>1</a:t>
            </a:r>
            <a:r>
              <a:rPr lang="zh-TW" altLang="en-US" sz="1600" dirty="0"/>
              <a:t>次校課程委員會會議通過，</a:t>
            </a:r>
            <a:r>
              <a:rPr lang="en-US" altLang="zh-TW" sz="1600" dirty="0"/>
              <a:t>109</a:t>
            </a:r>
            <a:r>
              <a:rPr lang="zh-TW" altLang="en-US" sz="1600" dirty="0"/>
              <a:t>學年度第</a:t>
            </a:r>
            <a:r>
              <a:rPr lang="en-US" altLang="zh-TW" sz="1600" dirty="0"/>
              <a:t>2</a:t>
            </a:r>
            <a:r>
              <a:rPr lang="zh-TW" altLang="en-US" sz="1600" dirty="0"/>
              <a:t>學期新增</a:t>
            </a:r>
            <a:r>
              <a:rPr lang="en-US" altLang="zh-TW" sz="1600" dirty="0"/>
              <a:t>1</a:t>
            </a:r>
            <a:r>
              <a:rPr lang="zh-TW" altLang="en-US" sz="1600" dirty="0"/>
              <a:t>個全英語學分學</a:t>
            </a:r>
            <a:r>
              <a:rPr lang="zh-TW" altLang="en-US" sz="1600" dirty="0" smtClean="0"/>
              <a:t>程：</a:t>
            </a:r>
            <a:r>
              <a:rPr lang="zh-TW" altLang="en-US" sz="1600" dirty="0" smtClean="0">
                <a:solidFill>
                  <a:srgbClr val="FFFF00"/>
                </a:solidFill>
              </a:rPr>
              <a:t>管理</a:t>
            </a:r>
            <a:r>
              <a:rPr lang="zh-TW" altLang="en-US" sz="1600" dirty="0">
                <a:solidFill>
                  <a:srgbClr val="FFFF00"/>
                </a:solidFill>
              </a:rPr>
              <a:t>理論與實務碩士學分學程</a:t>
            </a:r>
            <a:r>
              <a:rPr lang="en-US" altLang="zh-TW" sz="1600" dirty="0">
                <a:solidFill>
                  <a:srgbClr val="FFFF00"/>
                </a:solidFill>
              </a:rPr>
              <a:t>(</a:t>
            </a:r>
            <a:r>
              <a:rPr lang="zh-TW" altLang="en-US" sz="1600" dirty="0">
                <a:solidFill>
                  <a:srgbClr val="FFFF00"/>
                </a:solidFill>
              </a:rPr>
              <a:t>全英語學程</a:t>
            </a:r>
            <a:r>
              <a:rPr lang="en-US" altLang="zh-TW" sz="1600" dirty="0">
                <a:solidFill>
                  <a:srgbClr val="FFFF00"/>
                </a:solidFill>
              </a:rPr>
              <a:t>)</a:t>
            </a:r>
          </a:p>
        </p:txBody>
      </p:sp>
      <p:sp>
        <p:nvSpPr>
          <p:cNvPr id="9" name="圖說文字: 直線 8">
            <a:extLst>
              <a:ext uri="{FF2B5EF4-FFF2-40B4-BE49-F238E27FC236}">
                <a16:creationId xmlns:a16="http://schemas.microsoft.com/office/drawing/2014/main" id="{00414E60-42B6-40F5-B888-9D6D0C457398}"/>
              </a:ext>
            </a:extLst>
          </p:cNvPr>
          <p:cNvSpPr/>
          <p:nvPr/>
        </p:nvSpPr>
        <p:spPr>
          <a:xfrm>
            <a:off x="9082096" y="3790064"/>
            <a:ext cx="2716325" cy="1923460"/>
          </a:xfrm>
          <a:prstGeom prst="borderCallout1">
            <a:avLst>
              <a:gd name="adj1" fmla="val 11777"/>
              <a:gd name="adj2" fmla="val 3455"/>
              <a:gd name="adj3" fmla="val 6443"/>
              <a:gd name="adj4" fmla="val -169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a:t>自</a:t>
            </a:r>
            <a:r>
              <a:rPr lang="en-US" altLang="zh-TW" sz="1600" dirty="0"/>
              <a:t>109</a:t>
            </a:r>
            <a:r>
              <a:rPr lang="zh-TW" altLang="en-US" sz="1600" dirty="0"/>
              <a:t>學年度第</a:t>
            </a:r>
            <a:r>
              <a:rPr lang="en-US" altLang="zh-TW" sz="1600" dirty="0"/>
              <a:t>2</a:t>
            </a:r>
            <a:r>
              <a:rPr lang="zh-TW" altLang="en-US" sz="1600" dirty="0"/>
              <a:t>學期為止共有</a:t>
            </a:r>
            <a:r>
              <a:rPr lang="en-US" altLang="zh-TW" sz="1600" dirty="0"/>
              <a:t>5</a:t>
            </a:r>
            <a:r>
              <a:rPr lang="zh-TW" altLang="en-US" sz="1600" dirty="0"/>
              <a:t>個大學部微學分學程：</a:t>
            </a:r>
            <a:endParaRPr lang="en-US" altLang="zh-TW" sz="1600" dirty="0"/>
          </a:p>
          <a:p>
            <a:r>
              <a:rPr lang="en-US" altLang="zh-TW" sz="1600" dirty="0">
                <a:solidFill>
                  <a:srgbClr val="FFFF00"/>
                </a:solidFill>
              </a:rPr>
              <a:t>1.</a:t>
            </a:r>
            <a:r>
              <a:rPr lang="zh-TW" altLang="en-US" sz="1600" dirty="0">
                <a:solidFill>
                  <a:srgbClr val="FFFF00"/>
                </a:solidFill>
              </a:rPr>
              <a:t>防災科技學程</a:t>
            </a:r>
            <a:endParaRPr lang="en-US" altLang="zh-TW" sz="1600" dirty="0">
              <a:solidFill>
                <a:srgbClr val="FFFF00"/>
              </a:solidFill>
            </a:endParaRPr>
          </a:p>
          <a:p>
            <a:r>
              <a:rPr lang="en-US" altLang="zh-TW" sz="1600" dirty="0">
                <a:solidFill>
                  <a:srgbClr val="FFFF00"/>
                </a:solidFill>
              </a:rPr>
              <a:t>2. </a:t>
            </a:r>
            <a:r>
              <a:rPr lang="zh-TW" altLang="en-US" sz="1600" dirty="0">
                <a:solidFill>
                  <a:srgbClr val="FFFF00"/>
                </a:solidFill>
              </a:rPr>
              <a:t>數位人文與資訊應用學程</a:t>
            </a:r>
            <a:endParaRPr lang="en-US" altLang="zh-TW" sz="1600" dirty="0">
              <a:solidFill>
                <a:srgbClr val="FFFF00"/>
              </a:solidFill>
            </a:endParaRPr>
          </a:p>
          <a:p>
            <a:r>
              <a:rPr lang="en-US" altLang="zh-TW" sz="1600" dirty="0">
                <a:solidFill>
                  <a:srgbClr val="FFFF00"/>
                </a:solidFill>
              </a:rPr>
              <a:t>3.</a:t>
            </a:r>
            <a:r>
              <a:rPr lang="zh-TW" altLang="en-US" sz="1600" dirty="0">
                <a:solidFill>
                  <a:srgbClr val="FFFF00"/>
                </a:solidFill>
              </a:rPr>
              <a:t>永續環境學程</a:t>
            </a:r>
            <a:endParaRPr lang="en-US" altLang="zh-TW" sz="1600" dirty="0">
              <a:solidFill>
                <a:srgbClr val="FFFF00"/>
              </a:solidFill>
            </a:endParaRPr>
          </a:p>
          <a:p>
            <a:r>
              <a:rPr lang="en-US" altLang="zh-TW" sz="1600" dirty="0">
                <a:solidFill>
                  <a:srgbClr val="FFFF00"/>
                </a:solidFill>
              </a:rPr>
              <a:t>4.</a:t>
            </a:r>
            <a:r>
              <a:rPr lang="zh-TW" altLang="en-US" sz="1600" dirty="0">
                <a:solidFill>
                  <a:srgbClr val="FFFF00"/>
                </a:solidFill>
              </a:rPr>
              <a:t>創業學分學程</a:t>
            </a:r>
            <a:endParaRPr lang="en-US" altLang="zh-TW" sz="1600" dirty="0">
              <a:solidFill>
                <a:srgbClr val="FFFF00"/>
              </a:solidFill>
            </a:endParaRPr>
          </a:p>
          <a:p>
            <a:r>
              <a:rPr lang="en-US" altLang="zh-TW" sz="1600" dirty="0">
                <a:solidFill>
                  <a:srgbClr val="FFFF00"/>
                </a:solidFill>
              </a:rPr>
              <a:t>5.</a:t>
            </a:r>
            <a:r>
              <a:rPr lang="zh-TW" altLang="en-US" sz="1600" dirty="0">
                <a:solidFill>
                  <a:srgbClr val="FFFF00"/>
                </a:solidFill>
              </a:rPr>
              <a:t>興創智慧學分學程</a:t>
            </a:r>
            <a:endParaRPr lang="en-US" altLang="zh-TW" sz="1600" dirty="0">
              <a:solidFill>
                <a:srgbClr val="FFFF00"/>
              </a:solidFill>
            </a:endParaRPr>
          </a:p>
        </p:txBody>
      </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31</a:t>
            </a:fld>
            <a:endParaRPr lang="zh-CN" altLang="en-US"/>
          </a:p>
        </p:txBody>
      </p:sp>
    </p:spTree>
    <p:custDataLst>
      <p:tags r:id="rId1"/>
    </p:custDataLst>
    <p:extLst>
      <p:ext uri="{BB962C8B-B14F-4D97-AF65-F5344CB8AC3E}">
        <p14:creationId xmlns:p14="http://schemas.microsoft.com/office/powerpoint/2010/main" val="582581288"/>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79615" y="317229"/>
            <a:ext cx="10789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推動課程改革與創新</a:t>
            </a:r>
            <a:r>
              <a:rPr lang="en-US" altLang="zh-TW" dirty="0"/>
              <a:t>(3/5)</a:t>
            </a:r>
            <a:endParaRPr lang="zh-CN" altLang="en-US" dirty="0">
              <a:sym typeface="+mn-lt"/>
            </a:endParaRP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28" name="MH_Other_7">
            <a:extLst>
              <a:ext uri="{FF2B5EF4-FFF2-40B4-BE49-F238E27FC236}">
                <a16:creationId xmlns:a16="http://schemas.microsoft.com/office/drawing/2014/main" id="{55FE4EB1-9481-4C08-844E-A2D8C6568817}"/>
              </a:ext>
            </a:extLst>
          </p:cNvPr>
          <p:cNvSpPr/>
          <p:nvPr>
            <p:custDataLst>
              <p:tags r:id="rId2"/>
            </p:custDataLst>
          </p:nvPr>
        </p:nvSpPr>
        <p:spPr bwMode="auto">
          <a:xfrm>
            <a:off x="7240208" y="5837810"/>
            <a:ext cx="392729" cy="344683"/>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a:ln>
                <a:noFill/>
              </a:ln>
              <a:solidFill>
                <a:prstClr val="black"/>
              </a:solidFill>
              <a:effectLst/>
              <a:uLnTx/>
              <a:uFillTx/>
              <a:latin typeface="微软雅黑"/>
              <a:ea typeface="微软雅黑"/>
              <a:cs typeface="+mn-ea"/>
              <a:sym typeface="+mn-lt"/>
            </a:endParaRPr>
          </a:p>
        </p:txBody>
      </p:sp>
      <p:sp>
        <p:nvSpPr>
          <p:cNvPr id="9" name="ïśḻîde">
            <a:extLst>
              <a:ext uri="{FF2B5EF4-FFF2-40B4-BE49-F238E27FC236}">
                <a16:creationId xmlns:a16="http://schemas.microsoft.com/office/drawing/2014/main" id="{580C42AA-F825-47E8-9407-2A31DB92467C}"/>
              </a:ext>
            </a:extLst>
          </p:cNvPr>
          <p:cNvSpPr/>
          <p:nvPr/>
        </p:nvSpPr>
        <p:spPr bwMode="auto">
          <a:xfrm>
            <a:off x="957851" y="1116976"/>
            <a:ext cx="4320000" cy="383299"/>
          </a:xfrm>
          <a:prstGeom prst="rect">
            <a:avLst/>
          </a:prstGeom>
          <a:solidFill>
            <a:srgbClr val="43657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90000"/>
              </a:lnSpc>
            </a:pPr>
            <a:r>
              <a:rPr lang="zh-TW" altLang="en-US" sz="2000" b="1" dirty="0">
                <a:solidFill>
                  <a:srgbClr val="FFFFFF"/>
                </a:solidFill>
                <a:latin typeface="微軟正黑體" panose="020B0604030504040204" pitchFamily="34" charset="-120"/>
                <a:ea typeface="微軟正黑體" panose="020B0604030504040204" pitchFamily="34" charset="-120"/>
              </a:rPr>
              <a:t>「資訊素養－程式設計與應用」課程：</a:t>
            </a:r>
          </a:p>
        </p:txBody>
      </p:sp>
      <p:sp>
        <p:nvSpPr>
          <p:cNvPr id="10" name="îşḻiḑê">
            <a:extLst>
              <a:ext uri="{FF2B5EF4-FFF2-40B4-BE49-F238E27FC236}">
                <a16:creationId xmlns:a16="http://schemas.microsoft.com/office/drawing/2014/main" id="{1A9D9530-305C-4FC1-A86D-DF3DC5431F2E}"/>
              </a:ext>
            </a:extLst>
          </p:cNvPr>
          <p:cNvSpPr/>
          <p:nvPr/>
        </p:nvSpPr>
        <p:spPr bwMode="auto">
          <a:xfrm flipH="1">
            <a:off x="901725" y="1551236"/>
            <a:ext cx="6472289" cy="720000"/>
          </a:xfrm>
          <a:prstGeom prst="homePlate">
            <a:avLst/>
          </a:prstGeom>
          <a:solidFill>
            <a:schemeClr val="bg1">
              <a:lumMod val="95000"/>
            </a:schemeClr>
          </a:solidFill>
          <a:ln w="28575" algn="ctr">
            <a:noFill/>
            <a:round/>
            <a:headEnd/>
            <a:tailEnd/>
          </a:ln>
        </p:spPr>
        <p:txBody>
          <a:bodyPr wrap="square" lIns="91440" tIns="45720" rIns="91440" bIns="45720" anchor="ctr">
            <a:noAutofit/>
          </a:bodyPr>
          <a:lstStyle/>
          <a:p>
            <a:pPr lvl="0" algn="ctr">
              <a:defRPr/>
            </a:pPr>
            <a:r>
              <a:rPr lang="en-US" altLang="zh-TW" sz="2000" b="1" kern="0" dirty="0">
                <a:solidFill>
                  <a:srgbClr val="0000FF"/>
                </a:solidFill>
                <a:latin typeface="微軟正黑體" panose="020B0604030504040204" pitchFamily="34" charset="-120"/>
                <a:ea typeface="微軟正黑體" panose="020B0604030504040204" pitchFamily="34" charset="-120"/>
              </a:rPr>
              <a:t>108</a:t>
            </a:r>
            <a:r>
              <a:rPr lang="zh-TW" altLang="en-US" sz="2000" b="1" kern="0" dirty="0">
                <a:solidFill>
                  <a:srgbClr val="0000FF"/>
                </a:solidFill>
                <a:latin typeface="微軟正黑體" panose="020B0604030504040204" pitchFamily="34" charset="-120"/>
                <a:ea typeface="微軟正黑體" panose="020B0604030504040204" pitchFamily="34" charset="-120"/>
              </a:rPr>
              <a:t>學年度起必修</a:t>
            </a:r>
            <a:r>
              <a:rPr lang="en-US" altLang="zh-TW" sz="2000" b="1" kern="0" dirty="0">
                <a:solidFill>
                  <a:srgbClr val="0000FF"/>
                </a:solidFill>
                <a:latin typeface="微軟正黑體" panose="020B0604030504040204" pitchFamily="34" charset="-120"/>
                <a:ea typeface="微軟正黑體" panose="020B0604030504040204" pitchFamily="34" charset="-120"/>
              </a:rPr>
              <a:t>1</a:t>
            </a:r>
            <a:r>
              <a:rPr lang="zh-TW" altLang="en-US" sz="2000" b="1" kern="0" dirty="0">
                <a:solidFill>
                  <a:srgbClr val="0000FF"/>
                </a:solidFill>
                <a:latin typeface="微軟正黑體" panose="020B0604030504040204" pitchFamily="34" charset="-120"/>
                <a:ea typeface="微軟正黑體" panose="020B0604030504040204" pitchFamily="34" charset="-120"/>
              </a:rPr>
              <a:t>學分</a:t>
            </a:r>
            <a:r>
              <a:rPr lang="zh-TW" altLang="en-US" sz="2000" b="1" kern="0" dirty="0">
                <a:solidFill>
                  <a:srgbClr val="000000"/>
                </a:solidFill>
                <a:latin typeface="微軟正黑體" panose="020B0604030504040204" pitchFamily="34" charset="-120"/>
                <a:ea typeface="微軟正黑體" panose="020B0604030504040204" pitchFamily="34" charset="-120"/>
              </a:rPr>
              <a:t>，授課內容涵蓋「運算思維、程式設計邏輯、程式設計實作」，合計達</a:t>
            </a:r>
            <a:r>
              <a:rPr lang="en-US" altLang="zh-TW" sz="2000" b="1" kern="0" dirty="0">
                <a:solidFill>
                  <a:srgbClr val="000000"/>
                </a:solidFill>
                <a:latin typeface="微軟正黑體" panose="020B0604030504040204" pitchFamily="34" charset="-120"/>
                <a:ea typeface="微軟正黑體" panose="020B0604030504040204" pitchFamily="34" charset="-120"/>
              </a:rPr>
              <a:t>18</a:t>
            </a:r>
            <a:r>
              <a:rPr lang="zh-TW" altLang="en-US" sz="2000" b="1" kern="0" dirty="0">
                <a:solidFill>
                  <a:srgbClr val="000000"/>
                </a:solidFill>
                <a:latin typeface="微軟正黑體" panose="020B0604030504040204" pitchFamily="34" charset="-120"/>
                <a:ea typeface="微軟正黑體" panose="020B0604030504040204" pitchFamily="34" charset="-120"/>
              </a:rPr>
              <a:t>小時。</a:t>
            </a:r>
          </a:p>
        </p:txBody>
      </p:sp>
      <p:sp>
        <p:nvSpPr>
          <p:cNvPr id="11" name="ïşľídê">
            <a:extLst>
              <a:ext uri="{FF2B5EF4-FFF2-40B4-BE49-F238E27FC236}">
                <a16:creationId xmlns:a16="http://schemas.microsoft.com/office/drawing/2014/main" id="{2F82068D-DB1B-4C07-975E-6754D38A05EC}"/>
              </a:ext>
            </a:extLst>
          </p:cNvPr>
          <p:cNvSpPr/>
          <p:nvPr/>
        </p:nvSpPr>
        <p:spPr bwMode="auto">
          <a:xfrm>
            <a:off x="901724" y="2374013"/>
            <a:ext cx="4376127" cy="383299"/>
          </a:xfrm>
          <a:prstGeom prst="rect">
            <a:avLst/>
          </a:prstGeom>
          <a:solidFill>
            <a:srgbClr val="CC33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90000"/>
              </a:lnSpc>
            </a:pPr>
            <a:r>
              <a:rPr lang="zh-TW" altLang="en-US" sz="2000" b="1" dirty="0">
                <a:solidFill>
                  <a:srgbClr val="FFFFFF"/>
                </a:solidFill>
                <a:latin typeface="微軟正黑體" panose="020B0604030504040204" pitchFamily="34" charset="-120"/>
                <a:ea typeface="微軟正黑體" panose="020B0604030504040204" pitchFamily="34" charset="-120"/>
              </a:rPr>
              <a:t>通識微型課程</a:t>
            </a:r>
          </a:p>
        </p:txBody>
      </p:sp>
      <p:sp>
        <p:nvSpPr>
          <p:cNvPr id="4" name="矩形 3">
            <a:extLst>
              <a:ext uri="{FF2B5EF4-FFF2-40B4-BE49-F238E27FC236}">
                <a16:creationId xmlns:a16="http://schemas.microsoft.com/office/drawing/2014/main" id="{3EAF9C36-8D20-4465-B904-5F1D270F6F53}"/>
              </a:ext>
            </a:extLst>
          </p:cNvPr>
          <p:cNvSpPr/>
          <p:nvPr/>
        </p:nvSpPr>
        <p:spPr>
          <a:xfrm>
            <a:off x="3611658" y="2939241"/>
            <a:ext cx="3906363" cy="2209964"/>
          </a:xfrm>
          <a:prstGeom prst="rect">
            <a:avLst/>
          </a:prstGeom>
        </p:spPr>
        <p:txBody>
          <a:bodyPr wrap="square">
            <a:spAutoFit/>
          </a:bodyPr>
          <a:lstStyle/>
          <a:p>
            <a:pPr marL="252000" lvl="0" indent="-252000" algn="just">
              <a:lnSpc>
                <a:spcPts val="2800"/>
              </a:lnSpc>
              <a:buFont typeface="+mj-lt"/>
              <a:buAutoNum type="arabicPeriod"/>
              <a:defRPr/>
            </a:pPr>
            <a:r>
              <a:rPr lang="zh-TW" altLang="en-US" b="1" kern="0" dirty="0">
                <a:latin typeface="微軟正黑體" panose="020B0604030504040204" pitchFamily="34" charset="-120"/>
                <a:ea typeface="微軟正黑體" panose="020B0604030504040204" pitchFamily="34" charset="-120"/>
              </a:rPr>
              <a:t>主題式小班教學，彈性上課時間，強調</a:t>
            </a:r>
            <a:r>
              <a:rPr lang="zh-TW" altLang="en-US" b="1" kern="0" dirty="0">
                <a:solidFill>
                  <a:srgbClr val="0000FF"/>
                </a:solidFill>
                <a:latin typeface="微軟正黑體" panose="020B0604030504040204" pitchFamily="34" charset="-120"/>
                <a:ea typeface="微軟正黑體" panose="020B0604030504040204" pitchFamily="34" charset="-120"/>
              </a:rPr>
              <a:t>討論與實作</a:t>
            </a:r>
            <a:r>
              <a:rPr lang="zh-TW" altLang="en-US" b="1" kern="0" dirty="0">
                <a:latin typeface="微軟正黑體" panose="020B0604030504040204" pitchFamily="34" charset="-120"/>
                <a:ea typeface="微軟正黑體" panose="020B0604030504040204" pitchFamily="34" charset="-120"/>
              </a:rPr>
              <a:t>。</a:t>
            </a:r>
            <a:endParaRPr lang="en-US" altLang="zh-TW" b="1" kern="0" dirty="0">
              <a:latin typeface="微軟正黑體" panose="020B0604030504040204" pitchFamily="34" charset="-120"/>
              <a:ea typeface="微軟正黑體" panose="020B0604030504040204" pitchFamily="34" charset="-120"/>
            </a:endParaRPr>
          </a:p>
          <a:p>
            <a:pPr marL="252000" lvl="0" indent="-252000" algn="just">
              <a:lnSpc>
                <a:spcPts val="2800"/>
              </a:lnSpc>
              <a:buFont typeface="+mj-lt"/>
              <a:buAutoNum type="arabicPeriod"/>
              <a:defRPr/>
            </a:pPr>
            <a:r>
              <a:rPr lang="zh-TW" altLang="en-US" b="1" kern="0" dirty="0">
                <a:latin typeface="微軟正黑體" panose="020B0604030504040204" pitchFamily="34" charset="-120"/>
                <a:ea typeface="微軟正黑體" panose="020B0604030504040204" pitchFamily="34" charset="-120"/>
              </a:rPr>
              <a:t>課程分</a:t>
            </a:r>
            <a:r>
              <a:rPr lang="en-US" altLang="zh-TW" b="1" kern="0" dirty="0">
                <a:latin typeface="微軟正黑體" panose="020B0604030504040204" pitchFamily="34" charset="-120"/>
                <a:ea typeface="微軟正黑體" panose="020B0604030504040204" pitchFamily="34" charset="-120"/>
              </a:rPr>
              <a:t>5</a:t>
            </a:r>
            <a:r>
              <a:rPr lang="zh-TW" altLang="en-US" b="1" kern="0" dirty="0">
                <a:latin typeface="微軟正黑體" panose="020B0604030504040204" pitchFamily="34" charset="-120"/>
                <a:ea typeface="微軟正黑體" panose="020B0604030504040204" pitchFamily="34" charset="-120"/>
              </a:rPr>
              <a:t>大類別，下設不同主題，</a:t>
            </a:r>
            <a:r>
              <a:rPr lang="zh-TW" altLang="en-US" b="1" kern="0" dirty="0">
                <a:solidFill>
                  <a:srgbClr val="0000FF"/>
                </a:solidFill>
                <a:latin typeface="微軟正黑體" panose="020B0604030504040204" pitchFamily="34" charset="-120"/>
                <a:ea typeface="微軟正黑體" panose="020B0604030504040204" pitchFamily="34" charset="-120"/>
              </a:rPr>
              <a:t>每一主題單元</a:t>
            </a:r>
            <a:r>
              <a:rPr lang="zh-TW" altLang="en-US" b="1" kern="0" dirty="0">
                <a:latin typeface="微軟正黑體" panose="020B0604030504040204" pitchFamily="34" charset="-120"/>
                <a:ea typeface="微軟正黑體" panose="020B0604030504040204" pitchFamily="34" charset="-120"/>
              </a:rPr>
              <a:t>以</a:t>
            </a:r>
            <a:r>
              <a:rPr lang="en-US" altLang="zh-TW" b="1" kern="0" dirty="0">
                <a:solidFill>
                  <a:srgbClr val="0000FF"/>
                </a:solidFill>
                <a:latin typeface="微軟正黑體" panose="020B0604030504040204" pitchFamily="34" charset="-120"/>
                <a:ea typeface="微軟正黑體" panose="020B0604030504040204" pitchFamily="34" charset="-120"/>
              </a:rPr>
              <a:t>6</a:t>
            </a:r>
            <a:r>
              <a:rPr lang="zh-TW" altLang="en-US" b="1" kern="0" dirty="0">
                <a:solidFill>
                  <a:srgbClr val="0000FF"/>
                </a:solidFill>
                <a:latin typeface="微軟正黑體" panose="020B0604030504040204" pitchFamily="34" charset="-120"/>
                <a:ea typeface="微軟正黑體" panose="020B0604030504040204" pitchFamily="34" charset="-120"/>
              </a:rPr>
              <a:t>～</a:t>
            </a:r>
            <a:r>
              <a:rPr lang="en-US" altLang="zh-TW" b="1" kern="0" dirty="0">
                <a:solidFill>
                  <a:srgbClr val="0000FF"/>
                </a:solidFill>
                <a:latin typeface="微軟正黑體" panose="020B0604030504040204" pitchFamily="34" charset="-120"/>
                <a:ea typeface="微軟正黑體" panose="020B0604030504040204" pitchFamily="34" charset="-120"/>
              </a:rPr>
              <a:t>8</a:t>
            </a:r>
            <a:r>
              <a:rPr lang="zh-TW" altLang="en-US" b="1" kern="0" dirty="0">
                <a:solidFill>
                  <a:srgbClr val="0000FF"/>
                </a:solidFill>
                <a:latin typeface="微軟正黑體" panose="020B0604030504040204" pitchFamily="34" charset="-120"/>
                <a:ea typeface="微軟正黑體" panose="020B0604030504040204" pitchFamily="34" charset="-120"/>
              </a:rPr>
              <a:t>小時</a:t>
            </a:r>
            <a:r>
              <a:rPr lang="zh-TW" altLang="en-US" b="1" kern="0" dirty="0">
                <a:latin typeface="微軟正黑體" panose="020B0604030504040204" pitchFamily="34" charset="-120"/>
                <a:ea typeface="微軟正黑體" panose="020B0604030504040204" pitchFamily="34" charset="-120"/>
              </a:rPr>
              <a:t>為原則，修滿</a:t>
            </a:r>
            <a:r>
              <a:rPr lang="en-US" altLang="zh-TW" b="1" kern="0" dirty="0">
                <a:latin typeface="微軟正黑體" panose="020B0604030504040204" pitchFamily="34" charset="-120"/>
                <a:ea typeface="微軟正黑體" panose="020B0604030504040204" pitchFamily="34" charset="-120"/>
              </a:rPr>
              <a:t>18</a:t>
            </a:r>
            <a:r>
              <a:rPr lang="zh-TW" altLang="en-US" b="1" kern="0" dirty="0">
                <a:latin typeface="微軟正黑體" panose="020B0604030504040204" pitchFamily="34" charset="-120"/>
                <a:ea typeface="微軟正黑體" panose="020B0604030504040204" pitchFamily="34" charset="-120"/>
              </a:rPr>
              <a:t>小時且通過學習成效檢核者，取得「通識學習拼圖」</a:t>
            </a:r>
            <a:r>
              <a:rPr lang="en-US" altLang="zh-TW" b="1" kern="0" dirty="0">
                <a:latin typeface="微軟正黑體" panose="020B0604030504040204" pitchFamily="34" charset="-120"/>
                <a:ea typeface="微軟正黑體" panose="020B0604030504040204" pitchFamily="34" charset="-120"/>
              </a:rPr>
              <a:t>1</a:t>
            </a:r>
            <a:r>
              <a:rPr lang="zh-TW" altLang="en-US" b="1" kern="0" dirty="0">
                <a:latin typeface="微軟正黑體" panose="020B0604030504040204" pitchFamily="34" charset="-120"/>
                <a:ea typeface="微軟正黑體" panose="020B0604030504040204" pitchFamily="34" charset="-120"/>
              </a:rPr>
              <a:t>學分。</a:t>
            </a:r>
            <a:endParaRPr lang="en-US" altLang="zh-TW" b="1" kern="0" dirty="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D74AEC57-2A8A-416A-8A8F-6C885498A34F}"/>
              </a:ext>
            </a:extLst>
          </p:cNvPr>
          <p:cNvSpPr txBox="1"/>
          <p:nvPr/>
        </p:nvSpPr>
        <p:spPr>
          <a:xfrm>
            <a:off x="3920808" y="5248699"/>
            <a:ext cx="3597213" cy="830997"/>
          </a:xfrm>
          <a:prstGeom prst="rect">
            <a:avLst/>
          </a:prstGeom>
          <a:noFill/>
        </p:spPr>
        <p:txBody>
          <a:bodyPr wrap="square" rtlCol="0">
            <a:spAutoFit/>
          </a:bodyPr>
          <a:lstStyle/>
          <a:p>
            <a:pPr algn="ctr"/>
            <a:r>
              <a:rPr lang="zh-TW" altLang="en-US" sz="24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敬邀各領域老師加入</a:t>
            </a:r>
            <a:endParaRPr lang="en-US" altLang="zh-TW" sz="24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4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通識微型課程。</a:t>
            </a:r>
            <a:endParaRPr lang="en-US" altLang="zh-TW" sz="2400" kern="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20" name="圖片 19">
            <a:extLst>
              <a:ext uri="{FF2B5EF4-FFF2-40B4-BE49-F238E27FC236}">
                <a16:creationId xmlns:a16="http://schemas.microsoft.com/office/drawing/2014/main" id="{EB32CDE9-91FF-45D8-BC6E-F979CAEC4E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7045" y="2820772"/>
            <a:ext cx="2663050" cy="1675896"/>
          </a:xfrm>
          <a:prstGeom prst="rect">
            <a:avLst/>
          </a:prstGeom>
          <a:effectLst>
            <a:outerShdw blurRad="50800" dist="38100" algn="l" rotWithShape="0">
              <a:prstClr val="black">
                <a:alpha val="40000"/>
              </a:prstClr>
            </a:outerShdw>
          </a:effectLst>
        </p:spPr>
      </p:pic>
      <p:pic>
        <p:nvPicPr>
          <p:cNvPr id="21" name="圖片 20">
            <a:extLst>
              <a:ext uri="{FF2B5EF4-FFF2-40B4-BE49-F238E27FC236}">
                <a16:creationId xmlns:a16="http://schemas.microsoft.com/office/drawing/2014/main" id="{C627CD4E-89AA-4262-A40B-5D4BA4F62E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0558" y="4789939"/>
            <a:ext cx="2701100" cy="1535452"/>
          </a:xfrm>
          <a:prstGeom prst="rect">
            <a:avLst/>
          </a:prstGeom>
          <a:effectLst>
            <a:outerShdw blurRad="50800" dist="38100" dir="2700000" algn="tl" rotWithShape="0">
              <a:prstClr val="black">
                <a:alpha val="40000"/>
              </a:prstClr>
            </a:outerShdw>
          </a:effectLst>
        </p:spPr>
      </p:pic>
      <p:sp>
        <p:nvSpPr>
          <p:cNvPr id="2" name="文字方塊 1">
            <a:extLst>
              <a:ext uri="{FF2B5EF4-FFF2-40B4-BE49-F238E27FC236}">
                <a16:creationId xmlns:a16="http://schemas.microsoft.com/office/drawing/2014/main" id="{D718E349-5328-4304-8279-7B1097393F96}"/>
              </a:ext>
            </a:extLst>
          </p:cNvPr>
          <p:cNvSpPr txBox="1"/>
          <p:nvPr/>
        </p:nvSpPr>
        <p:spPr>
          <a:xfrm>
            <a:off x="1873188" y="4270159"/>
            <a:ext cx="1171853" cy="276999"/>
          </a:xfrm>
          <a:prstGeom prst="rect">
            <a:avLst/>
          </a:prstGeom>
          <a:noFill/>
        </p:spPr>
        <p:txBody>
          <a:bodyPr wrap="square" rtlCol="0">
            <a:spAutoFit/>
          </a:bodyPr>
          <a:lstStyle/>
          <a:p>
            <a:r>
              <a:rPr lang="zh-TW" altLang="en-US" sz="1200" dirty="0">
                <a:solidFill>
                  <a:schemeClr val="accent4">
                    <a:lumMod val="40000"/>
                    <a:lumOff val="60000"/>
                  </a:schemeClr>
                </a:solidFill>
              </a:rPr>
              <a:t>台茶實作</a:t>
            </a:r>
          </a:p>
        </p:txBody>
      </p:sp>
      <p:sp>
        <p:nvSpPr>
          <p:cNvPr id="23" name="文字方塊 22">
            <a:extLst>
              <a:ext uri="{FF2B5EF4-FFF2-40B4-BE49-F238E27FC236}">
                <a16:creationId xmlns:a16="http://schemas.microsoft.com/office/drawing/2014/main" id="{F5AE38D7-3F10-40DA-9373-E8BB94028E45}"/>
              </a:ext>
            </a:extLst>
          </p:cNvPr>
          <p:cNvSpPr txBox="1"/>
          <p:nvPr/>
        </p:nvSpPr>
        <p:spPr>
          <a:xfrm>
            <a:off x="1868477" y="6079696"/>
            <a:ext cx="1171853" cy="276999"/>
          </a:xfrm>
          <a:prstGeom prst="rect">
            <a:avLst/>
          </a:prstGeom>
          <a:noFill/>
        </p:spPr>
        <p:txBody>
          <a:bodyPr wrap="square" rtlCol="0">
            <a:spAutoFit/>
          </a:bodyPr>
          <a:lstStyle/>
          <a:p>
            <a:r>
              <a:rPr lang="zh-TW" altLang="en-US" sz="1200" dirty="0">
                <a:solidFill>
                  <a:schemeClr val="accent4">
                    <a:lumMod val="40000"/>
                    <a:lumOff val="60000"/>
                  </a:schemeClr>
                </a:solidFill>
              </a:rPr>
              <a:t>密室脫逃</a:t>
            </a:r>
          </a:p>
        </p:txBody>
      </p:sp>
      <p:pic>
        <p:nvPicPr>
          <p:cNvPr id="16" name="圖片 15">
            <a:extLst>
              <a:ext uri="{FF2B5EF4-FFF2-40B4-BE49-F238E27FC236}">
                <a16:creationId xmlns:a16="http://schemas.microsoft.com/office/drawing/2014/main" id="{96C47A31-719F-42F5-9F2B-564EE88E9F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18021" y="938053"/>
            <a:ext cx="4593998" cy="5602718"/>
          </a:xfrm>
          <a:prstGeom prst="rect">
            <a:avLst/>
          </a:prstGeom>
        </p:spPr>
      </p:pic>
      <p:sp>
        <p:nvSpPr>
          <p:cNvPr id="3" name="投影片編號版面配置區 2"/>
          <p:cNvSpPr>
            <a:spLocks noGrp="1"/>
          </p:cNvSpPr>
          <p:nvPr>
            <p:ph type="sldNum" sz="quarter" idx="12"/>
          </p:nvPr>
        </p:nvSpPr>
        <p:spPr>
          <a:prstGeom prst="rect">
            <a:avLst/>
          </a:prstGeom>
        </p:spPr>
        <p:txBody>
          <a:bodyPr/>
          <a:lstStyle/>
          <a:p>
            <a:fld id="{B7647445-41D0-4638-80E9-D5D5C07ADD39}" type="slidenum">
              <a:rPr lang="zh-CN" altLang="en-US" smtClean="0"/>
              <a:pPr/>
              <a:t>32</a:t>
            </a:fld>
            <a:endParaRPr lang="zh-CN" altLang="en-US"/>
          </a:p>
        </p:txBody>
      </p:sp>
    </p:spTree>
    <p:custDataLst>
      <p:tags r:id="rId1"/>
    </p:custDataLst>
    <p:extLst>
      <p:ext uri="{BB962C8B-B14F-4D97-AF65-F5344CB8AC3E}">
        <p14:creationId xmlns:p14="http://schemas.microsoft.com/office/powerpoint/2010/main" val="13417966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79615" y="317229"/>
            <a:ext cx="10789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推動課程改革與創新</a:t>
            </a:r>
            <a:r>
              <a:rPr lang="en-US" altLang="zh-TW" dirty="0"/>
              <a:t>-</a:t>
            </a:r>
            <a:r>
              <a:rPr lang="zh-TW" altLang="en-US" dirty="0">
                <a:solidFill>
                  <a:schemeClr val="accent1">
                    <a:lumMod val="75000"/>
                  </a:schemeClr>
                </a:solidFill>
              </a:rPr>
              <a:t>大一英文課程實施分級教學</a:t>
            </a:r>
            <a:r>
              <a:rPr lang="en-US" altLang="zh-TW" dirty="0">
                <a:solidFill>
                  <a:schemeClr val="accent1">
                    <a:lumMod val="75000"/>
                  </a:schemeClr>
                </a:solidFill>
              </a:rPr>
              <a:t>(4/5)</a:t>
            </a:r>
            <a:endParaRPr lang="zh-CN" altLang="en-US" dirty="0">
              <a:solidFill>
                <a:schemeClr val="accent1">
                  <a:lumMod val="75000"/>
                </a:schemeClr>
              </a:solidFill>
              <a:sym typeface="+mn-lt"/>
            </a:endParaRP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28" name="MH_Other_7">
            <a:extLst>
              <a:ext uri="{FF2B5EF4-FFF2-40B4-BE49-F238E27FC236}">
                <a16:creationId xmlns:a16="http://schemas.microsoft.com/office/drawing/2014/main" id="{55FE4EB1-9481-4C08-844E-A2D8C6568817}"/>
              </a:ext>
            </a:extLst>
          </p:cNvPr>
          <p:cNvSpPr/>
          <p:nvPr>
            <p:custDataLst>
              <p:tags r:id="rId2"/>
            </p:custDataLst>
          </p:nvPr>
        </p:nvSpPr>
        <p:spPr bwMode="auto">
          <a:xfrm>
            <a:off x="7240208" y="5837810"/>
            <a:ext cx="392729" cy="344683"/>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a:ln>
                <a:noFill/>
              </a:ln>
              <a:solidFill>
                <a:prstClr val="black"/>
              </a:solidFill>
              <a:effectLst/>
              <a:uLnTx/>
              <a:uFillTx/>
              <a:latin typeface="微软雅黑"/>
              <a:ea typeface="微软雅黑"/>
              <a:cs typeface="+mn-ea"/>
              <a:sym typeface="+mn-lt"/>
            </a:endParaRPr>
          </a:p>
        </p:txBody>
      </p:sp>
      <p:sp>
        <p:nvSpPr>
          <p:cNvPr id="33" name="ïšḷïḓé">
            <a:extLst>
              <a:ext uri="{FF2B5EF4-FFF2-40B4-BE49-F238E27FC236}">
                <a16:creationId xmlns:a16="http://schemas.microsoft.com/office/drawing/2014/main" id="{0C3D6F0B-E2BF-46E7-B3E6-AA5BD59A6E93}"/>
              </a:ext>
            </a:extLst>
          </p:cNvPr>
          <p:cNvSpPr txBox="1"/>
          <p:nvPr/>
        </p:nvSpPr>
        <p:spPr>
          <a:xfrm>
            <a:off x="1299915" y="894358"/>
            <a:ext cx="9535428" cy="618403"/>
          </a:xfrm>
          <a:prstGeom prst="rect">
            <a:avLst/>
          </a:prstGeom>
          <a:noFill/>
        </p:spPr>
        <p:txBody>
          <a:bodyPr wrap="square" lIns="90000" tIns="46800" rIns="90000" bIns="46800" rtlCol="0">
            <a:noAutofit/>
          </a:bodyPr>
          <a:lstStyle/>
          <a:p>
            <a:pPr lvl="0">
              <a:lnSpc>
                <a:spcPct val="150000"/>
              </a:lnSpc>
            </a:pPr>
            <a:r>
              <a:rPr lang="zh-TW" altLang="en-US" sz="3000" b="1" dirty="0">
                <a:solidFill>
                  <a:srgbClr val="0E3753"/>
                </a:solidFill>
                <a:latin typeface="微軟正黑體" panose="020B0604030504040204" pitchFamily="34" charset="-120"/>
                <a:ea typeface="微軟正黑體" panose="020B0604030504040204" pitchFamily="34" charset="-120"/>
              </a:rPr>
              <a:t>相關規定請參閱：</a:t>
            </a:r>
            <a:r>
              <a:rPr lang="zh-TW" altLang="en-US" sz="3000" b="1" u="sng" dirty="0">
                <a:latin typeface="微軟正黑體" panose="020B0604030504040204" pitchFamily="34" charset="-120"/>
                <a:ea typeface="微軟正黑體" panose="020B0604030504040204" pitchFamily="34" charset="-120"/>
              </a:rPr>
              <a:t>國立中興大學大一英文課程修課要點</a:t>
            </a:r>
          </a:p>
        </p:txBody>
      </p:sp>
      <p:grpSp>
        <p:nvGrpSpPr>
          <p:cNvPr id="58" name="群組 57">
            <a:extLst>
              <a:ext uri="{FF2B5EF4-FFF2-40B4-BE49-F238E27FC236}">
                <a16:creationId xmlns:a16="http://schemas.microsoft.com/office/drawing/2014/main" id="{0BFAD8C0-56FE-4FFC-9B4B-36C6437457ED}"/>
              </a:ext>
            </a:extLst>
          </p:cNvPr>
          <p:cNvGrpSpPr/>
          <p:nvPr/>
        </p:nvGrpSpPr>
        <p:grpSpPr>
          <a:xfrm>
            <a:off x="1609343" y="1634626"/>
            <a:ext cx="3542400" cy="2419200"/>
            <a:chOff x="1407739" y="1577395"/>
            <a:chExt cx="3434481" cy="2533661"/>
          </a:xfrm>
        </p:grpSpPr>
        <p:grpSp>
          <p:nvGrpSpPr>
            <p:cNvPr id="5" name="组合 25">
              <a:extLst>
                <a:ext uri="{FF2B5EF4-FFF2-40B4-BE49-F238E27FC236}">
                  <a16:creationId xmlns:a16="http://schemas.microsoft.com/office/drawing/2014/main" id="{B3297F3D-391D-4339-A123-BF842B0A1B90}"/>
                </a:ext>
              </a:extLst>
            </p:cNvPr>
            <p:cNvGrpSpPr/>
            <p:nvPr/>
          </p:nvGrpSpPr>
          <p:grpSpPr>
            <a:xfrm>
              <a:off x="1407739" y="1577395"/>
              <a:ext cx="3434481" cy="2533661"/>
              <a:chOff x="918241" y="1494189"/>
              <a:chExt cx="2161688" cy="1559981"/>
            </a:xfrm>
          </p:grpSpPr>
          <p:sp>
            <p:nvSpPr>
              <p:cNvPr id="6" name="MH_SubTitle_1">
                <a:extLst>
                  <a:ext uri="{FF2B5EF4-FFF2-40B4-BE49-F238E27FC236}">
                    <a16:creationId xmlns:a16="http://schemas.microsoft.com/office/drawing/2014/main" id="{1ADBD9C2-41E7-4599-BCE4-FEBE08C365CF}"/>
                  </a:ext>
                </a:extLst>
              </p:cNvPr>
              <p:cNvSpPr/>
              <p:nvPr>
                <p:custDataLst>
                  <p:tags r:id="rId9"/>
                </p:custDataLst>
              </p:nvPr>
            </p:nvSpPr>
            <p:spPr>
              <a:xfrm>
                <a:off x="918241" y="1494189"/>
                <a:ext cx="2161688" cy="155998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436575"/>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355" b="0" i="0" u="none" strike="noStrike" kern="1200" cap="none" spc="0" normalizeH="0" baseline="0" noProof="0" dirty="0">
                  <a:ln>
                    <a:noFill/>
                  </a:ln>
                  <a:solidFill>
                    <a:srgbClr val="4472C4">
                      <a:lumMod val="75000"/>
                    </a:srgbClr>
                  </a:solidFill>
                  <a:effectLst/>
                  <a:uLnTx/>
                  <a:uFillTx/>
                  <a:latin typeface="微软雅黑"/>
                  <a:ea typeface="微软雅黑"/>
                  <a:cs typeface="+mn-ea"/>
                  <a:sym typeface="+mn-lt"/>
                </a:endParaRPr>
              </a:p>
            </p:txBody>
          </p:sp>
          <p:sp>
            <p:nvSpPr>
              <p:cNvPr id="7" name="MH_Other_2">
                <a:extLst>
                  <a:ext uri="{FF2B5EF4-FFF2-40B4-BE49-F238E27FC236}">
                    <a16:creationId xmlns:a16="http://schemas.microsoft.com/office/drawing/2014/main" id="{2A215171-B050-46F7-B8F2-541E8F1C3E06}"/>
                  </a:ext>
                </a:extLst>
              </p:cNvPr>
              <p:cNvSpPr/>
              <p:nvPr>
                <p:custDataLst>
                  <p:tags r:id="rId10"/>
                </p:custDataLst>
              </p:nvPr>
            </p:nvSpPr>
            <p:spPr>
              <a:xfrm>
                <a:off x="1658117" y="1563294"/>
                <a:ext cx="681935" cy="644296"/>
              </a:xfrm>
              <a:prstGeom prst="diamond">
                <a:avLst/>
              </a:prstGeom>
              <a:solidFill>
                <a:srgbClr val="436575"/>
              </a:solidFill>
              <a:ln>
                <a:solidFill>
                  <a:srgbClr val="0BB3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dirty="0">
                  <a:ln>
                    <a:noFill/>
                  </a:ln>
                  <a:solidFill>
                    <a:prstClr val="white"/>
                  </a:solidFill>
                  <a:effectLst/>
                  <a:uLnTx/>
                  <a:uFillTx/>
                  <a:latin typeface="微软雅黑"/>
                  <a:ea typeface="微软雅黑"/>
                  <a:cs typeface="+mn-ea"/>
                  <a:sym typeface="+mn-lt"/>
                </a:endParaRPr>
              </a:p>
            </p:txBody>
          </p:sp>
          <p:sp>
            <p:nvSpPr>
              <p:cNvPr id="9" name="Text Box 10">
                <a:extLst>
                  <a:ext uri="{FF2B5EF4-FFF2-40B4-BE49-F238E27FC236}">
                    <a16:creationId xmlns:a16="http://schemas.microsoft.com/office/drawing/2014/main" id="{72373791-23B1-466C-A2E1-F7AB13343EE8}"/>
                  </a:ext>
                </a:extLst>
              </p:cNvPr>
              <p:cNvSpPr txBox="1">
                <a:spLocks noChangeArrowheads="1"/>
              </p:cNvSpPr>
              <p:nvPr/>
            </p:nvSpPr>
            <p:spPr bwMode="auto">
              <a:xfrm>
                <a:off x="984314" y="2188299"/>
                <a:ext cx="2029541" cy="845294"/>
              </a:xfrm>
              <a:prstGeom prst="rect">
                <a:avLst/>
              </a:prstGeom>
              <a:noFill/>
              <a:ln w="9525">
                <a:noFill/>
                <a:miter lim="800000"/>
              </a:ln>
            </p:spPr>
            <p:txBody>
              <a:bodyPr wrap="square" lIns="60960" tIns="30480" rIns="60960" bIns="30480">
                <a:spAutoFit/>
              </a:bodyPr>
              <a:lstStyle/>
              <a:p>
                <a:pPr algn="just" defTabSz="867015" fontAlgn="base">
                  <a:lnSpc>
                    <a:spcPts val="2500"/>
                  </a:lnSpc>
                  <a:spcAft>
                    <a:spcPct val="0"/>
                  </a:spcAft>
                </a:pPr>
                <a:r>
                  <a:rPr lang="en-US" altLang="zh-TW" sz="1600" b="1" dirty="0">
                    <a:solidFill>
                      <a:srgbClr val="0000FF"/>
                    </a:solidFill>
                    <a:latin typeface="微軟正黑體" panose="020B0604030504040204" pitchFamily="34" charset="-120"/>
                    <a:ea typeface="微軟正黑體" panose="020B0604030504040204" pitchFamily="34" charset="-120"/>
                    <a:sym typeface="Arial" panose="020B0604020202020204" pitchFamily="34" charset="0"/>
                  </a:rPr>
                  <a:t>108</a:t>
                </a:r>
                <a:r>
                  <a:rPr lang="zh-TW" altLang="en-US" sz="1600" b="1" dirty="0">
                    <a:solidFill>
                      <a:srgbClr val="0000FF"/>
                    </a:solidFill>
                    <a:latin typeface="微軟正黑體" panose="020B0604030504040204" pitchFamily="34" charset="-120"/>
                    <a:ea typeface="微軟正黑體" panose="020B0604030504040204" pitchFamily="34" charset="-120"/>
                    <a:sym typeface="Arial" panose="020B0604020202020204" pitchFamily="34" charset="0"/>
                  </a:rPr>
                  <a:t>學年度起入學之學士班新生、當年度入學之轉學生、復學生。</a:t>
                </a:r>
                <a:r>
                  <a:rPr lang="en-US" altLang="zh-TW" sz="1600" dirty="0">
                    <a:latin typeface="微軟正黑體" panose="020B0604030504040204" pitchFamily="34" charset="-120"/>
                    <a:ea typeface="微軟正黑體" panose="020B0604030504040204" pitchFamily="34" charset="-120"/>
                    <a:sym typeface="Arial" panose="020B0604020202020204" pitchFamily="34" charset="0"/>
                  </a:rPr>
                  <a:t/>
                </a:r>
                <a:br>
                  <a:rPr lang="en-US" altLang="zh-TW" sz="1600" dirty="0">
                    <a:latin typeface="微軟正黑體" panose="020B0604030504040204" pitchFamily="34" charset="-120"/>
                    <a:ea typeface="微軟正黑體" panose="020B0604030504040204" pitchFamily="34" charset="-120"/>
                    <a:sym typeface="Arial" panose="020B0604020202020204" pitchFamily="34" charset="0"/>
                  </a:rPr>
                </a:br>
                <a:r>
                  <a:rPr lang="en-US" altLang="zh-TW" sz="1600" b="1" dirty="0">
                    <a:latin typeface="微軟正黑體" panose="020B0604030504040204" pitchFamily="34" charset="-120"/>
                    <a:ea typeface="微軟正黑體" panose="020B0604030504040204" pitchFamily="34" charset="-120"/>
                    <a:sym typeface="Arial" panose="020B0604020202020204" pitchFamily="34" charset="0"/>
                  </a:rPr>
                  <a:t>※</a:t>
                </a:r>
                <a:r>
                  <a:rPr lang="zh-TW" altLang="en-US" sz="1600" b="1" dirty="0">
                    <a:latin typeface="微軟正黑體" panose="020B0604030504040204" pitchFamily="34" charset="-120"/>
                    <a:ea typeface="微軟正黑體" panose="020B0604030504040204" pitchFamily="34" charset="-120"/>
                    <a:sym typeface="Arial" panose="020B0604020202020204" pitchFamily="34" charset="0"/>
                  </a:rPr>
                  <a:t>本校外國語文學系學生不適用本要點。</a:t>
                </a:r>
                <a:endParaRPr lang="en-US" altLang="zh-CN" sz="1600" b="1" dirty="0">
                  <a:latin typeface="微軟正黑體" panose="020B0604030504040204" pitchFamily="34" charset="-120"/>
                  <a:ea typeface="微軟正黑體" panose="020B0604030504040204" pitchFamily="34" charset="-120"/>
                  <a:sym typeface="Arial" panose="020B0604020202020204" pitchFamily="34" charset="0"/>
                </a:endParaRPr>
              </a:p>
            </p:txBody>
          </p:sp>
        </p:grpSp>
        <p:sp>
          <p:nvSpPr>
            <p:cNvPr id="34" name="Text Placeholder 7">
              <a:extLst>
                <a:ext uri="{FF2B5EF4-FFF2-40B4-BE49-F238E27FC236}">
                  <a16:creationId xmlns:a16="http://schemas.microsoft.com/office/drawing/2014/main" id="{DDBC47A4-6DE5-425B-9884-E784534BFA8E}"/>
                </a:ext>
              </a:extLst>
            </p:cNvPr>
            <p:cNvSpPr txBox="1">
              <a:spLocks/>
            </p:cNvSpPr>
            <p:nvPr/>
          </p:nvSpPr>
          <p:spPr>
            <a:xfrm>
              <a:off x="2853329" y="1896340"/>
              <a:ext cx="543299" cy="641698"/>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7015" fontAlgn="base">
                <a:spcAft>
                  <a:spcPct val="0"/>
                </a:spcAft>
              </a:pPr>
              <a:r>
                <a:rPr lang="zh-TW" altLang="en-US" sz="1800" b="1" dirty="0">
                  <a:solidFill>
                    <a:prstClr val="white"/>
                  </a:solidFill>
                  <a:latin typeface="微軟正黑體" panose="020B0604030504040204" pitchFamily="34" charset="-120"/>
                  <a:ea typeface="微軟正黑體" panose="020B0604030504040204" pitchFamily="34" charset="-120"/>
                  <a:sym typeface="Arial" panose="020B0604020202020204" pitchFamily="34" charset="0"/>
                </a:rPr>
                <a:t>適用對象</a:t>
              </a:r>
              <a:endParaRPr lang="es-ES_tradnl" sz="1800" b="1" dirty="0">
                <a:solidFill>
                  <a:prstClr val="white"/>
                </a:solidFill>
                <a:latin typeface="微軟正黑體" panose="020B0604030504040204" pitchFamily="34" charset="-120"/>
                <a:ea typeface="微軟正黑體" panose="020B0604030504040204" pitchFamily="34" charset="-120"/>
                <a:sym typeface="Arial" panose="020B0604020202020204" pitchFamily="34" charset="0"/>
              </a:endParaRPr>
            </a:p>
          </p:txBody>
        </p:sp>
      </p:grpSp>
      <p:grpSp>
        <p:nvGrpSpPr>
          <p:cNvPr id="57" name="群組 56">
            <a:extLst>
              <a:ext uri="{FF2B5EF4-FFF2-40B4-BE49-F238E27FC236}">
                <a16:creationId xmlns:a16="http://schemas.microsoft.com/office/drawing/2014/main" id="{54C32AD2-963A-40C4-B7C2-D0E1E2F07B79}"/>
              </a:ext>
            </a:extLst>
          </p:cNvPr>
          <p:cNvGrpSpPr/>
          <p:nvPr/>
        </p:nvGrpSpPr>
        <p:grpSpPr>
          <a:xfrm>
            <a:off x="5827808" y="1634626"/>
            <a:ext cx="3542400" cy="2419200"/>
            <a:chOff x="6505767" y="1828026"/>
            <a:chExt cx="3434481" cy="2533661"/>
          </a:xfrm>
        </p:grpSpPr>
        <p:grpSp>
          <p:nvGrpSpPr>
            <p:cNvPr id="10" name="组合 33">
              <a:extLst>
                <a:ext uri="{FF2B5EF4-FFF2-40B4-BE49-F238E27FC236}">
                  <a16:creationId xmlns:a16="http://schemas.microsoft.com/office/drawing/2014/main" id="{5262E7CF-EA65-4384-A102-54CCE2B78F51}"/>
                </a:ext>
              </a:extLst>
            </p:cNvPr>
            <p:cNvGrpSpPr/>
            <p:nvPr/>
          </p:nvGrpSpPr>
          <p:grpSpPr>
            <a:xfrm>
              <a:off x="6505767" y="1828026"/>
              <a:ext cx="3434481" cy="2533661"/>
              <a:chOff x="3273070" y="1494189"/>
              <a:chExt cx="2161689" cy="1559981"/>
            </a:xfrm>
          </p:grpSpPr>
          <p:sp>
            <p:nvSpPr>
              <p:cNvPr id="11" name="MH_SubTitle_2">
                <a:extLst>
                  <a:ext uri="{FF2B5EF4-FFF2-40B4-BE49-F238E27FC236}">
                    <a16:creationId xmlns:a16="http://schemas.microsoft.com/office/drawing/2014/main" id="{6A1BF679-A2AA-4241-A4E8-66BDCD4D5CFF}"/>
                  </a:ext>
                </a:extLst>
              </p:cNvPr>
              <p:cNvSpPr/>
              <p:nvPr>
                <p:custDataLst>
                  <p:tags r:id="rId7"/>
                </p:custDataLst>
              </p:nvPr>
            </p:nvSpPr>
            <p:spPr>
              <a:xfrm>
                <a:off x="3273070" y="1494189"/>
                <a:ext cx="2161689" cy="155998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355" b="0" i="0" u="none" strike="noStrike" kern="1200" cap="none" spc="0" normalizeH="0" baseline="0" noProof="0" dirty="0">
                  <a:ln>
                    <a:noFill/>
                  </a:ln>
                  <a:solidFill>
                    <a:srgbClr val="ED7D31">
                      <a:lumMod val="75000"/>
                    </a:srgbClr>
                  </a:solidFill>
                  <a:effectLst/>
                  <a:uLnTx/>
                  <a:uFillTx/>
                  <a:latin typeface="微软雅黑"/>
                  <a:ea typeface="微软雅黑"/>
                  <a:cs typeface="+mn-ea"/>
                  <a:sym typeface="+mn-lt"/>
                </a:endParaRPr>
              </a:p>
            </p:txBody>
          </p:sp>
          <p:sp>
            <p:nvSpPr>
              <p:cNvPr id="12" name="MH_Other_11">
                <a:extLst>
                  <a:ext uri="{FF2B5EF4-FFF2-40B4-BE49-F238E27FC236}">
                    <a16:creationId xmlns:a16="http://schemas.microsoft.com/office/drawing/2014/main" id="{4BFEA21B-B4BF-4AAE-928A-6528D106BC9A}"/>
                  </a:ext>
                </a:extLst>
              </p:cNvPr>
              <p:cNvSpPr/>
              <p:nvPr>
                <p:custDataLst>
                  <p:tags r:id="rId8"/>
                </p:custDataLst>
              </p:nvPr>
            </p:nvSpPr>
            <p:spPr>
              <a:xfrm>
                <a:off x="4011461" y="1568475"/>
                <a:ext cx="683421" cy="623618"/>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14" name="Text Box 10">
                <a:extLst>
                  <a:ext uri="{FF2B5EF4-FFF2-40B4-BE49-F238E27FC236}">
                    <a16:creationId xmlns:a16="http://schemas.microsoft.com/office/drawing/2014/main" id="{F33BF838-6538-4DCD-B5B7-A102FC791F65}"/>
                  </a:ext>
                </a:extLst>
              </p:cNvPr>
              <p:cNvSpPr txBox="1">
                <a:spLocks noChangeArrowheads="1"/>
              </p:cNvSpPr>
              <p:nvPr/>
            </p:nvSpPr>
            <p:spPr bwMode="auto">
              <a:xfrm>
                <a:off x="3367587" y="2163021"/>
                <a:ext cx="1971169" cy="845294"/>
              </a:xfrm>
              <a:prstGeom prst="rect">
                <a:avLst/>
              </a:prstGeom>
              <a:noFill/>
              <a:ln w="9525">
                <a:noFill/>
                <a:miter lim="800000"/>
              </a:ln>
            </p:spPr>
            <p:txBody>
              <a:bodyPr wrap="square" lIns="60960" tIns="30480" rIns="60960" bIns="30480">
                <a:spAutoFit/>
              </a:bodyPr>
              <a:lstStyle/>
              <a:p>
                <a:pPr algn="just" defTabSz="867015" fontAlgn="base">
                  <a:lnSpc>
                    <a:spcPts val="2500"/>
                  </a:lnSpc>
                  <a:spcAft>
                    <a:spcPct val="0"/>
                  </a:spcAft>
                </a:pPr>
                <a:r>
                  <a:rPr lang="zh-TW" altLang="en-US" sz="1600" b="1" dirty="0">
                    <a:latin typeface="微軟正黑體" panose="020B0604030504040204" pitchFamily="34" charset="-120"/>
                    <a:ea typeface="微軟正黑體" panose="020B0604030504040204" pitchFamily="34" charset="-120"/>
                    <a:sym typeface="Arial" panose="020B0604020202020204" pitchFamily="34" charset="0"/>
                  </a:rPr>
                  <a:t>本校語言中心依學生入學時之</a:t>
                </a:r>
                <a:r>
                  <a:rPr lang="en-US" altLang="zh-TW" sz="1600" b="1" dirty="0">
                    <a:latin typeface="微軟正黑體" panose="020B0604030504040204" pitchFamily="34" charset="-120"/>
                    <a:ea typeface="微軟正黑體" panose="020B0604030504040204" pitchFamily="34" charset="-120"/>
                    <a:sym typeface="Arial" panose="020B0604020202020204" pitchFamily="34" charset="0"/>
                  </a:rPr>
                  <a:t/>
                </a:r>
                <a:br>
                  <a:rPr lang="en-US" altLang="zh-TW" sz="1600" b="1" dirty="0">
                    <a:latin typeface="微軟正黑體" panose="020B0604030504040204" pitchFamily="34" charset="-120"/>
                    <a:ea typeface="微軟正黑體" panose="020B0604030504040204" pitchFamily="34" charset="-120"/>
                    <a:sym typeface="Arial" panose="020B0604020202020204" pitchFamily="34" charset="0"/>
                  </a:rPr>
                </a:br>
                <a:r>
                  <a:rPr lang="zh-TW" altLang="en-US" sz="1600" b="1" dirty="0">
                    <a:latin typeface="微軟正黑體" panose="020B0604030504040204" pitchFamily="34" charset="-120"/>
                    <a:ea typeface="微軟正黑體" panose="020B0604030504040204" pitchFamily="34" charset="-120"/>
                    <a:sym typeface="Arial" panose="020B0604020202020204" pitchFamily="34" charset="0"/>
                  </a:rPr>
                  <a:t>「大學學科能力測驗英文科成績」及「大學指定科目考試英文科成績」擇優做為分級依據</a:t>
                </a:r>
                <a:r>
                  <a:rPr lang="zh-TW" altLang="en-US" sz="1600" b="1" dirty="0">
                    <a:solidFill>
                      <a:srgbClr val="660066"/>
                    </a:solidFill>
                    <a:latin typeface="微軟正黑體" panose="020B0604030504040204" pitchFamily="34" charset="-120"/>
                    <a:ea typeface="微軟正黑體" panose="020B0604030504040204" pitchFamily="34" charset="-120"/>
                    <a:sym typeface="Arial" panose="020B0604020202020204" pitchFamily="34" charset="0"/>
                  </a:rPr>
                  <a:t>。</a:t>
                </a:r>
                <a:endParaRPr lang="en-US" altLang="zh-CN" sz="1600" b="1" dirty="0">
                  <a:solidFill>
                    <a:srgbClr val="660066"/>
                  </a:solidFill>
                  <a:latin typeface="微軟正黑體" panose="020B0604030504040204" pitchFamily="34" charset="-120"/>
                  <a:ea typeface="微軟正黑體" panose="020B0604030504040204" pitchFamily="34" charset="-120"/>
                  <a:sym typeface="Arial" panose="020B0604020202020204" pitchFamily="34" charset="0"/>
                </a:endParaRPr>
              </a:p>
            </p:txBody>
          </p:sp>
        </p:grpSp>
        <p:sp>
          <p:nvSpPr>
            <p:cNvPr id="31" name="矩形 30">
              <a:extLst>
                <a:ext uri="{FF2B5EF4-FFF2-40B4-BE49-F238E27FC236}">
                  <a16:creationId xmlns:a16="http://schemas.microsoft.com/office/drawing/2014/main" id="{50B9159B-59E8-4494-B1B4-A1ED85C84F06}"/>
                </a:ext>
              </a:extLst>
            </p:cNvPr>
            <p:cNvSpPr/>
            <p:nvPr/>
          </p:nvSpPr>
          <p:spPr>
            <a:xfrm>
              <a:off x="7891554" y="2113905"/>
              <a:ext cx="694207" cy="646331"/>
            </a:xfrm>
            <a:prstGeom prst="rect">
              <a:avLst/>
            </a:prstGeom>
          </p:spPr>
          <p:txBody>
            <a:bodyPr wrap="square">
              <a:spAutoFit/>
            </a:bodyPr>
            <a:lstStyle/>
            <a:p>
              <a:pPr defTabSz="867015" fontAlgn="base">
                <a:spcAft>
                  <a:spcPct val="0"/>
                </a:spcAft>
              </a:pPr>
              <a:r>
                <a:rPr lang="zh-TW" altLang="en-US"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分級依據</a:t>
              </a:r>
              <a:endParaRPr lang="es-ES_tradnl" altLang="zh-TW"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endParaRPr>
            </a:p>
          </p:txBody>
        </p:sp>
      </p:grpSp>
      <p:grpSp>
        <p:nvGrpSpPr>
          <p:cNvPr id="62" name="群組 61">
            <a:extLst>
              <a:ext uri="{FF2B5EF4-FFF2-40B4-BE49-F238E27FC236}">
                <a16:creationId xmlns:a16="http://schemas.microsoft.com/office/drawing/2014/main" id="{2E49B534-92B9-4D98-969D-08B9F1ADF0A6}"/>
              </a:ext>
            </a:extLst>
          </p:cNvPr>
          <p:cNvGrpSpPr/>
          <p:nvPr/>
        </p:nvGrpSpPr>
        <p:grpSpPr>
          <a:xfrm>
            <a:off x="2622558" y="4232689"/>
            <a:ext cx="3542400" cy="2419200"/>
            <a:chOff x="3122827" y="4331424"/>
            <a:chExt cx="3434480" cy="2597702"/>
          </a:xfrm>
        </p:grpSpPr>
        <p:grpSp>
          <p:nvGrpSpPr>
            <p:cNvPr id="47" name="组合 46">
              <a:extLst>
                <a:ext uri="{FF2B5EF4-FFF2-40B4-BE49-F238E27FC236}">
                  <a16:creationId xmlns:a16="http://schemas.microsoft.com/office/drawing/2014/main" id="{B3BE2BEF-6396-4A82-9BA5-9D245E641E2C}"/>
                </a:ext>
              </a:extLst>
            </p:cNvPr>
            <p:cNvGrpSpPr/>
            <p:nvPr/>
          </p:nvGrpSpPr>
          <p:grpSpPr>
            <a:xfrm>
              <a:off x="3122827" y="4331424"/>
              <a:ext cx="3434480" cy="2597702"/>
              <a:chOff x="2114227" y="3317140"/>
              <a:chExt cx="2160203" cy="1559981"/>
            </a:xfrm>
          </p:grpSpPr>
          <p:sp>
            <p:nvSpPr>
              <p:cNvPr id="48" name="MH_Other_4">
                <a:extLst>
                  <a:ext uri="{FF2B5EF4-FFF2-40B4-BE49-F238E27FC236}">
                    <a16:creationId xmlns:a16="http://schemas.microsoft.com/office/drawing/2014/main" id="{EDE36376-8FC3-4D9C-BDFA-17460E6157E5}"/>
                  </a:ext>
                </a:extLst>
              </p:cNvPr>
              <p:cNvSpPr/>
              <p:nvPr>
                <p:custDataLst>
                  <p:tags r:id="rId5"/>
                </p:custDataLst>
              </p:nvPr>
            </p:nvSpPr>
            <p:spPr>
              <a:xfrm flipV="1">
                <a:off x="2852618" y="4196213"/>
                <a:ext cx="681935" cy="608107"/>
              </a:xfrm>
              <a:prstGeom prst="diamon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dirty="0">
                  <a:ln>
                    <a:noFill/>
                  </a:ln>
                  <a:solidFill>
                    <a:prstClr val="white"/>
                  </a:solidFill>
                  <a:effectLst/>
                  <a:uLnTx/>
                  <a:uFillTx/>
                  <a:latin typeface="微软雅黑"/>
                  <a:ea typeface="微软雅黑"/>
                  <a:cs typeface="+mn-ea"/>
                  <a:sym typeface="+mn-lt"/>
                </a:endParaRPr>
              </a:p>
            </p:txBody>
          </p:sp>
          <p:sp>
            <p:nvSpPr>
              <p:cNvPr id="50" name="MH_SubTitle_4">
                <a:extLst>
                  <a:ext uri="{FF2B5EF4-FFF2-40B4-BE49-F238E27FC236}">
                    <a16:creationId xmlns:a16="http://schemas.microsoft.com/office/drawing/2014/main" id="{E1A16D3B-10C0-4D8F-990F-CAE8FAF629A6}"/>
                  </a:ext>
                </a:extLst>
              </p:cNvPr>
              <p:cNvSpPr/>
              <p:nvPr>
                <p:custDataLst>
                  <p:tags r:id="rId6"/>
                </p:custDataLst>
              </p:nvPr>
            </p:nvSpPr>
            <p:spPr>
              <a:xfrm>
                <a:off x="2114227" y="3317140"/>
                <a:ext cx="2160203" cy="155998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88B9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355" b="0" i="0" u="none" strike="noStrike" kern="1200" cap="none" spc="0" normalizeH="0" baseline="0" noProof="0" dirty="0">
                  <a:ln>
                    <a:noFill/>
                  </a:ln>
                  <a:solidFill>
                    <a:srgbClr val="FFC000">
                      <a:lumMod val="75000"/>
                    </a:srgbClr>
                  </a:solidFill>
                  <a:effectLst/>
                  <a:uLnTx/>
                  <a:uFillTx/>
                  <a:latin typeface="微软雅黑"/>
                  <a:ea typeface="微软雅黑"/>
                  <a:cs typeface="+mn-ea"/>
                  <a:sym typeface="+mn-lt"/>
                </a:endParaRPr>
              </a:p>
            </p:txBody>
          </p:sp>
          <p:sp>
            <p:nvSpPr>
              <p:cNvPr id="51" name="Text Box 10">
                <a:extLst>
                  <a:ext uri="{FF2B5EF4-FFF2-40B4-BE49-F238E27FC236}">
                    <a16:creationId xmlns:a16="http://schemas.microsoft.com/office/drawing/2014/main" id="{CEC2934A-A66F-4630-959A-A378C20667D5}"/>
                  </a:ext>
                </a:extLst>
              </p:cNvPr>
              <p:cNvSpPr txBox="1">
                <a:spLocks noChangeArrowheads="1"/>
              </p:cNvSpPr>
              <p:nvPr/>
            </p:nvSpPr>
            <p:spPr bwMode="auto">
              <a:xfrm>
                <a:off x="2178744" y="3367767"/>
                <a:ext cx="2029541" cy="1024202"/>
              </a:xfrm>
              <a:prstGeom prst="rect">
                <a:avLst/>
              </a:prstGeom>
              <a:noFill/>
              <a:ln w="9525">
                <a:noFill/>
                <a:miter lim="800000"/>
              </a:ln>
            </p:spPr>
            <p:txBody>
              <a:bodyPr wrap="square" lIns="60960" tIns="30480" rIns="60960" bIns="30480">
                <a:spAutoFit/>
              </a:bodyPr>
              <a:lstStyle/>
              <a:p>
                <a:pPr defTabSz="867015" fontAlgn="base">
                  <a:lnSpc>
                    <a:spcPts val="2000"/>
                  </a:lnSpc>
                  <a:spcAft>
                    <a:spcPct val="0"/>
                  </a:spcAft>
                </a:pPr>
                <a:r>
                  <a:rPr lang="en-US" altLang="zh-TW" sz="1600" b="1" dirty="0">
                    <a:latin typeface="微軟正黑體" panose="020B0604030504040204" pitchFamily="34" charset="-120"/>
                    <a:ea typeface="微軟正黑體" panose="020B0604030504040204" pitchFamily="34" charset="-120"/>
                    <a:sym typeface="Arial" panose="020B0604020202020204" pitchFamily="34" charset="0"/>
                  </a:rPr>
                  <a:t>A</a:t>
                </a:r>
                <a:r>
                  <a:rPr lang="zh-TW" altLang="en-US" sz="1600" b="1" dirty="0">
                    <a:latin typeface="微軟正黑體" panose="020B0604030504040204" pitchFamily="34" charset="-120"/>
                    <a:ea typeface="微軟正黑體" panose="020B0604030504040204" pitchFamily="34" charset="-120"/>
                    <a:sym typeface="Arial" panose="020B0604020202020204" pitchFamily="34" charset="0"/>
                  </a:rPr>
                  <a:t>級班：入學考試英文成績達頂標。</a:t>
                </a:r>
                <a:endParaRPr lang="en-US" altLang="zh-TW" sz="1600" b="1" dirty="0">
                  <a:latin typeface="微軟正黑體" panose="020B0604030504040204" pitchFamily="34" charset="-120"/>
                  <a:ea typeface="微軟正黑體" panose="020B0604030504040204" pitchFamily="34" charset="-120"/>
                  <a:sym typeface="Arial" panose="020B0604020202020204" pitchFamily="34" charset="0"/>
                </a:endParaRPr>
              </a:p>
              <a:p>
                <a:pPr defTabSz="867015" fontAlgn="base">
                  <a:lnSpc>
                    <a:spcPts val="2000"/>
                  </a:lnSpc>
                  <a:spcAft>
                    <a:spcPct val="0"/>
                  </a:spcAft>
                </a:pPr>
                <a:r>
                  <a:rPr lang="en-US" altLang="zh-TW" sz="1600" b="1" dirty="0">
                    <a:latin typeface="微軟正黑體" panose="020B0604030504040204" pitchFamily="34" charset="-120"/>
                    <a:ea typeface="微軟正黑體" panose="020B0604030504040204" pitchFamily="34" charset="-120"/>
                    <a:sym typeface="Arial" panose="020B0604020202020204" pitchFamily="34" charset="0"/>
                  </a:rPr>
                  <a:t>B</a:t>
                </a:r>
                <a:r>
                  <a:rPr lang="zh-TW" altLang="en-US" sz="1600" b="1" dirty="0">
                    <a:latin typeface="微軟正黑體" panose="020B0604030504040204" pitchFamily="34" charset="-120"/>
                    <a:ea typeface="微軟正黑體" panose="020B0604030504040204" pitchFamily="34" charset="-120"/>
                    <a:sym typeface="Arial" panose="020B0604020202020204" pitchFamily="34" charset="0"/>
                  </a:rPr>
                  <a:t>級班：達前標未達頂標。</a:t>
                </a:r>
                <a:endParaRPr lang="en-US" altLang="zh-TW" sz="1600" b="1" dirty="0">
                  <a:latin typeface="微軟正黑體" panose="020B0604030504040204" pitchFamily="34" charset="-120"/>
                  <a:ea typeface="微軟正黑體" panose="020B0604030504040204" pitchFamily="34" charset="-120"/>
                  <a:sym typeface="Arial" panose="020B0604020202020204" pitchFamily="34" charset="0"/>
                </a:endParaRPr>
              </a:p>
              <a:p>
                <a:pPr defTabSz="867015" fontAlgn="base">
                  <a:lnSpc>
                    <a:spcPts val="2000"/>
                  </a:lnSpc>
                  <a:spcAft>
                    <a:spcPct val="0"/>
                  </a:spcAft>
                </a:pPr>
                <a:r>
                  <a:rPr lang="en-US" altLang="zh-TW" sz="1600" b="1" dirty="0">
                    <a:latin typeface="微軟正黑體" panose="020B0604030504040204" pitchFamily="34" charset="-120"/>
                    <a:ea typeface="微軟正黑體" panose="020B0604030504040204" pitchFamily="34" charset="-120"/>
                    <a:sym typeface="Arial" panose="020B0604020202020204" pitchFamily="34" charset="0"/>
                  </a:rPr>
                  <a:t>C</a:t>
                </a:r>
                <a:r>
                  <a:rPr lang="zh-TW" altLang="en-US" sz="1600" b="1" dirty="0">
                    <a:latin typeface="微軟正黑體" panose="020B0604030504040204" pitchFamily="34" charset="-120"/>
                    <a:ea typeface="微軟正黑體" panose="020B0604030504040204" pitchFamily="34" charset="-120"/>
                    <a:sym typeface="Arial" panose="020B0604020202020204" pitchFamily="34" charset="0"/>
                  </a:rPr>
                  <a:t>級班：達均標以上之非</a:t>
                </a:r>
                <a:r>
                  <a:rPr lang="en-US" altLang="zh-TW" sz="1600" b="1" dirty="0">
                    <a:latin typeface="微軟正黑體" panose="020B0604030504040204" pitchFamily="34" charset="-120"/>
                    <a:ea typeface="微軟正黑體" panose="020B0604030504040204" pitchFamily="34" charset="-120"/>
                    <a:sym typeface="Arial" panose="020B0604020202020204" pitchFamily="34" charset="0"/>
                  </a:rPr>
                  <a:t>A</a:t>
                </a:r>
                <a:r>
                  <a:rPr lang="zh-TW" altLang="en-US" sz="1600" b="1" dirty="0">
                    <a:latin typeface="微軟正黑體" panose="020B0604030504040204" pitchFamily="34" charset="-120"/>
                    <a:ea typeface="微軟正黑體" panose="020B0604030504040204" pitchFamily="34" charset="-120"/>
                    <a:sym typeface="Arial" panose="020B0604020202020204" pitchFamily="34" charset="0"/>
                  </a:rPr>
                  <a:t>級班及</a:t>
                </a:r>
                <a:r>
                  <a:rPr lang="en-US" altLang="zh-TW" sz="1600" b="1" dirty="0">
                    <a:latin typeface="微軟正黑體" panose="020B0604030504040204" pitchFamily="34" charset="-120"/>
                    <a:ea typeface="微軟正黑體" panose="020B0604030504040204" pitchFamily="34" charset="-120"/>
                    <a:sym typeface="Arial" panose="020B0604020202020204" pitchFamily="34" charset="0"/>
                  </a:rPr>
                  <a:t>B</a:t>
                </a:r>
                <a:br>
                  <a:rPr lang="en-US" altLang="zh-TW" sz="1600" b="1" dirty="0">
                    <a:latin typeface="微軟正黑體" panose="020B0604030504040204" pitchFamily="34" charset="-120"/>
                    <a:ea typeface="微軟正黑體" panose="020B0604030504040204" pitchFamily="34" charset="-120"/>
                    <a:sym typeface="Arial" panose="020B0604020202020204" pitchFamily="34" charset="0"/>
                  </a:rPr>
                </a:br>
                <a:r>
                  <a:rPr lang="zh-TW" altLang="en-US" sz="1600" b="1" dirty="0">
                    <a:latin typeface="微軟正黑體" panose="020B0604030504040204" pitchFamily="34" charset="-120"/>
                    <a:ea typeface="微軟正黑體" panose="020B0604030504040204" pitchFamily="34" charset="-120"/>
                    <a:sym typeface="Arial" panose="020B0604020202020204" pitchFamily="34" charset="0"/>
                  </a:rPr>
                  <a:t>               級班學生。</a:t>
                </a:r>
                <a:endParaRPr lang="en-US" altLang="zh-TW" sz="1600" b="1" dirty="0">
                  <a:latin typeface="微軟正黑體" panose="020B0604030504040204" pitchFamily="34" charset="-120"/>
                  <a:ea typeface="微軟正黑體" panose="020B0604030504040204" pitchFamily="34" charset="-120"/>
                  <a:sym typeface="Arial" panose="020B0604020202020204" pitchFamily="34" charset="0"/>
                </a:endParaRPr>
              </a:p>
              <a:p>
                <a:pPr defTabSz="867015" fontAlgn="base">
                  <a:lnSpc>
                    <a:spcPts val="2000"/>
                  </a:lnSpc>
                  <a:spcAft>
                    <a:spcPct val="0"/>
                  </a:spcAft>
                </a:pPr>
                <a:r>
                  <a:rPr lang="en-US" altLang="zh-TW" sz="1600" b="1" dirty="0">
                    <a:latin typeface="微軟正黑體" panose="020B0604030504040204" pitchFamily="34" charset="-120"/>
                    <a:ea typeface="微軟正黑體" panose="020B0604030504040204" pitchFamily="34" charset="-120"/>
                    <a:sym typeface="Arial" panose="020B0604020202020204" pitchFamily="34" charset="0"/>
                  </a:rPr>
                  <a:t>D</a:t>
                </a:r>
                <a:r>
                  <a:rPr lang="zh-TW" altLang="en-US" sz="1600" b="1" dirty="0">
                    <a:latin typeface="微軟正黑體" panose="020B0604030504040204" pitchFamily="34" charset="-120"/>
                    <a:ea typeface="微軟正黑體" panose="020B0604030504040204" pitchFamily="34" charset="-120"/>
                    <a:sym typeface="Arial" panose="020B0604020202020204" pitchFamily="34" charset="0"/>
                  </a:rPr>
                  <a:t>級班：未達均標之學生。</a:t>
                </a:r>
                <a:endParaRPr lang="en-US" altLang="zh-CN" sz="1600" b="1" dirty="0">
                  <a:latin typeface="微軟正黑體" panose="020B0604030504040204" pitchFamily="34" charset="-120"/>
                  <a:ea typeface="微軟正黑體" panose="020B0604030504040204" pitchFamily="34" charset="-120"/>
                  <a:sym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prstClr val="black">
                      <a:lumMod val="95000"/>
                      <a:lumOff val="5000"/>
                    </a:prstClr>
                  </a:solidFill>
                  <a:effectLst/>
                  <a:uLnTx/>
                  <a:uFillTx/>
                  <a:latin typeface="微软雅黑"/>
                  <a:ea typeface="微软雅黑"/>
                  <a:cs typeface="+mn-ea"/>
                  <a:sym typeface="+mn-lt"/>
                </a:endParaRPr>
              </a:p>
            </p:txBody>
          </p:sp>
        </p:grpSp>
        <p:sp>
          <p:nvSpPr>
            <p:cNvPr id="60" name="Text Placeholder 7">
              <a:extLst>
                <a:ext uri="{FF2B5EF4-FFF2-40B4-BE49-F238E27FC236}">
                  <a16:creationId xmlns:a16="http://schemas.microsoft.com/office/drawing/2014/main" id="{FFA79967-0D9B-4EC8-A207-B7F9C80BA512}"/>
                </a:ext>
              </a:extLst>
            </p:cNvPr>
            <p:cNvSpPr txBox="1">
              <a:spLocks/>
            </p:cNvSpPr>
            <p:nvPr/>
          </p:nvSpPr>
          <p:spPr>
            <a:xfrm>
              <a:off x="4602025" y="6034590"/>
              <a:ext cx="473497" cy="530738"/>
            </a:xfrm>
            <a:prstGeom prst="rect">
              <a:avLst/>
            </a:prstGeom>
          </p:spPr>
          <p:txBody>
            <a:bodyPr vert="horz" wrap="square" lIns="0" tIns="0" rIns="0" bIns="0" anchor="ctr"/>
            <a:lstStyle>
              <a:lvl1pPr marL="0" indent="0" algn="ctr" defTabSz="914476" rtl="0" eaLnBrk="1" latinLnBrk="0" hangingPunct="1">
                <a:lnSpc>
                  <a:spcPct val="100000"/>
                </a:lnSpc>
                <a:spcBef>
                  <a:spcPts val="0"/>
                </a:spcBef>
                <a:buFont typeface="Arial" panose="020B0604020202020204" pitchFamily="34" charset="0"/>
                <a:buNone/>
                <a:defRPr sz="2669" b="0" i="0" kern="1200">
                  <a:solidFill>
                    <a:schemeClr val="bg1"/>
                  </a:solidFill>
                  <a:latin typeface="FontAwesome"/>
                  <a:ea typeface="+mn-ea"/>
                  <a:cs typeface="FontAwesome"/>
                </a:defRPr>
              </a:lvl1pPr>
              <a:lvl2pPr marL="685858" indent="-228620" algn="l" defTabSz="91447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94" indent="-228620" algn="l" defTabSz="91447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33"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71"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809"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48"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86"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24" indent="-228620" algn="l" defTabSz="91447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7015" fontAlgn="base">
                <a:spcAft>
                  <a:spcPct val="0"/>
                </a:spcAft>
              </a:pPr>
              <a:r>
                <a:rPr lang="zh-TW" altLang="en-US" sz="1800" b="1" dirty="0">
                  <a:latin typeface="微軟正黑體" panose="020B0604030504040204" pitchFamily="34" charset="-120"/>
                  <a:ea typeface="微軟正黑體" panose="020B0604030504040204" pitchFamily="34" charset="-120"/>
                  <a:sym typeface="Arial" panose="020B0604020202020204" pitchFamily="34" charset="0"/>
                </a:rPr>
                <a:t>分級原則</a:t>
              </a:r>
              <a:endParaRPr lang="es-ES_tradnl" sz="1800" b="1" dirty="0">
                <a:latin typeface="微軟正黑體" panose="020B0604030504040204" pitchFamily="34" charset="-120"/>
                <a:ea typeface="微軟正黑體" panose="020B0604030504040204" pitchFamily="34" charset="-120"/>
                <a:sym typeface="Arial" panose="020B0604020202020204" pitchFamily="34" charset="0"/>
              </a:endParaRPr>
            </a:p>
          </p:txBody>
        </p:sp>
      </p:grpSp>
      <p:grpSp>
        <p:nvGrpSpPr>
          <p:cNvPr id="63" name="群組 62">
            <a:extLst>
              <a:ext uri="{FF2B5EF4-FFF2-40B4-BE49-F238E27FC236}">
                <a16:creationId xmlns:a16="http://schemas.microsoft.com/office/drawing/2014/main" id="{649542C3-483B-41B3-BB3A-7ECD95E8B43E}"/>
              </a:ext>
            </a:extLst>
          </p:cNvPr>
          <p:cNvGrpSpPr/>
          <p:nvPr/>
        </p:nvGrpSpPr>
        <p:grpSpPr>
          <a:xfrm>
            <a:off x="6950795" y="4232689"/>
            <a:ext cx="3542999" cy="2419709"/>
            <a:chOff x="7057907" y="4350137"/>
            <a:chExt cx="3434481" cy="2535295"/>
          </a:xfrm>
        </p:grpSpPr>
        <p:grpSp>
          <p:nvGrpSpPr>
            <p:cNvPr id="52" name="组合 53">
              <a:extLst>
                <a:ext uri="{FF2B5EF4-FFF2-40B4-BE49-F238E27FC236}">
                  <a16:creationId xmlns:a16="http://schemas.microsoft.com/office/drawing/2014/main" id="{810B1C94-9458-4837-973C-81FE47EAFE35}"/>
                </a:ext>
              </a:extLst>
            </p:cNvPr>
            <p:cNvGrpSpPr/>
            <p:nvPr/>
          </p:nvGrpSpPr>
          <p:grpSpPr>
            <a:xfrm>
              <a:off x="7057907" y="4350137"/>
              <a:ext cx="3434481" cy="2535295"/>
              <a:chOff x="4469056" y="3317140"/>
              <a:chExt cx="2161688" cy="1559981"/>
            </a:xfrm>
          </p:grpSpPr>
          <p:sp>
            <p:nvSpPr>
              <p:cNvPr id="53" name="MH_Other_6">
                <a:extLst>
                  <a:ext uri="{FF2B5EF4-FFF2-40B4-BE49-F238E27FC236}">
                    <a16:creationId xmlns:a16="http://schemas.microsoft.com/office/drawing/2014/main" id="{E9BE88AD-A0BB-4734-9B3F-37CF47401861}"/>
                  </a:ext>
                </a:extLst>
              </p:cNvPr>
              <p:cNvSpPr/>
              <p:nvPr>
                <p:custDataLst>
                  <p:tags r:id="rId3"/>
                </p:custDataLst>
              </p:nvPr>
            </p:nvSpPr>
            <p:spPr>
              <a:xfrm flipV="1">
                <a:off x="5207448" y="4173826"/>
                <a:ext cx="681935" cy="630494"/>
              </a:xfrm>
              <a:prstGeom prst="diamond">
                <a:avLst/>
              </a:prstGeom>
              <a:solidFill>
                <a:srgbClr val="2B5A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a:ln>
                    <a:noFill/>
                  </a:ln>
                  <a:solidFill>
                    <a:prstClr val="white"/>
                  </a:solidFill>
                  <a:effectLst/>
                  <a:uLnTx/>
                  <a:uFillTx/>
                  <a:latin typeface="微软雅黑"/>
                  <a:ea typeface="微软雅黑"/>
                  <a:cs typeface="+mn-ea"/>
                  <a:sym typeface="+mn-lt"/>
                </a:endParaRPr>
              </a:p>
            </p:txBody>
          </p:sp>
          <p:sp>
            <p:nvSpPr>
              <p:cNvPr id="55" name="MH_SubTitle_5">
                <a:extLst>
                  <a:ext uri="{FF2B5EF4-FFF2-40B4-BE49-F238E27FC236}">
                    <a16:creationId xmlns:a16="http://schemas.microsoft.com/office/drawing/2014/main" id="{BE0BACE8-78B6-46F4-B47D-34E7B0805C60}"/>
                  </a:ext>
                </a:extLst>
              </p:cNvPr>
              <p:cNvSpPr/>
              <p:nvPr>
                <p:custDataLst>
                  <p:tags r:id="rId4"/>
                </p:custDataLst>
              </p:nvPr>
            </p:nvSpPr>
            <p:spPr>
              <a:xfrm>
                <a:off x="4469056" y="3317140"/>
                <a:ext cx="2161688" cy="155998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2B5A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355" b="0" i="0" u="none" strike="noStrike" kern="1200" cap="none" spc="0" normalizeH="0" baseline="0" noProof="0" dirty="0">
                  <a:ln>
                    <a:noFill/>
                  </a:ln>
                  <a:solidFill>
                    <a:srgbClr val="5B9BD5">
                      <a:lumMod val="75000"/>
                    </a:srgbClr>
                  </a:solidFill>
                  <a:effectLst/>
                  <a:uLnTx/>
                  <a:uFillTx/>
                  <a:latin typeface="微软雅黑"/>
                  <a:ea typeface="微软雅黑"/>
                  <a:cs typeface="+mn-ea"/>
                  <a:sym typeface="+mn-lt"/>
                </a:endParaRPr>
              </a:p>
            </p:txBody>
          </p:sp>
          <p:sp>
            <p:nvSpPr>
              <p:cNvPr id="56" name="Text Box 10">
                <a:extLst>
                  <a:ext uri="{FF2B5EF4-FFF2-40B4-BE49-F238E27FC236}">
                    <a16:creationId xmlns:a16="http://schemas.microsoft.com/office/drawing/2014/main" id="{F2BFC99F-D793-4CC5-99F7-AE1B00238CF2}"/>
                  </a:ext>
                </a:extLst>
              </p:cNvPr>
              <p:cNvSpPr txBox="1">
                <a:spLocks noChangeArrowheads="1"/>
              </p:cNvSpPr>
              <p:nvPr/>
            </p:nvSpPr>
            <p:spPr bwMode="auto">
              <a:xfrm>
                <a:off x="4738642" y="3535400"/>
                <a:ext cx="1619546" cy="638426"/>
              </a:xfrm>
              <a:prstGeom prst="rect">
                <a:avLst/>
              </a:prstGeom>
              <a:noFill/>
              <a:ln w="9525">
                <a:noFill/>
                <a:miter lim="800000"/>
              </a:ln>
            </p:spPr>
            <p:txBody>
              <a:bodyPr wrap="square" lIns="60960" tIns="30480" rIns="60960" bIns="30480">
                <a:spAutoFit/>
              </a:bodyPr>
              <a:lstStyle/>
              <a:p>
                <a:pPr defTabSz="867015" fontAlgn="base">
                  <a:lnSpc>
                    <a:spcPts val="2500"/>
                  </a:lnSpc>
                  <a:spcAft>
                    <a:spcPct val="0"/>
                  </a:spcAft>
                </a:pPr>
                <a:r>
                  <a:rPr lang="zh-TW" altLang="en-US" b="1" dirty="0">
                    <a:latin typeface="微軟正黑體" panose="020B0604030504040204" pitchFamily="34" charset="-120"/>
                    <a:ea typeface="微軟正黑體" panose="020B0604030504040204" pitchFamily="34" charset="-120"/>
                    <a:sym typeface="Arial" panose="020B0604020202020204" pitchFamily="34" charset="0"/>
                  </a:rPr>
                  <a:t>申請變更級別以</a:t>
                </a:r>
                <a:r>
                  <a:rPr lang="zh-TW" altLang="en-US" b="1" dirty="0">
                    <a:solidFill>
                      <a:srgbClr val="0000FF"/>
                    </a:solidFill>
                    <a:latin typeface="微軟正黑體" panose="020B0604030504040204" pitchFamily="34" charset="-120"/>
                    <a:ea typeface="微軟正黑體" panose="020B0604030504040204" pitchFamily="34" charset="-120"/>
                    <a:sym typeface="Arial" panose="020B0604020202020204" pitchFamily="34" charset="0"/>
                  </a:rPr>
                  <a:t>一次</a:t>
                </a:r>
                <a:r>
                  <a:rPr lang="zh-TW" altLang="en-US" b="1" dirty="0">
                    <a:latin typeface="微軟正黑體" panose="020B0604030504040204" pitchFamily="34" charset="-120"/>
                    <a:ea typeface="微軟正黑體" panose="020B0604030504040204" pitchFamily="34" charset="-120"/>
                    <a:sym typeface="Arial" panose="020B0604020202020204" pitchFamily="34" charset="0"/>
                  </a:rPr>
                  <a:t>為限，且</a:t>
                </a:r>
                <a:r>
                  <a:rPr lang="zh-TW" altLang="en-US" b="1" dirty="0">
                    <a:solidFill>
                      <a:srgbClr val="0000FF"/>
                    </a:solidFill>
                    <a:latin typeface="微軟正黑體" panose="020B0604030504040204" pitchFamily="34" charset="-120"/>
                    <a:ea typeface="微軟正黑體" panose="020B0604030504040204" pitchFamily="34" charset="-120"/>
                    <a:sym typeface="Arial" panose="020B0604020202020204" pitchFamily="34" charset="0"/>
                  </a:rPr>
                  <a:t>限轉入較高程度</a:t>
                </a:r>
                <a:r>
                  <a:rPr lang="zh-TW" altLang="en-US" b="1" dirty="0">
                    <a:latin typeface="微軟正黑體" panose="020B0604030504040204" pitchFamily="34" charset="-120"/>
                    <a:ea typeface="微軟正黑體" panose="020B0604030504040204" pitchFamily="34" charset="-120"/>
                    <a:sym typeface="Arial" panose="020B0604020202020204" pitchFamily="34" charset="0"/>
                  </a:rPr>
                  <a:t>之級別，同一級別間不得轉班。</a:t>
                </a:r>
                <a:endParaRPr lang="en-US" altLang="zh-CN" b="1" dirty="0">
                  <a:latin typeface="微軟正黑體" panose="020B0604030504040204" pitchFamily="34" charset="-120"/>
                  <a:ea typeface="微軟正黑體" panose="020B0604030504040204" pitchFamily="34" charset="-120"/>
                  <a:sym typeface="Arial" panose="020B0604020202020204" pitchFamily="34" charset="0"/>
                </a:endParaRPr>
              </a:p>
            </p:txBody>
          </p:sp>
        </p:grpSp>
        <p:sp>
          <p:nvSpPr>
            <p:cNvPr id="61" name="矩形 60">
              <a:extLst>
                <a:ext uri="{FF2B5EF4-FFF2-40B4-BE49-F238E27FC236}">
                  <a16:creationId xmlns:a16="http://schemas.microsoft.com/office/drawing/2014/main" id="{AF1BEA7D-0DD0-42CC-8D0B-C16C364D7BD3}"/>
                </a:ext>
              </a:extLst>
            </p:cNvPr>
            <p:cNvSpPr/>
            <p:nvPr/>
          </p:nvSpPr>
          <p:spPr>
            <a:xfrm>
              <a:off x="8460861" y="5934765"/>
              <a:ext cx="675918" cy="646331"/>
            </a:xfrm>
            <a:prstGeom prst="rect">
              <a:avLst/>
            </a:prstGeom>
          </p:spPr>
          <p:txBody>
            <a:bodyPr wrap="square">
              <a:spAutoFit/>
            </a:bodyPr>
            <a:lstStyle/>
            <a:p>
              <a:pPr defTabSz="867015" fontAlgn="base">
                <a:spcAft>
                  <a:spcPct val="0"/>
                </a:spcAft>
              </a:pPr>
              <a:r>
                <a:rPr lang="zh-TW" altLang="en-US"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rPr>
                <a:t>分級變更</a:t>
              </a:r>
              <a:endParaRPr lang="es-ES_tradnl" altLang="zh-TW" b="1" dirty="0">
                <a:solidFill>
                  <a:schemeClr val="bg1"/>
                </a:solidFill>
                <a:latin typeface="微軟正黑體" panose="020B0604030504040204" pitchFamily="34" charset="-120"/>
                <a:ea typeface="微軟正黑體" panose="020B0604030504040204" pitchFamily="34" charset="-120"/>
                <a:sym typeface="Arial" panose="020B0604020202020204" pitchFamily="34" charset="0"/>
              </a:endParaRPr>
            </a:p>
          </p:txBody>
        </p:sp>
      </p:gr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33</a:t>
            </a:fld>
            <a:endParaRPr lang="zh-CN" altLang="en-US"/>
          </a:p>
        </p:txBody>
      </p:sp>
    </p:spTree>
    <p:custDataLst>
      <p:tags r:id="rId1"/>
    </p:custDataLst>
    <p:extLst>
      <p:ext uri="{BB962C8B-B14F-4D97-AF65-F5344CB8AC3E}">
        <p14:creationId xmlns:p14="http://schemas.microsoft.com/office/powerpoint/2010/main" val="31713205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70090" y="269604"/>
            <a:ext cx="10789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推動課程改革與創新</a:t>
            </a:r>
            <a:r>
              <a:rPr lang="en-US" altLang="zh-TW" dirty="0"/>
              <a:t>-</a:t>
            </a:r>
            <a:r>
              <a:rPr lang="zh-TW" altLang="en-US" dirty="0">
                <a:solidFill>
                  <a:schemeClr val="accent1">
                    <a:lumMod val="75000"/>
                  </a:schemeClr>
                </a:solidFill>
              </a:rPr>
              <a:t>新通識課程架構</a:t>
            </a:r>
            <a:r>
              <a:rPr lang="en-US" altLang="zh-TW" dirty="0">
                <a:solidFill>
                  <a:schemeClr val="accent1">
                    <a:lumMod val="75000"/>
                  </a:schemeClr>
                </a:solidFill>
              </a:rPr>
              <a:t>(5/5)</a:t>
            </a:r>
            <a:endParaRPr lang="zh-CN" altLang="en-US" dirty="0">
              <a:solidFill>
                <a:schemeClr val="accent1">
                  <a:lumMod val="75000"/>
                </a:schemeClr>
              </a:solidFill>
              <a:sym typeface="+mn-lt"/>
            </a:endParaRP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28" name="MH_Other_7">
            <a:extLst>
              <a:ext uri="{FF2B5EF4-FFF2-40B4-BE49-F238E27FC236}">
                <a16:creationId xmlns:a16="http://schemas.microsoft.com/office/drawing/2014/main" id="{55FE4EB1-9481-4C08-844E-A2D8C6568817}"/>
              </a:ext>
            </a:extLst>
          </p:cNvPr>
          <p:cNvSpPr/>
          <p:nvPr>
            <p:custDataLst>
              <p:tags r:id="rId2"/>
            </p:custDataLst>
          </p:nvPr>
        </p:nvSpPr>
        <p:spPr bwMode="auto">
          <a:xfrm>
            <a:off x="7240208" y="5837810"/>
            <a:ext cx="392729" cy="344683"/>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a:ln>
                <a:noFill/>
              </a:ln>
              <a:solidFill>
                <a:prstClr val="black"/>
              </a:solidFill>
              <a:effectLst/>
              <a:uLnTx/>
              <a:uFillTx/>
              <a:latin typeface="微软雅黑"/>
              <a:ea typeface="微软雅黑"/>
              <a:cs typeface="+mn-ea"/>
              <a:sym typeface="+mn-lt"/>
            </a:endParaRPr>
          </a:p>
        </p:txBody>
      </p:sp>
      <p:pic>
        <p:nvPicPr>
          <p:cNvPr id="9" name="圖片 8">
            <a:extLst>
              <a:ext uri="{FF2B5EF4-FFF2-40B4-BE49-F238E27FC236}">
                <a16:creationId xmlns:a16="http://schemas.microsoft.com/office/drawing/2014/main" id="{0CC51D8C-25DC-48A6-9B4A-8B4B3C2327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83702" y="849260"/>
            <a:ext cx="10041523" cy="5608690"/>
          </a:xfrm>
          <a:prstGeom prst="rect">
            <a:avLst/>
          </a:prstGeom>
        </p:spPr>
      </p:pic>
      <p:sp>
        <p:nvSpPr>
          <p:cNvPr id="2" name="矩形: 圓角 1">
            <a:extLst>
              <a:ext uri="{FF2B5EF4-FFF2-40B4-BE49-F238E27FC236}">
                <a16:creationId xmlns:a16="http://schemas.microsoft.com/office/drawing/2014/main" id="{98A3B837-79ED-425E-8DA4-BDD4EBDBAFE2}"/>
              </a:ext>
            </a:extLst>
          </p:cNvPr>
          <p:cNvSpPr/>
          <p:nvPr/>
        </p:nvSpPr>
        <p:spPr>
          <a:xfrm>
            <a:off x="4554245" y="3090337"/>
            <a:ext cx="648070" cy="3719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a:prstGeom prst="rect">
            <a:avLst/>
          </a:prstGeom>
        </p:spPr>
        <p:txBody>
          <a:bodyPr/>
          <a:lstStyle/>
          <a:p>
            <a:fld id="{B7647445-41D0-4638-80E9-D5D5C07ADD39}" type="slidenum">
              <a:rPr lang="zh-CN" altLang="en-US" smtClean="0"/>
              <a:pPr/>
              <a:t>34</a:t>
            </a:fld>
            <a:endParaRPr lang="zh-CN" altLang="en-US"/>
          </a:p>
        </p:txBody>
      </p:sp>
    </p:spTree>
    <p:custDataLst>
      <p:tags r:id="rId1"/>
    </p:custDataLst>
    <p:extLst>
      <p:ext uri="{BB962C8B-B14F-4D97-AF65-F5344CB8AC3E}">
        <p14:creationId xmlns:p14="http://schemas.microsoft.com/office/powerpoint/2010/main" val="111744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55275" y="316979"/>
            <a:ext cx="5855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完善教師教學提升機制</a:t>
            </a:r>
            <a:r>
              <a:rPr lang="en-US" altLang="zh-TW" dirty="0"/>
              <a:t>(1/5)</a:t>
            </a:r>
            <a:endParaRPr lang="zh-CN" altLang="en-US" dirty="0">
              <a:sym typeface="+mn-lt"/>
            </a:endParaRPr>
          </a:p>
        </p:txBody>
      </p:sp>
      <p:sp>
        <p:nvSpPr>
          <p:cNvPr id="28" name="MH_Other_7">
            <a:extLst>
              <a:ext uri="{FF2B5EF4-FFF2-40B4-BE49-F238E27FC236}">
                <a16:creationId xmlns:a16="http://schemas.microsoft.com/office/drawing/2014/main" id="{55FE4EB1-9481-4C08-844E-A2D8C6568817}"/>
              </a:ext>
            </a:extLst>
          </p:cNvPr>
          <p:cNvSpPr/>
          <p:nvPr>
            <p:custDataLst>
              <p:tags r:id="rId2"/>
            </p:custDataLst>
          </p:nvPr>
        </p:nvSpPr>
        <p:spPr bwMode="auto">
          <a:xfrm>
            <a:off x="7240208" y="5837810"/>
            <a:ext cx="392729" cy="344683"/>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a:ln>
                <a:noFill/>
              </a:ln>
              <a:solidFill>
                <a:prstClr val="black"/>
              </a:solidFill>
              <a:effectLst/>
              <a:uLnTx/>
              <a:uFillTx/>
              <a:latin typeface="微软雅黑"/>
              <a:ea typeface="微软雅黑"/>
              <a:cs typeface="+mn-ea"/>
              <a:sym typeface="+mn-lt"/>
            </a:endParaRPr>
          </a:p>
        </p:txBody>
      </p:sp>
      <p:sp>
        <p:nvSpPr>
          <p:cNvPr id="2" name="矩形 1">
            <a:extLst>
              <a:ext uri="{FF2B5EF4-FFF2-40B4-BE49-F238E27FC236}">
                <a16:creationId xmlns:a16="http://schemas.microsoft.com/office/drawing/2014/main" id="{0482C47F-2BEF-4F3A-AD79-3F041AF05990}"/>
              </a:ext>
            </a:extLst>
          </p:cNvPr>
          <p:cNvSpPr/>
          <p:nvPr/>
        </p:nvSpPr>
        <p:spPr>
          <a:xfrm>
            <a:off x="2797101" y="3169088"/>
            <a:ext cx="1107996" cy="369332"/>
          </a:xfrm>
          <a:prstGeom prst="rect">
            <a:avLst/>
          </a:prstGeom>
        </p:spPr>
        <p:txBody>
          <a:bodyPr wrap="none">
            <a:spAutoFit/>
          </a:bodyPr>
          <a:lstStyle/>
          <a:p>
            <a:pPr algn="r"/>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興人師獎</a:t>
            </a:r>
            <a:endParaRPr lang="en-GB" altLang="zh-TW"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317" name="群組 316">
            <a:extLst>
              <a:ext uri="{FF2B5EF4-FFF2-40B4-BE49-F238E27FC236}">
                <a16:creationId xmlns:a16="http://schemas.microsoft.com/office/drawing/2014/main" id="{15339FCC-043F-44B9-8AC3-FC8BB837B051}"/>
              </a:ext>
            </a:extLst>
          </p:cNvPr>
          <p:cNvGrpSpPr/>
          <p:nvPr/>
        </p:nvGrpSpPr>
        <p:grpSpPr>
          <a:xfrm>
            <a:off x="580036" y="3630856"/>
            <a:ext cx="2452505" cy="2085747"/>
            <a:chOff x="883147" y="1209689"/>
            <a:chExt cx="2452505" cy="2085747"/>
          </a:xfrm>
        </p:grpSpPr>
        <p:sp>
          <p:nvSpPr>
            <p:cNvPr id="255" name="Rectangle 8">
              <a:extLst>
                <a:ext uri="{FF2B5EF4-FFF2-40B4-BE49-F238E27FC236}">
                  <a16:creationId xmlns:a16="http://schemas.microsoft.com/office/drawing/2014/main" id="{4698A2F5-B198-478B-90B7-954673720B61}"/>
                </a:ext>
              </a:extLst>
            </p:cNvPr>
            <p:cNvSpPr/>
            <p:nvPr/>
          </p:nvSpPr>
          <p:spPr>
            <a:xfrm>
              <a:off x="883147" y="1399878"/>
              <a:ext cx="2452505" cy="1895558"/>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133">
                <a:defRPr/>
              </a:pPr>
              <a:endParaRPr lang="en-US" sz="3189" kern="0" dirty="0">
                <a:solidFill>
                  <a:prstClr val="white"/>
                </a:solidFill>
                <a:latin typeface="微软雅黑" panose="020B0503020204020204" pitchFamily="34" charset="-122"/>
                <a:cs typeface="+mn-ea"/>
                <a:sym typeface="+mn-lt"/>
              </a:endParaRPr>
            </a:p>
          </p:txBody>
        </p:sp>
        <p:grpSp>
          <p:nvGrpSpPr>
            <p:cNvPr id="257" name="群組 256">
              <a:extLst>
                <a:ext uri="{FF2B5EF4-FFF2-40B4-BE49-F238E27FC236}">
                  <a16:creationId xmlns:a16="http://schemas.microsoft.com/office/drawing/2014/main" id="{8A9CBFBD-7EA5-4FC5-B81B-2933059D7E83}"/>
                </a:ext>
              </a:extLst>
            </p:cNvPr>
            <p:cNvGrpSpPr/>
            <p:nvPr/>
          </p:nvGrpSpPr>
          <p:grpSpPr>
            <a:xfrm>
              <a:off x="1334321" y="1209689"/>
              <a:ext cx="1495211" cy="904862"/>
              <a:chOff x="1587070" y="2084852"/>
              <a:chExt cx="1495211" cy="993265"/>
            </a:xfrm>
          </p:grpSpPr>
          <p:sp>
            <p:nvSpPr>
              <p:cNvPr id="258" name="Trapezoid 10@|1FFC:3506772|FBC:16777215|LFC:16777215|LBC:16777215">
                <a:extLst>
                  <a:ext uri="{FF2B5EF4-FFF2-40B4-BE49-F238E27FC236}">
                    <a16:creationId xmlns:a16="http://schemas.microsoft.com/office/drawing/2014/main" id="{88D0D1FF-DC52-4484-BA72-FB9B8272A59F}"/>
                  </a:ext>
                </a:extLst>
              </p:cNvPr>
              <p:cNvSpPr/>
              <p:nvPr/>
            </p:nvSpPr>
            <p:spPr>
              <a:xfrm>
                <a:off x="1587070" y="2085697"/>
                <a:ext cx="1495211" cy="207809"/>
              </a:xfrm>
              <a:prstGeom prst="trapezoid">
                <a:avLst>
                  <a:gd name="adj" fmla="val 67927"/>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
            <p:nvSpPr>
              <p:cNvPr id="259" name="Pentagon 9@|1FFC:4308095|FBC:16777215|LFC:16777215|LBC:16777215">
                <a:extLst>
                  <a:ext uri="{FF2B5EF4-FFF2-40B4-BE49-F238E27FC236}">
                    <a16:creationId xmlns:a16="http://schemas.microsoft.com/office/drawing/2014/main" id="{8FD8D313-7679-4528-8D10-A9474B8881BA}"/>
                  </a:ext>
                </a:extLst>
              </p:cNvPr>
              <p:cNvSpPr/>
              <p:nvPr/>
            </p:nvSpPr>
            <p:spPr>
              <a:xfrm rot="5400000">
                <a:off x="1838044" y="1973263"/>
                <a:ext cx="993265" cy="1216443"/>
              </a:xfrm>
              <a:prstGeom prst="homePlate">
                <a:avLst>
                  <a:gd name="adj" fmla="val 31720"/>
                </a:avLst>
              </a:prstGeom>
              <a:solidFill>
                <a:srgbClr val="44546A">
                  <a:lumMod val="100000"/>
                </a:srgbClr>
              </a:solidFill>
              <a:ln w="12700" cap="flat" cmpd="sng" algn="ctr">
                <a:noFill/>
                <a:prstDash val="solid"/>
                <a:miter lim="800000"/>
              </a:ln>
              <a:effectLst/>
            </p:spPr>
            <p:txBody>
              <a:bodyPr vert="eaVert"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grpSp>
        <p:sp>
          <p:nvSpPr>
            <p:cNvPr id="4" name="文字方塊 3">
              <a:extLst>
                <a:ext uri="{FF2B5EF4-FFF2-40B4-BE49-F238E27FC236}">
                  <a16:creationId xmlns:a16="http://schemas.microsoft.com/office/drawing/2014/main" id="{963F95DA-7A26-4C4B-826B-7A31FA4B37C9}"/>
                </a:ext>
              </a:extLst>
            </p:cNvPr>
            <p:cNvSpPr txBox="1"/>
            <p:nvPr/>
          </p:nvSpPr>
          <p:spPr>
            <a:xfrm>
              <a:off x="1554556" y="1412891"/>
              <a:ext cx="1130939" cy="369332"/>
            </a:xfrm>
            <a:prstGeom prst="rect">
              <a:avLst/>
            </a:prstGeom>
            <a:noFill/>
          </p:spPr>
          <p:txBody>
            <a:bodyPr wrap="square" rtlCol="0">
              <a:spAutoFit/>
            </a:bodyPr>
            <a:lstStyle/>
            <a:p>
              <a:r>
                <a:rPr lang="zh-TW" altLang="en-US" dirty="0">
                  <a:solidFill>
                    <a:schemeClr val="bg1"/>
                  </a:solidFill>
                </a:rPr>
                <a:t>興人師獎</a:t>
              </a:r>
            </a:p>
          </p:txBody>
        </p:sp>
        <p:sp>
          <p:nvSpPr>
            <p:cNvPr id="264" name="矩形 263">
              <a:extLst>
                <a:ext uri="{FF2B5EF4-FFF2-40B4-BE49-F238E27FC236}">
                  <a16:creationId xmlns:a16="http://schemas.microsoft.com/office/drawing/2014/main" id="{5FAA166B-DC39-4B9C-BA8E-D71AEB55F393}"/>
                </a:ext>
              </a:extLst>
            </p:cNvPr>
            <p:cNvSpPr/>
            <p:nvPr/>
          </p:nvSpPr>
          <p:spPr>
            <a:xfrm>
              <a:off x="1071371" y="2093927"/>
              <a:ext cx="2110377" cy="1077218"/>
            </a:xfrm>
            <a:prstGeom prst="rect">
              <a:avLst/>
            </a:prstGeom>
          </p:spPr>
          <p:txBody>
            <a:bodyPr wrap="square">
              <a:spAutoFit/>
            </a:bodyPr>
            <a:lstStyle/>
            <a:p>
              <a:pPr algn="just"/>
              <a:r>
                <a:rPr lang="zh-TW" altLang="en-US" sz="1600" b="1" spc="300" dirty="0">
                  <a:latin typeface="微軟正黑體" panose="020B0604030504040204" pitchFamily="34" charset="-120"/>
                  <a:ea typeface="微軟正黑體" panose="020B0604030504040204" pitchFamily="34" charset="-120"/>
                  <a:cs typeface="Arial" panose="020B0604020202020204" pitchFamily="34" charset="0"/>
                </a:rPr>
                <a:t>持續於每年</a:t>
              </a:r>
              <a:r>
                <a:rPr lang="en-US" altLang="zh-TW" sz="1600" b="1" spc="300" dirty="0">
                  <a:latin typeface="微軟正黑體" panose="020B0604030504040204" pitchFamily="34" charset="-120"/>
                  <a:ea typeface="微軟正黑體" panose="020B0604030504040204" pitchFamily="34" charset="-120"/>
                  <a:cs typeface="Arial" panose="020B0604020202020204" pitchFamily="34" charset="0"/>
                </a:rPr>
                <a:t>3</a:t>
              </a:r>
              <a:r>
                <a:rPr lang="zh-TW" altLang="en-US" sz="1600" b="1" spc="300" dirty="0">
                  <a:latin typeface="微軟正黑體" panose="020B0604030504040204" pitchFamily="34" charset="-120"/>
                  <a:ea typeface="微軟正黑體" panose="020B0604030504040204" pitchFamily="34" charset="-120"/>
                  <a:cs typeface="Arial" panose="020B0604020202020204" pitchFamily="34" charset="0"/>
                </a:rPr>
                <a:t>月份辦理「興人師獎」</a:t>
              </a:r>
              <a:r>
                <a:rPr lang="en-US" altLang="zh-TW" sz="1600" b="1" spc="300" dirty="0">
                  <a:latin typeface="微軟正黑體" panose="020B0604030504040204" pitchFamily="34" charset="-120"/>
                  <a:ea typeface="微軟正黑體" panose="020B0604030504040204" pitchFamily="34" charset="-120"/>
                  <a:cs typeface="Arial" panose="020B0604020202020204" pitchFamily="34" charset="0"/>
                </a:rPr>
                <a:t/>
              </a:r>
              <a:br>
                <a:rPr lang="en-US" altLang="zh-TW" sz="1600" b="1" spc="300" dirty="0">
                  <a:latin typeface="微軟正黑體" panose="020B0604030504040204" pitchFamily="34" charset="-120"/>
                  <a:ea typeface="微軟正黑體" panose="020B0604030504040204" pitchFamily="34" charset="-120"/>
                  <a:cs typeface="Arial" panose="020B0604020202020204" pitchFamily="34" charset="0"/>
                </a:rPr>
              </a:br>
              <a:r>
                <a:rPr lang="zh-TW" altLang="en-US" sz="1600" b="1" spc="300" dirty="0">
                  <a:latin typeface="微軟正黑體" panose="020B0604030504040204" pitchFamily="34" charset="-120"/>
                  <a:ea typeface="微軟正黑體" panose="020B0604030504040204" pitchFamily="34" charset="-120"/>
                  <a:cs typeface="Arial" panose="020B0604020202020204" pitchFamily="34" charset="0"/>
                </a:rPr>
                <a:t>票選學生心中認真教學教師。</a:t>
              </a:r>
            </a:p>
          </p:txBody>
        </p:sp>
      </p:grpSp>
      <p:grpSp>
        <p:nvGrpSpPr>
          <p:cNvPr id="318" name="群組 317">
            <a:extLst>
              <a:ext uri="{FF2B5EF4-FFF2-40B4-BE49-F238E27FC236}">
                <a16:creationId xmlns:a16="http://schemas.microsoft.com/office/drawing/2014/main" id="{4694FA0B-29A2-4259-82D7-8E89CCC1FE18}"/>
              </a:ext>
            </a:extLst>
          </p:cNvPr>
          <p:cNvGrpSpPr/>
          <p:nvPr/>
        </p:nvGrpSpPr>
        <p:grpSpPr>
          <a:xfrm>
            <a:off x="611589" y="1353156"/>
            <a:ext cx="2423294" cy="1815826"/>
            <a:chOff x="700850" y="3881279"/>
            <a:chExt cx="2423294" cy="1815826"/>
          </a:xfrm>
        </p:grpSpPr>
        <p:sp>
          <p:nvSpPr>
            <p:cNvPr id="268" name="Rectangle 8">
              <a:extLst>
                <a:ext uri="{FF2B5EF4-FFF2-40B4-BE49-F238E27FC236}">
                  <a16:creationId xmlns:a16="http://schemas.microsoft.com/office/drawing/2014/main" id="{10F45EB7-113D-4729-BF7A-B13FAC981A52}"/>
                </a:ext>
              </a:extLst>
            </p:cNvPr>
            <p:cNvSpPr/>
            <p:nvPr/>
          </p:nvSpPr>
          <p:spPr>
            <a:xfrm>
              <a:off x="700850" y="4057106"/>
              <a:ext cx="2423294" cy="1639999"/>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133">
                <a:defRPr/>
              </a:pPr>
              <a:endParaRPr lang="en-US" sz="3189" kern="0" dirty="0">
                <a:solidFill>
                  <a:prstClr val="white"/>
                </a:solidFill>
                <a:latin typeface="微软雅黑" panose="020B0503020204020204" pitchFamily="34" charset="-122"/>
                <a:cs typeface="+mn-ea"/>
                <a:sym typeface="+mn-lt"/>
              </a:endParaRPr>
            </a:p>
          </p:txBody>
        </p:sp>
        <p:grpSp>
          <p:nvGrpSpPr>
            <p:cNvPr id="265" name="群組 264">
              <a:extLst>
                <a:ext uri="{FF2B5EF4-FFF2-40B4-BE49-F238E27FC236}">
                  <a16:creationId xmlns:a16="http://schemas.microsoft.com/office/drawing/2014/main" id="{83BCFBCA-414E-4E6D-B204-F8F5A687ED1E}"/>
                </a:ext>
              </a:extLst>
            </p:cNvPr>
            <p:cNvGrpSpPr/>
            <p:nvPr/>
          </p:nvGrpSpPr>
          <p:grpSpPr>
            <a:xfrm>
              <a:off x="1153319" y="3881279"/>
              <a:ext cx="1495211" cy="868906"/>
              <a:chOff x="4175427" y="2084852"/>
              <a:chExt cx="1495211" cy="993265"/>
            </a:xfrm>
          </p:grpSpPr>
          <p:sp>
            <p:nvSpPr>
              <p:cNvPr id="266" name="Trapezoid 17@|1FFC:1137349|FBC:16777215|LFC:16777215|LBC:16777215">
                <a:extLst>
                  <a:ext uri="{FF2B5EF4-FFF2-40B4-BE49-F238E27FC236}">
                    <a16:creationId xmlns:a16="http://schemas.microsoft.com/office/drawing/2014/main" id="{2162AD03-ACEB-4C9A-BB47-2483A58D968F}"/>
                  </a:ext>
                </a:extLst>
              </p:cNvPr>
              <p:cNvSpPr/>
              <p:nvPr/>
            </p:nvSpPr>
            <p:spPr>
              <a:xfrm>
                <a:off x="4175427" y="2085697"/>
                <a:ext cx="1495211" cy="207809"/>
              </a:xfrm>
              <a:prstGeom prst="trapezoid">
                <a:avLst>
                  <a:gd name="adj" fmla="val 67927"/>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
            <p:nvSpPr>
              <p:cNvPr id="267" name="Pentagon 18@|1FFC:1554685|FBC:16777215|LFC:16777215|LBC:16777215">
                <a:extLst>
                  <a:ext uri="{FF2B5EF4-FFF2-40B4-BE49-F238E27FC236}">
                    <a16:creationId xmlns:a16="http://schemas.microsoft.com/office/drawing/2014/main" id="{A4115569-5A20-4CA7-B97E-6D6A5CB717C5}"/>
                  </a:ext>
                </a:extLst>
              </p:cNvPr>
              <p:cNvSpPr/>
              <p:nvPr/>
            </p:nvSpPr>
            <p:spPr>
              <a:xfrm rot="5400000">
                <a:off x="4426401" y="1973263"/>
                <a:ext cx="993265" cy="1216443"/>
              </a:xfrm>
              <a:prstGeom prst="homePlate">
                <a:avLst>
                  <a:gd name="adj" fmla="val 31720"/>
                </a:avLst>
              </a:prstGeom>
              <a:solidFill>
                <a:srgbClr val="D37979">
                  <a:lumMod val="100000"/>
                </a:srgbClr>
              </a:solidFill>
              <a:ln w="12700" cap="flat" cmpd="sng" algn="ctr">
                <a:noFill/>
                <a:prstDash val="solid"/>
                <a:miter lim="800000"/>
              </a:ln>
              <a:effectLst/>
            </p:spPr>
            <p:txBody>
              <a:bodyPr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grpSp>
        <p:sp>
          <p:nvSpPr>
            <p:cNvPr id="270" name="文字方塊 269">
              <a:extLst>
                <a:ext uri="{FF2B5EF4-FFF2-40B4-BE49-F238E27FC236}">
                  <a16:creationId xmlns:a16="http://schemas.microsoft.com/office/drawing/2014/main" id="{B2C2EFDD-C763-4C6C-941C-26E52FFB91EC}"/>
                </a:ext>
              </a:extLst>
            </p:cNvPr>
            <p:cNvSpPr txBox="1"/>
            <p:nvPr/>
          </p:nvSpPr>
          <p:spPr>
            <a:xfrm>
              <a:off x="1325929" y="3964274"/>
              <a:ext cx="1130939" cy="646331"/>
            </a:xfrm>
            <a:prstGeom prst="rect">
              <a:avLst/>
            </a:prstGeom>
            <a:noFill/>
          </p:spPr>
          <p:txBody>
            <a:bodyPr wrap="square" rtlCol="0">
              <a:spAutoFit/>
            </a:bodyPr>
            <a:lstStyle/>
            <a:p>
              <a:pPr algn="ctr"/>
              <a:r>
                <a:rPr lang="zh-TW" altLang="en-US" dirty="0">
                  <a:solidFill>
                    <a:schemeClr val="bg1"/>
                  </a:solidFill>
                </a:rPr>
                <a:t>教學特優教師</a:t>
              </a:r>
            </a:p>
          </p:txBody>
        </p:sp>
        <p:sp>
          <p:nvSpPr>
            <p:cNvPr id="271" name="矩形 270">
              <a:extLst>
                <a:ext uri="{FF2B5EF4-FFF2-40B4-BE49-F238E27FC236}">
                  <a16:creationId xmlns:a16="http://schemas.microsoft.com/office/drawing/2014/main" id="{EFCAD36C-8A61-48FD-83DA-A8CCA0A95EA8}"/>
                </a:ext>
              </a:extLst>
            </p:cNvPr>
            <p:cNvSpPr/>
            <p:nvPr/>
          </p:nvSpPr>
          <p:spPr>
            <a:xfrm>
              <a:off x="920754" y="4768505"/>
              <a:ext cx="2047144" cy="830997"/>
            </a:xfrm>
            <a:prstGeom prst="rect">
              <a:avLst/>
            </a:prstGeom>
          </p:spPr>
          <p:txBody>
            <a:bodyPr wrap="square">
              <a:spAutoFit/>
            </a:bodyPr>
            <a:lstStyle/>
            <a:p>
              <a:r>
                <a:rPr lang="zh-TW" altLang="en-US" sz="1600" b="1" spc="30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推動並改進教學特優教師獎勵措施。</a:t>
              </a:r>
            </a:p>
          </p:txBody>
        </p:sp>
      </p:grpSp>
      <p:grpSp>
        <p:nvGrpSpPr>
          <p:cNvPr id="320" name="群組 319">
            <a:extLst>
              <a:ext uri="{FF2B5EF4-FFF2-40B4-BE49-F238E27FC236}">
                <a16:creationId xmlns:a16="http://schemas.microsoft.com/office/drawing/2014/main" id="{6DCDBB0B-CB6F-4EB3-AC29-08563C3DDA78}"/>
              </a:ext>
            </a:extLst>
          </p:cNvPr>
          <p:cNvGrpSpPr/>
          <p:nvPr/>
        </p:nvGrpSpPr>
        <p:grpSpPr>
          <a:xfrm>
            <a:off x="3296017" y="968226"/>
            <a:ext cx="2466608" cy="2815191"/>
            <a:chOff x="3599745" y="3897163"/>
            <a:chExt cx="2466608" cy="2815191"/>
          </a:xfrm>
        </p:grpSpPr>
        <p:sp>
          <p:nvSpPr>
            <p:cNvPr id="272" name="Rectangle 8">
              <a:extLst>
                <a:ext uri="{FF2B5EF4-FFF2-40B4-BE49-F238E27FC236}">
                  <a16:creationId xmlns:a16="http://schemas.microsoft.com/office/drawing/2014/main" id="{0ECCCDFC-9105-4EFE-AB68-E100B841F875}"/>
                </a:ext>
              </a:extLst>
            </p:cNvPr>
            <p:cNvSpPr/>
            <p:nvPr/>
          </p:nvSpPr>
          <p:spPr>
            <a:xfrm>
              <a:off x="3599745" y="4061296"/>
              <a:ext cx="2466608" cy="2651058"/>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133">
                <a:defRPr/>
              </a:pPr>
              <a:endParaRPr lang="en-US" sz="3189" kern="0" dirty="0">
                <a:solidFill>
                  <a:prstClr val="white"/>
                </a:solidFill>
                <a:latin typeface="微软雅黑" panose="020B0503020204020204" pitchFamily="34" charset="-122"/>
                <a:cs typeface="+mn-ea"/>
                <a:sym typeface="+mn-lt"/>
              </a:endParaRPr>
            </a:p>
          </p:txBody>
        </p:sp>
        <p:grpSp>
          <p:nvGrpSpPr>
            <p:cNvPr id="273" name="群組 272">
              <a:extLst>
                <a:ext uri="{FF2B5EF4-FFF2-40B4-BE49-F238E27FC236}">
                  <a16:creationId xmlns:a16="http://schemas.microsoft.com/office/drawing/2014/main" id="{F56F1485-4BA6-4523-8AE1-06F04E602F42}"/>
                </a:ext>
              </a:extLst>
            </p:cNvPr>
            <p:cNvGrpSpPr/>
            <p:nvPr/>
          </p:nvGrpSpPr>
          <p:grpSpPr>
            <a:xfrm>
              <a:off x="4098846" y="3897163"/>
              <a:ext cx="1495211" cy="814920"/>
              <a:chOff x="1587070" y="2084852"/>
              <a:chExt cx="1495211" cy="993265"/>
            </a:xfrm>
          </p:grpSpPr>
          <p:sp>
            <p:nvSpPr>
              <p:cNvPr id="274" name="Trapezoid 10@|1FFC:3506772|FBC:16777215|LFC:16777215|LBC:16777215">
                <a:extLst>
                  <a:ext uri="{FF2B5EF4-FFF2-40B4-BE49-F238E27FC236}">
                    <a16:creationId xmlns:a16="http://schemas.microsoft.com/office/drawing/2014/main" id="{2ED7164F-7EE0-420A-BA8D-A6DD5056DD19}"/>
                  </a:ext>
                </a:extLst>
              </p:cNvPr>
              <p:cNvSpPr/>
              <p:nvPr/>
            </p:nvSpPr>
            <p:spPr>
              <a:xfrm>
                <a:off x="1587070" y="2085697"/>
                <a:ext cx="1495211" cy="207809"/>
              </a:xfrm>
              <a:prstGeom prst="trapezoid">
                <a:avLst>
                  <a:gd name="adj" fmla="val 67927"/>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
            <p:nvSpPr>
              <p:cNvPr id="275" name="Pentagon 9@|1FFC:4308095|FBC:16777215|LFC:16777215|LBC:16777215">
                <a:extLst>
                  <a:ext uri="{FF2B5EF4-FFF2-40B4-BE49-F238E27FC236}">
                    <a16:creationId xmlns:a16="http://schemas.microsoft.com/office/drawing/2014/main" id="{E87E073E-CBFD-4254-861E-D81349594443}"/>
                  </a:ext>
                </a:extLst>
              </p:cNvPr>
              <p:cNvSpPr/>
              <p:nvPr/>
            </p:nvSpPr>
            <p:spPr>
              <a:xfrm rot="5400000">
                <a:off x="1838044" y="1973263"/>
                <a:ext cx="993265" cy="1216443"/>
              </a:xfrm>
              <a:prstGeom prst="homePlate">
                <a:avLst>
                  <a:gd name="adj" fmla="val 31720"/>
                </a:avLst>
              </a:prstGeom>
              <a:solidFill>
                <a:srgbClr val="44546A">
                  <a:lumMod val="100000"/>
                </a:srgbClr>
              </a:solidFill>
              <a:ln w="12700" cap="flat" cmpd="sng" algn="ctr">
                <a:noFill/>
                <a:prstDash val="solid"/>
                <a:miter lim="800000"/>
              </a:ln>
              <a:effectLst/>
            </p:spPr>
            <p:txBody>
              <a:bodyPr vert="eaVert"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grpSp>
        <p:sp>
          <p:nvSpPr>
            <p:cNvPr id="276" name="文字方塊 275">
              <a:extLst>
                <a:ext uri="{FF2B5EF4-FFF2-40B4-BE49-F238E27FC236}">
                  <a16:creationId xmlns:a16="http://schemas.microsoft.com/office/drawing/2014/main" id="{43C26205-6F01-48FB-9F58-6C79CC9D6861}"/>
                </a:ext>
              </a:extLst>
            </p:cNvPr>
            <p:cNvSpPr txBox="1"/>
            <p:nvPr/>
          </p:nvSpPr>
          <p:spPr>
            <a:xfrm>
              <a:off x="4300222" y="3932166"/>
              <a:ext cx="1130939" cy="646331"/>
            </a:xfrm>
            <a:prstGeom prst="rect">
              <a:avLst/>
            </a:prstGeom>
            <a:noFill/>
          </p:spPr>
          <p:txBody>
            <a:bodyPr wrap="square" rtlCol="0">
              <a:spAutoFit/>
            </a:bodyPr>
            <a:lstStyle/>
            <a:p>
              <a:pPr algn="ctr"/>
              <a:r>
                <a:rPr lang="zh-TW" altLang="en-US" dirty="0">
                  <a:solidFill>
                    <a:schemeClr val="bg1"/>
                  </a:solidFill>
                </a:rPr>
                <a:t>教師多元升等</a:t>
              </a:r>
            </a:p>
          </p:txBody>
        </p:sp>
        <p:sp>
          <p:nvSpPr>
            <p:cNvPr id="278" name="矩形 277">
              <a:extLst>
                <a:ext uri="{FF2B5EF4-FFF2-40B4-BE49-F238E27FC236}">
                  <a16:creationId xmlns:a16="http://schemas.microsoft.com/office/drawing/2014/main" id="{B99CCADC-9C35-436A-99CC-D8D9EF64C588}"/>
                </a:ext>
              </a:extLst>
            </p:cNvPr>
            <p:cNvSpPr/>
            <p:nvPr/>
          </p:nvSpPr>
          <p:spPr>
            <a:xfrm>
              <a:off x="3813580" y="4642426"/>
              <a:ext cx="2049979" cy="2031325"/>
            </a:xfrm>
            <a:prstGeom prst="rect">
              <a:avLst/>
            </a:prstGeom>
          </p:spPr>
          <p:txBody>
            <a:bodyPr wrap="square">
              <a:spAutoFit/>
            </a:bodyPr>
            <a:lstStyle/>
            <a:p>
              <a:pPr algn="just"/>
              <a:r>
                <a:rPr lang="zh-TW" altLang="en-US" sz="1400" b="1" spc="300" dirty="0">
                  <a:latin typeface="微軟正黑體" panose="020B0604030504040204" pitchFamily="34" charset="-120"/>
                  <a:ea typeface="微軟正黑體" panose="020B0604030504040204" pitchFamily="34" charset="-120"/>
                </a:rPr>
                <a:t>定期辦理教師多元升等及教學分享講座並提供教學實務研究升等相關資訊，辦理增進教師專業知能研習活動及專人進行一對一諮詢及輔導。</a:t>
              </a:r>
              <a:r>
                <a:rPr lang="en-US" altLang="zh-TW" sz="1400" b="1" spc="300" dirty="0">
                  <a:solidFill>
                    <a:srgbClr val="0000FF"/>
                  </a:solidFill>
                  <a:latin typeface="微軟正黑體" panose="020B0604030504040204" pitchFamily="34" charset="-120"/>
                  <a:ea typeface="微軟正黑體" panose="020B0604030504040204" pitchFamily="34" charset="-120"/>
                </a:rPr>
                <a:t>(109</a:t>
              </a:r>
              <a:r>
                <a:rPr lang="zh-TW" altLang="en-US" sz="1400" b="1" spc="300" dirty="0">
                  <a:solidFill>
                    <a:srgbClr val="0000FF"/>
                  </a:solidFill>
                  <a:latin typeface="微軟正黑體" panose="020B0604030504040204" pitchFamily="34" charset="-120"/>
                  <a:ea typeface="微軟正黑體" panose="020B0604030504040204" pitchFamily="34" charset="-120"/>
                </a:rPr>
                <a:t>年已辦理</a:t>
              </a:r>
              <a:r>
                <a:rPr lang="en-US" altLang="zh-TW" sz="1400" b="1" spc="300" dirty="0">
                  <a:solidFill>
                    <a:srgbClr val="0000FF"/>
                  </a:solidFill>
                  <a:latin typeface="微軟正黑體" panose="020B0604030504040204" pitchFamily="34" charset="-120"/>
                  <a:ea typeface="微軟正黑體" panose="020B0604030504040204" pitchFamily="34" charset="-120"/>
                </a:rPr>
                <a:t>18</a:t>
              </a:r>
              <a:r>
                <a:rPr lang="zh-TW" altLang="en-US" sz="1400" b="1" spc="300" dirty="0">
                  <a:solidFill>
                    <a:srgbClr val="0000FF"/>
                  </a:solidFill>
                  <a:latin typeface="微軟正黑體" panose="020B0604030504040204" pitchFamily="34" charset="-120"/>
                  <a:ea typeface="微軟正黑體" panose="020B0604030504040204" pitchFamily="34" charset="-120"/>
                </a:rPr>
                <a:t>場</a:t>
              </a:r>
              <a:r>
                <a:rPr lang="en-US" altLang="zh-TW" sz="1400" b="1" spc="300" dirty="0">
                  <a:solidFill>
                    <a:srgbClr val="0000FF"/>
                  </a:solidFill>
                  <a:latin typeface="微軟正黑體" panose="020B0604030504040204" pitchFamily="34" charset="-120"/>
                  <a:ea typeface="微軟正黑體" panose="020B0604030504040204" pitchFamily="34" charset="-120"/>
                </a:rPr>
                <a:t>)</a:t>
              </a:r>
            </a:p>
          </p:txBody>
        </p:sp>
      </p:grpSp>
      <p:grpSp>
        <p:nvGrpSpPr>
          <p:cNvPr id="319" name="群組 318">
            <a:extLst>
              <a:ext uri="{FF2B5EF4-FFF2-40B4-BE49-F238E27FC236}">
                <a16:creationId xmlns:a16="http://schemas.microsoft.com/office/drawing/2014/main" id="{F70B3CED-719D-499E-9214-16CCDEBBCC07}"/>
              </a:ext>
            </a:extLst>
          </p:cNvPr>
          <p:cNvGrpSpPr/>
          <p:nvPr/>
        </p:nvGrpSpPr>
        <p:grpSpPr>
          <a:xfrm>
            <a:off x="3296017" y="3957427"/>
            <a:ext cx="2467948" cy="2694566"/>
            <a:chOff x="3807195" y="1136128"/>
            <a:chExt cx="2467948" cy="2694566"/>
          </a:xfrm>
        </p:grpSpPr>
        <p:sp>
          <p:nvSpPr>
            <p:cNvPr id="279" name="Rectangle 8">
              <a:extLst>
                <a:ext uri="{FF2B5EF4-FFF2-40B4-BE49-F238E27FC236}">
                  <a16:creationId xmlns:a16="http://schemas.microsoft.com/office/drawing/2014/main" id="{6CF5E479-0BCD-4025-B260-942D4E12C8E3}"/>
                </a:ext>
              </a:extLst>
            </p:cNvPr>
            <p:cNvSpPr/>
            <p:nvPr/>
          </p:nvSpPr>
          <p:spPr>
            <a:xfrm>
              <a:off x="3807195" y="1314853"/>
              <a:ext cx="2452505" cy="2492886"/>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133">
                <a:defRPr/>
              </a:pPr>
              <a:endParaRPr lang="en-US" sz="3189" kern="0" dirty="0">
                <a:solidFill>
                  <a:prstClr val="white"/>
                </a:solidFill>
                <a:latin typeface="微软雅黑" panose="020B0503020204020204" pitchFamily="34" charset="-122"/>
                <a:cs typeface="+mn-ea"/>
                <a:sym typeface="+mn-lt"/>
              </a:endParaRPr>
            </a:p>
          </p:txBody>
        </p:sp>
        <p:grpSp>
          <p:nvGrpSpPr>
            <p:cNvPr id="280" name="群組 279">
              <a:extLst>
                <a:ext uri="{FF2B5EF4-FFF2-40B4-BE49-F238E27FC236}">
                  <a16:creationId xmlns:a16="http://schemas.microsoft.com/office/drawing/2014/main" id="{579EFECD-FF94-4F7D-B87F-B606F2CEFEC4}"/>
                </a:ext>
              </a:extLst>
            </p:cNvPr>
            <p:cNvGrpSpPr/>
            <p:nvPr/>
          </p:nvGrpSpPr>
          <p:grpSpPr>
            <a:xfrm>
              <a:off x="4259665" y="1136128"/>
              <a:ext cx="1495211" cy="858349"/>
              <a:chOff x="4175427" y="2084852"/>
              <a:chExt cx="1495211" cy="993265"/>
            </a:xfrm>
          </p:grpSpPr>
          <p:sp>
            <p:nvSpPr>
              <p:cNvPr id="281" name="Trapezoid 17@|1FFC:1137349|FBC:16777215|LFC:16777215|LBC:16777215">
                <a:extLst>
                  <a:ext uri="{FF2B5EF4-FFF2-40B4-BE49-F238E27FC236}">
                    <a16:creationId xmlns:a16="http://schemas.microsoft.com/office/drawing/2014/main" id="{CF96CA27-B1D7-4B5A-A358-377FEE4F5901}"/>
                  </a:ext>
                </a:extLst>
              </p:cNvPr>
              <p:cNvSpPr/>
              <p:nvPr/>
            </p:nvSpPr>
            <p:spPr>
              <a:xfrm>
                <a:off x="4175427" y="2085697"/>
                <a:ext cx="1495211" cy="207809"/>
              </a:xfrm>
              <a:prstGeom prst="trapezoid">
                <a:avLst>
                  <a:gd name="adj" fmla="val 67927"/>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
            <p:nvSpPr>
              <p:cNvPr id="282" name="Pentagon 18@|1FFC:1554685|FBC:16777215|LFC:16777215|LBC:16777215">
                <a:extLst>
                  <a:ext uri="{FF2B5EF4-FFF2-40B4-BE49-F238E27FC236}">
                    <a16:creationId xmlns:a16="http://schemas.microsoft.com/office/drawing/2014/main" id="{8FC00E2B-1083-4004-B834-082C9B36DAC0}"/>
                  </a:ext>
                </a:extLst>
              </p:cNvPr>
              <p:cNvSpPr/>
              <p:nvPr/>
            </p:nvSpPr>
            <p:spPr>
              <a:xfrm rot="5400000">
                <a:off x="4426401" y="1973263"/>
                <a:ext cx="993265" cy="1216443"/>
              </a:xfrm>
              <a:prstGeom prst="homePlate">
                <a:avLst>
                  <a:gd name="adj" fmla="val 31720"/>
                </a:avLst>
              </a:prstGeom>
              <a:solidFill>
                <a:srgbClr val="D37979">
                  <a:lumMod val="100000"/>
                </a:srgbClr>
              </a:solidFill>
              <a:ln w="12700" cap="flat" cmpd="sng" algn="ctr">
                <a:noFill/>
                <a:prstDash val="solid"/>
                <a:miter lim="800000"/>
              </a:ln>
              <a:effectLst/>
            </p:spPr>
            <p:txBody>
              <a:bodyPr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grpSp>
        <p:sp>
          <p:nvSpPr>
            <p:cNvPr id="283" name="文字方塊 282">
              <a:extLst>
                <a:ext uri="{FF2B5EF4-FFF2-40B4-BE49-F238E27FC236}">
                  <a16:creationId xmlns:a16="http://schemas.microsoft.com/office/drawing/2014/main" id="{D5730EE4-865D-48D4-82D3-66B4CCF00D53}"/>
                </a:ext>
              </a:extLst>
            </p:cNvPr>
            <p:cNvSpPr txBox="1"/>
            <p:nvPr/>
          </p:nvSpPr>
          <p:spPr>
            <a:xfrm>
              <a:off x="4453593" y="1164858"/>
              <a:ext cx="1130939" cy="646331"/>
            </a:xfrm>
            <a:prstGeom prst="rect">
              <a:avLst/>
            </a:prstGeom>
            <a:noFill/>
          </p:spPr>
          <p:txBody>
            <a:bodyPr wrap="square" rtlCol="0">
              <a:spAutoFit/>
            </a:bodyPr>
            <a:lstStyle/>
            <a:p>
              <a:pPr algn="ctr"/>
              <a:r>
                <a:rPr lang="zh-TW" altLang="en-US" dirty="0">
                  <a:solidFill>
                    <a:schemeClr val="bg1"/>
                  </a:solidFill>
                </a:rPr>
                <a:t>教學實踐研究計畫</a:t>
              </a:r>
            </a:p>
          </p:txBody>
        </p:sp>
        <p:sp>
          <p:nvSpPr>
            <p:cNvPr id="284" name="矩形 283">
              <a:extLst>
                <a:ext uri="{FF2B5EF4-FFF2-40B4-BE49-F238E27FC236}">
                  <a16:creationId xmlns:a16="http://schemas.microsoft.com/office/drawing/2014/main" id="{B85352BD-0EDB-449F-A199-431953792865}"/>
                </a:ext>
              </a:extLst>
            </p:cNvPr>
            <p:cNvSpPr/>
            <p:nvPr/>
          </p:nvSpPr>
          <p:spPr>
            <a:xfrm>
              <a:off x="3851849" y="1942998"/>
              <a:ext cx="2423294" cy="1887696"/>
            </a:xfrm>
            <a:prstGeom prst="rect">
              <a:avLst/>
            </a:prstGeom>
          </p:spPr>
          <p:txBody>
            <a:bodyPr wrap="square">
              <a:spAutoFit/>
            </a:bodyPr>
            <a:lstStyle/>
            <a:p>
              <a:pPr algn="just">
                <a:lnSpc>
                  <a:spcPts val="2000"/>
                </a:lnSpc>
              </a:pPr>
              <a:r>
                <a:rPr lang="zh-TW" altLang="en-US" sz="1400" b="1" spc="300" dirty="0">
                  <a:latin typeface="微軟正黑體" panose="020B0604030504040204" pitchFamily="34" charset="-120"/>
                  <a:ea typeface="微軟正黑體" panose="020B0604030504040204" pitchFamily="34" charset="-120"/>
                </a:rPr>
                <a:t>本校訂有獎勵辦法鼓勵教師申請教育部教學實踐研究計畫案，</a:t>
              </a:r>
              <a:r>
                <a:rPr lang="en-US" altLang="zh-TW" sz="1400" b="1" spc="300" dirty="0">
                  <a:solidFill>
                    <a:srgbClr val="0000FF"/>
                  </a:solidFill>
                  <a:latin typeface="微軟正黑體" panose="020B0604030504040204" pitchFamily="34" charset="-120"/>
                  <a:ea typeface="微軟正黑體" panose="020B0604030504040204" pitchFamily="34" charset="-120"/>
                </a:rPr>
                <a:t>107</a:t>
              </a:r>
              <a:r>
                <a:rPr lang="zh-TW" altLang="en-US" sz="1400" b="1" spc="300" dirty="0">
                  <a:solidFill>
                    <a:srgbClr val="0000FF"/>
                  </a:solidFill>
                  <a:latin typeface="微軟正黑體" panose="020B0604030504040204" pitchFamily="34" charset="-120"/>
                  <a:ea typeface="微軟正黑體" panose="020B0604030504040204" pitchFamily="34" charset="-120"/>
                </a:rPr>
                <a:t>至</a:t>
              </a:r>
              <a:r>
                <a:rPr lang="en-US" altLang="zh-TW" sz="1400" b="1" spc="300" dirty="0">
                  <a:solidFill>
                    <a:srgbClr val="0000FF"/>
                  </a:solidFill>
                  <a:latin typeface="微軟正黑體" panose="020B0604030504040204" pitchFamily="34" charset="-120"/>
                  <a:ea typeface="微軟正黑體" panose="020B0604030504040204" pitchFamily="34" charset="-120"/>
                </a:rPr>
                <a:t>109</a:t>
              </a:r>
              <a:r>
                <a:rPr lang="zh-TW" altLang="en-US" sz="1400" b="1" spc="300" dirty="0">
                  <a:solidFill>
                    <a:srgbClr val="0000FF"/>
                  </a:solidFill>
                  <a:latin typeface="微軟正黑體" panose="020B0604030504040204" pitchFamily="34" charset="-120"/>
                  <a:ea typeface="微軟正黑體" panose="020B0604030504040204" pitchFamily="34" charset="-120"/>
                </a:rPr>
                <a:t>年度全校共計核准</a:t>
              </a:r>
              <a:r>
                <a:rPr lang="en-US" altLang="zh-TW" sz="1400" b="1" spc="300" dirty="0">
                  <a:solidFill>
                    <a:srgbClr val="0000FF"/>
                  </a:solidFill>
                  <a:latin typeface="微軟正黑體" panose="020B0604030504040204" pitchFamily="34" charset="-120"/>
                  <a:ea typeface="微軟正黑體" panose="020B0604030504040204" pitchFamily="34" charset="-120"/>
                </a:rPr>
                <a:t>29</a:t>
              </a:r>
              <a:r>
                <a:rPr lang="zh-TW" altLang="en-US" sz="1400" b="1" spc="300" dirty="0">
                  <a:solidFill>
                    <a:srgbClr val="0000FF"/>
                  </a:solidFill>
                  <a:latin typeface="微軟正黑體" panose="020B0604030504040204" pitchFamily="34" charset="-120"/>
                  <a:ea typeface="微軟正黑體" panose="020B0604030504040204" pitchFamily="34" charset="-120"/>
                </a:rPr>
                <a:t>件計畫案，</a:t>
              </a:r>
              <a:r>
                <a:rPr lang="en-US" altLang="zh-TW" sz="1400" b="1" spc="300" dirty="0">
                  <a:latin typeface="微軟正黑體" panose="020B0604030504040204" pitchFamily="34" charset="-120"/>
                  <a:ea typeface="微軟正黑體" panose="020B0604030504040204" pitchFamily="34" charset="-120"/>
                </a:rPr>
                <a:t>110</a:t>
              </a:r>
              <a:r>
                <a:rPr lang="zh-TW" altLang="en-US" sz="1400" b="1" spc="300" dirty="0">
                  <a:latin typeface="微軟正黑體" panose="020B0604030504040204" pitchFamily="34" charset="-120"/>
                  <a:ea typeface="微軟正黑體" panose="020B0604030504040204" pitchFamily="34" charset="-120"/>
                </a:rPr>
                <a:t>年度計畫申請件數共計</a:t>
              </a:r>
              <a:r>
                <a:rPr lang="en-US" altLang="zh-TW" sz="1400" b="1" spc="300" dirty="0">
                  <a:latin typeface="微軟正黑體" panose="020B0604030504040204" pitchFamily="34" charset="-120"/>
                  <a:ea typeface="微軟正黑體" panose="020B0604030504040204" pitchFamily="34" charset="-120"/>
                </a:rPr>
                <a:t>38</a:t>
              </a:r>
              <a:r>
                <a:rPr lang="zh-TW" altLang="en-US" sz="1400" b="1" spc="300" dirty="0">
                  <a:latin typeface="微軟正黑體" panose="020B0604030504040204" pitchFamily="34" charset="-120"/>
                  <a:ea typeface="微軟正黑體" panose="020B0604030504040204" pitchFamily="34" charset="-120"/>
                </a:rPr>
                <a:t>件，現已報部審核中。</a:t>
              </a:r>
              <a:endParaRPr lang="en-US" altLang="zh-TW" sz="1400" b="1" spc="300" dirty="0">
                <a:latin typeface="微軟正黑體" panose="020B0604030504040204" pitchFamily="34" charset="-120"/>
                <a:ea typeface="微軟正黑體" panose="020B0604030504040204" pitchFamily="34" charset="-120"/>
              </a:endParaRPr>
            </a:p>
          </p:txBody>
        </p:sp>
      </p:grpSp>
      <p:grpSp>
        <p:nvGrpSpPr>
          <p:cNvPr id="316" name="群組 315">
            <a:extLst>
              <a:ext uri="{FF2B5EF4-FFF2-40B4-BE49-F238E27FC236}">
                <a16:creationId xmlns:a16="http://schemas.microsoft.com/office/drawing/2014/main" id="{4DE759B9-F4EF-4086-BF87-9D5C502CBE90}"/>
              </a:ext>
            </a:extLst>
          </p:cNvPr>
          <p:cNvGrpSpPr/>
          <p:nvPr/>
        </p:nvGrpSpPr>
        <p:grpSpPr>
          <a:xfrm>
            <a:off x="6085831" y="968629"/>
            <a:ext cx="2761880" cy="2826884"/>
            <a:chOff x="6913618" y="3788448"/>
            <a:chExt cx="2567429" cy="2826884"/>
          </a:xfrm>
        </p:grpSpPr>
        <p:sp>
          <p:nvSpPr>
            <p:cNvPr id="285" name="Rectangle 8">
              <a:extLst>
                <a:ext uri="{FF2B5EF4-FFF2-40B4-BE49-F238E27FC236}">
                  <a16:creationId xmlns:a16="http://schemas.microsoft.com/office/drawing/2014/main" id="{7032C05D-6EA9-4F4F-BF82-64B94E117ED3}"/>
                </a:ext>
              </a:extLst>
            </p:cNvPr>
            <p:cNvSpPr/>
            <p:nvPr/>
          </p:nvSpPr>
          <p:spPr>
            <a:xfrm>
              <a:off x="6913618" y="3964274"/>
              <a:ext cx="2567429" cy="2651058"/>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133">
                <a:defRPr/>
              </a:pPr>
              <a:endParaRPr lang="en-US" sz="3189" kern="0" dirty="0">
                <a:solidFill>
                  <a:prstClr val="white"/>
                </a:solidFill>
                <a:latin typeface="微软雅黑" panose="020B0503020204020204" pitchFamily="34" charset="-122"/>
                <a:cs typeface="+mn-ea"/>
                <a:sym typeface="+mn-lt"/>
              </a:endParaRPr>
            </a:p>
          </p:txBody>
        </p:sp>
        <p:grpSp>
          <p:nvGrpSpPr>
            <p:cNvPr id="286" name="群組 285">
              <a:extLst>
                <a:ext uri="{FF2B5EF4-FFF2-40B4-BE49-F238E27FC236}">
                  <a16:creationId xmlns:a16="http://schemas.microsoft.com/office/drawing/2014/main" id="{D802A84C-6866-4811-8BE1-03AB147CC72D}"/>
                </a:ext>
              </a:extLst>
            </p:cNvPr>
            <p:cNvGrpSpPr/>
            <p:nvPr/>
          </p:nvGrpSpPr>
          <p:grpSpPr>
            <a:xfrm>
              <a:off x="7392194" y="3788448"/>
              <a:ext cx="1387628" cy="868906"/>
              <a:chOff x="4175427" y="2084853"/>
              <a:chExt cx="1387628" cy="993265"/>
            </a:xfrm>
          </p:grpSpPr>
          <p:sp>
            <p:nvSpPr>
              <p:cNvPr id="287" name="Trapezoid 17@|1FFC:1137349|FBC:16777215|LFC:16777215|LBC:16777215">
                <a:extLst>
                  <a:ext uri="{FF2B5EF4-FFF2-40B4-BE49-F238E27FC236}">
                    <a16:creationId xmlns:a16="http://schemas.microsoft.com/office/drawing/2014/main" id="{A5BB4C8F-91F4-485E-8B41-F0D83BD3EC39}"/>
                  </a:ext>
                </a:extLst>
              </p:cNvPr>
              <p:cNvSpPr/>
              <p:nvPr/>
            </p:nvSpPr>
            <p:spPr>
              <a:xfrm>
                <a:off x="4175427" y="2085698"/>
                <a:ext cx="1387628" cy="203675"/>
              </a:xfrm>
              <a:prstGeom prst="trapezoid">
                <a:avLst>
                  <a:gd name="adj" fmla="val 67927"/>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
            <p:nvSpPr>
              <p:cNvPr id="288" name="Pentagon 18@|1FFC:1554685|FBC:16777215|LFC:16777215|LBC:16777215">
                <a:extLst>
                  <a:ext uri="{FF2B5EF4-FFF2-40B4-BE49-F238E27FC236}">
                    <a16:creationId xmlns:a16="http://schemas.microsoft.com/office/drawing/2014/main" id="{FC300BDA-1E7E-40AA-B119-9A2FB95240A4}"/>
                  </a:ext>
                </a:extLst>
              </p:cNvPr>
              <p:cNvSpPr/>
              <p:nvPr/>
            </p:nvSpPr>
            <p:spPr>
              <a:xfrm rot="5400000">
                <a:off x="4379369" y="2020297"/>
                <a:ext cx="993265" cy="1122377"/>
              </a:xfrm>
              <a:prstGeom prst="homePlate">
                <a:avLst>
                  <a:gd name="adj" fmla="val 31720"/>
                </a:avLst>
              </a:prstGeom>
              <a:solidFill>
                <a:srgbClr val="D37979">
                  <a:lumMod val="100000"/>
                </a:srgbClr>
              </a:solidFill>
              <a:ln w="12700" cap="flat" cmpd="sng" algn="ctr">
                <a:noFill/>
                <a:prstDash val="solid"/>
                <a:miter lim="800000"/>
              </a:ln>
              <a:effectLst/>
            </p:spPr>
            <p:txBody>
              <a:bodyPr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grpSp>
        <p:sp>
          <p:nvSpPr>
            <p:cNvPr id="298" name="文字方塊 297">
              <a:extLst>
                <a:ext uri="{FF2B5EF4-FFF2-40B4-BE49-F238E27FC236}">
                  <a16:creationId xmlns:a16="http://schemas.microsoft.com/office/drawing/2014/main" id="{25873FE3-FA41-4AD3-A7B6-BDD6DC47D118}"/>
                </a:ext>
              </a:extLst>
            </p:cNvPr>
            <p:cNvSpPr txBox="1"/>
            <p:nvPr/>
          </p:nvSpPr>
          <p:spPr>
            <a:xfrm>
              <a:off x="7540202" y="3807497"/>
              <a:ext cx="1130939" cy="646331"/>
            </a:xfrm>
            <a:prstGeom prst="rect">
              <a:avLst/>
            </a:prstGeom>
            <a:noFill/>
          </p:spPr>
          <p:txBody>
            <a:bodyPr wrap="square" rtlCol="0">
              <a:spAutoFit/>
            </a:bodyPr>
            <a:lstStyle/>
            <a:p>
              <a:pPr algn="ctr"/>
              <a:r>
                <a:rPr lang="zh-TW" altLang="en-US" dirty="0">
                  <a:solidFill>
                    <a:schemeClr val="bg1"/>
                  </a:solidFill>
                </a:rPr>
                <a:t>教師傳習團隊計畫</a:t>
              </a:r>
            </a:p>
          </p:txBody>
        </p:sp>
        <p:sp>
          <p:nvSpPr>
            <p:cNvPr id="299" name="矩形 298">
              <a:extLst>
                <a:ext uri="{FF2B5EF4-FFF2-40B4-BE49-F238E27FC236}">
                  <a16:creationId xmlns:a16="http://schemas.microsoft.com/office/drawing/2014/main" id="{6283E20E-6E7E-4F3A-A30C-332836A948C4}"/>
                </a:ext>
              </a:extLst>
            </p:cNvPr>
            <p:cNvSpPr/>
            <p:nvPr/>
          </p:nvSpPr>
          <p:spPr>
            <a:xfrm>
              <a:off x="7123403" y="4651814"/>
              <a:ext cx="2124821" cy="1785104"/>
            </a:xfrm>
            <a:prstGeom prst="rect">
              <a:avLst/>
            </a:prstGeom>
          </p:spPr>
          <p:txBody>
            <a:bodyPr wrap="square">
              <a:spAutoFit/>
            </a:bodyPr>
            <a:lstStyle/>
            <a:p>
              <a:pPr algn="just">
                <a:lnSpc>
                  <a:spcPts val="2200"/>
                </a:lnSpc>
              </a:pPr>
              <a:r>
                <a:rPr lang="zh-TW" altLang="en-US"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推動教師傳習團隊計畫，由</a:t>
              </a:r>
              <a:r>
                <a:rPr lang="en-US" altLang="zh-TW"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5</a:t>
              </a:r>
              <a:r>
                <a:rPr lang="zh-TW" altLang="en-US"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年以上專任教師</a:t>
              </a:r>
              <a:r>
                <a:rPr lang="en-US" altLang="zh-TW"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傳授者</a:t>
              </a:r>
              <a:r>
                <a:rPr lang="en-US" altLang="zh-TW"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與</a:t>
              </a:r>
              <a:r>
                <a:rPr lang="en-US" altLang="zh-TW"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3</a:t>
              </a:r>
              <a:r>
                <a:rPr lang="zh-TW" altLang="en-US"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年內新進教師</a:t>
              </a:r>
              <a:r>
                <a:rPr lang="en-US" altLang="zh-TW"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學習者</a:t>
              </a:r>
              <a:r>
                <a:rPr lang="en-US" altLang="zh-TW"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組成，進行教學、研究、輔導與服務等經驗傳承交流</a:t>
              </a:r>
              <a:r>
                <a:rPr lang="zh-TW" altLang="en-US" sz="1400" b="1" dirty="0" smtClean="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1400" b="1" dirty="0" smtClean="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109</a:t>
              </a:r>
              <a:r>
                <a:rPr lang="zh-TW" altLang="en-US" sz="1400" b="1" dirty="0" smtClean="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年度共執行</a:t>
              </a:r>
              <a:r>
                <a:rPr lang="en-US" altLang="zh-TW" sz="1400" b="1" dirty="0" smtClean="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24</a:t>
              </a:r>
              <a:r>
                <a:rPr lang="zh-TW" altLang="en-US" sz="1400" b="1" dirty="0" smtClean="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件</a:t>
              </a:r>
              <a:r>
                <a:rPr lang="zh-TW" altLang="en-US" sz="1400" b="1"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p>
          </p:txBody>
        </p:sp>
      </p:grpSp>
      <p:grpSp>
        <p:nvGrpSpPr>
          <p:cNvPr id="314" name="群組 313">
            <a:extLst>
              <a:ext uri="{FF2B5EF4-FFF2-40B4-BE49-F238E27FC236}">
                <a16:creationId xmlns:a16="http://schemas.microsoft.com/office/drawing/2014/main" id="{4E452C43-8350-44E7-892A-8AF5C525FDF0}"/>
              </a:ext>
            </a:extLst>
          </p:cNvPr>
          <p:cNvGrpSpPr/>
          <p:nvPr/>
        </p:nvGrpSpPr>
        <p:grpSpPr>
          <a:xfrm>
            <a:off x="6085831" y="3987943"/>
            <a:ext cx="2756149" cy="2671612"/>
            <a:chOff x="6978036" y="1266929"/>
            <a:chExt cx="2764260" cy="2671612"/>
          </a:xfrm>
        </p:grpSpPr>
        <p:sp>
          <p:nvSpPr>
            <p:cNvPr id="293" name="Rectangle 8">
              <a:extLst>
                <a:ext uri="{FF2B5EF4-FFF2-40B4-BE49-F238E27FC236}">
                  <a16:creationId xmlns:a16="http://schemas.microsoft.com/office/drawing/2014/main" id="{9963D177-A4D5-4AEA-9FBD-21E766866F30}"/>
                </a:ext>
              </a:extLst>
            </p:cNvPr>
            <p:cNvSpPr/>
            <p:nvPr/>
          </p:nvSpPr>
          <p:spPr>
            <a:xfrm>
              <a:off x="6978036" y="1447665"/>
              <a:ext cx="2764260" cy="2490876"/>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133">
                <a:defRPr/>
              </a:pPr>
              <a:endParaRPr lang="en-US" sz="3189" kern="0" dirty="0">
                <a:solidFill>
                  <a:prstClr val="white"/>
                </a:solidFill>
                <a:latin typeface="微软雅黑" panose="020B0503020204020204" pitchFamily="34" charset="-122"/>
                <a:cs typeface="+mn-ea"/>
                <a:sym typeface="+mn-lt"/>
              </a:endParaRPr>
            </a:p>
          </p:txBody>
        </p:sp>
        <p:sp>
          <p:nvSpPr>
            <p:cNvPr id="291" name="矩形 290">
              <a:extLst>
                <a:ext uri="{FF2B5EF4-FFF2-40B4-BE49-F238E27FC236}">
                  <a16:creationId xmlns:a16="http://schemas.microsoft.com/office/drawing/2014/main" id="{396CCF5B-EB91-45CF-8A35-E62C0E75D22B}"/>
                </a:ext>
              </a:extLst>
            </p:cNvPr>
            <p:cNvSpPr/>
            <p:nvPr/>
          </p:nvSpPr>
          <p:spPr>
            <a:xfrm>
              <a:off x="7099833" y="2156703"/>
              <a:ext cx="2507742" cy="1169551"/>
            </a:xfrm>
            <a:prstGeom prst="rect">
              <a:avLst/>
            </a:prstGeom>
          </p:spPr>
          <p:txBody>
            <a:bodyPr wrap="square">
              <a:spAutoFit/>
            </a:bodyPr>
            <a:lstStyle/>
            <a:p>
              <a:pPr algn="just"/>
              <a:r>
                <a:rPr lang="zh-TW" altLang="en-US" sz="1400" b="1" spc="30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辦理教師成長社群計畫，鼓勵教師組成教學社群，切磋教學經驗、改善教材教法及研發創新教材，</a:t>
              </a:r>
              <a:r>
                <a:rPr lang="en-US" altLang="zh-TW"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109</a:t>
              </a:r>
              <a:r>
                <a:rPr lang="zh-TW" altLang="en-US"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年共執行</a:t>
              </a:r>
              <a:r>
                <a:rPr lang="en-US" altLang="zh-TW"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10</a:t>
              </a:r>
              <a:r>
                <a:rPr lang="zh-TW" altLang="en-US"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件。</a:t>
              </a:r>
            </a:p>
          </p:txBody>
        </p:sp>
        <p:grpSp>
          <p:nvGrpSpPr>
            <p:cNvPr id="294" name="群組 293">
              <a:extLst>
                <a:ext uri="{FF2B5EF4-FFF2-40B4-BE49-F238E27FC236}">
                  <a16:creationId xmlns:a16="http://schemas.microsoft.com/office/drawing/2014/main" id="{2AF6D310-9630-4E53-A6DD-B1AA40C0266E}"/>
                </a:ext>
              </a:extLst>
            </p:cNvPr>
            <p:cNvGrpSpPr/>
            <p:nvPr/>
          </p:nvGrpSpPr>
          <p:grpSpPr>
            <a:xfrm>
              <a:off x="7568895" y="1266929"/>
              <a:ext cx="1495211" cy="901492"/>
              <a:chOff x="1543404" y="2329942"/>
              <a:chExt cx="1495211" cy="1005130"/>
            </a:xfrm>
          </p:grpSpPr>
          <p:sp>
            <p:nvSpPr>
              <p:cNvPr id="295" name="Trapezoid 10@|1FFC:3506772|FBC:16777215|LFC:16777215|LBC:16777215">
                <a:extLst>
                  <a:ext uri="{FF2B5EF4-FFF2-40B4-BE49-F238E27FC236}">
                    <a16:creationId xmlns:a16="http://schemas.microsoft.com/office/drawing/2014/main" id="{896C093A-BC52-4325-A7D7-2C67B519CE57}"/>
                  </a:ext>
                </a:extLst>
              </p:cNvPr>
              <p:cNvSpPr/>
              <p:nvPr/>
            </p:nvSpPr>
            <p:spPr>
              <a:xfrm>
                <a:off x="1543404" y="2329942"/>
                <a:ext cx="1495211" cy="207809"/>
              </a:xfrm>
              <a:prstGeom prst="trapezoid">
                <a:avLst>
                  <a:gd name="adj" fmla="val 67927"/>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
            <p:nvSpPr>
              <p:cNvPr id="296" name="Pentagon 9@|1FFC:4308095|FBC:16777215|LFC:16777215|LBC:16777215">
                <a:extLst>
                  <a:ext uri="{FF2B5EF4-FFF2-40B4-BE49-F238E27FC236}">
                    <a16:creationId xmlns:a16="http://schemas.microsoft.com/office/drawing/2014/main" id="{54A3955A-3A48-4B19-A995-396AFA578639}"/>
                  </a:ext>
                </a:extLst>
              </p:cNvPr>
              <p:cNvSpPr/>
              <p:nvPr/>
            </p:nvSpPr>
            <p:spPr>
              <a:xfrm rot="5400000">
                <a:off x="1794376" y="2230218"/>
                <a:ext cx="993265" cy="1216443"/>
              </a:xfrm>
              <a:prstGeom prst="homePlate">
                <a:avLst>
                  <a:gd name="adj" fmla="val 31720"/>
                </a:avLst>
              </a:prstGeom>
              <a:solidFill>
                <a:srgbClr val="44546A">
                  <a:lumMod val="100000"/>
                </a:srgbClr>
              </a:solidFill>
              <a:ln w="12700" cap="flat" cmpd="sng" algn="ctr">
                <a:noFill/>
                <a:prstDash val="solid"/>
                <a:miter lim="800000"/>
              </a:ln>
              <a:effectLst/>
            </p:spPr>
            <p:txBody>
              <a:bodyPr vert="eaVert"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grpSp>
        <p:sp>
          <p:nvSpPr>
            <p:cNvPr id="311" name="文字方塊 310">
              <a:extLst>
                <a:ext uri="{FF2B5EF4-FFF2-40B4-BE49-F238E27FC236}">
                  <a16:creationId xmlns:a16="http://schemas.microsoft.com/office/drawing/2014/main" id="{B90B19C8-827E-464A-86F9-0587AFA082FA}"/>
                </a:ext>
              </a:extLst>
            </p:cNvPr>
            <p:cNvSpPr txBox="1"/>
            <p:nvPr/>
          </p:nvSpPr>
          <p:spPr>
            <a:xfrm>
              <a:off x="7767282" y="1329936"/>
              <a:ext cx="1130939" cy="646331"/>
            </a:xfrm>
            <a:prstGeom prst="rect">
              <a:avLst/>
            </a:prstGeom>
            <a:noFill/>
          </p:spPr>
          <p:txBody>
            <a:bodyPr wrap="square" rtlCol="0">
              <a:spAutoFit/>
            </a:bodyPr>
            <a:lstStyle/>
            <a:p>
              <a:pPr algn="ctr"/>
              <a:r>
                <a:rPr lang="zh-TW" altLang="en-US" dirty="0">
                  <a:solidFill>
                    <a:schemeClr val="bg1"/>
                  </a:solidFill>
                </a:rPr>
                <a:t>教師成長社群計畫</a:t>
              </a:r>
            </a:p>
          </p:txBody>
        </p:sp>
      </p:grpSp>
      <p:grpSp>
        <p:nvGrpSpPr>
          <p:cNvPr id="315" name="群組 314">
            <a:extLst>
              <a:ext uri="{FF2B5EF4-FFF2-40B4-BE49-F238E27FC236}">
                <a16:creationId xmlns:a16="http://schemas.microsoft.com/office/drawing/2014/main" id="{55A1EB8D-826C-445D-99C5-F91E76C8B42B}"/>
              </a:ext>
            </a:extLst>
          </p:cNvPr>
          <p:cNvGrpSpPr/>
          <p:nvPr/>
        </p:nvGrpSpPr>
        <p:grpSpPr>
          <a:xfrm>
            <a:off x="9146641" y="1942516"/>
            <a:ext cx="2798515" cy="3567531"/>
            <a:chOff x="9673043" y="2936448"/>
            <a:chExt cx="2638160" cy="3567531"/>
          </a:xfrm>
        </p:grpSpPr>
        <p:sp>
          <p:nvSpPr>
            <p:cNvPr id="300" name="Rectangle 8">
              <a:extLst>
                <a:ext uri="{FF2B5EF4-FFF2-40B4-BE49-F238E27FC236}">
                  <a16:creationId xmlns:a16="http://schemas.microsoft.com/office/drawing/2014/main" id="{B29DFF2F-8AD7-4FD2-A421-A20476395EB1}"/>
                </a:ext>
              </a:extLst>
            </p:cNvPr>
            <p:cNvSpPr/>
            <p:nvPr/>
          </p:nvSpPr>
          <p:spPr>
            <a:xfrm>
              <a:off x="9673043" y="3116030"/>
              <a:ext cx="2522464" cy="3387949"/>
            </a:xfrm>
            <a:prstGeom prst="rect">
              <a:avLst/>
            </a:prstGeom>
            <a:noFill/>
            <a:ln w="12700" cap="flat" cmpd="sng" algn="ctr">
              <a:solidFill>
                <a:sysClr val="window" lastClr="FFFFFF">
                  <a:lumMod val="75000"/>
                </a:sysClr>
              </a:solidFill>
              <a:prstDash val="solid"/>
              <a:miter lim="800000"/>
            </a:ln>
            <a:effectLst/>
          </p:spPr>
          <p:txBody>
            <a:bodyPr rtlCol="0" anchor="ctr"/>
            <a:lstStyle/>
            <a:p>
              <a:pPr algn="ctr" defTabSz="914133">
                <a:defRPr/>
              </a:pPr>
              <a:endParaRPr lang="en-US" sz="3189" kern="0" dirty="0">
                <a:solidFill>
                  <a:prstClr val="white"/>
                </a:solidFill>
                <a:latin typeface="微软雅黑" panose="020B0503020204020204" pitchFamily="34" charset="-122"/>
                <a:cs typeface="+mn-ea"/>
                <a:sym typeface="+mn-lt"/>
              </a:endParaRPr>
            </a:p>
          </p:txBody>
        </p:sp>
        <p:grpSp>
          <p:nvGrpSpPr>
            <p:cNvPr id="301" name="群組 300">
              <a:extLst>
                <a:ext uri="{FF2B5EF4-FFF2-40B4-BE49-F238E27FC236}">
                  <a16:creationId xmlns:a16="http://schemas.microsoft.com/office/drawing/2014/main" id="{4687674B-AD6C-47A3-92F0-49E02BBB7F3D}"/>
                </a:ext>
              </a:extLst>
            </p:cNvPr>
            <p:cNvGrpSpPr/>
            <p:nvPr/>
          </p:nvGrpSpPr>
          <p:grpSpPr>
            <a:xfrm>
              <a:off x="10152792" y="2936448"/>
              <a:ext cx="1495211" cy="904862"/>
              <a:chOff x="1587070" y="2084852"/>
              <a:chExt cx="1495211" cy="993265"/>
            </a:xfrm>
          </p:grpSpPr>
          <p:sp>
            <p:nvSpPr>
              <p:cNvPr id="302" name="Trapezoid 10@|1FFC:3506772|FBC:16777215|LFC:16777215|LBC:16777215">
                <a:extLst>
                  <a:ext uri="{FF2B5EF4-FFF2-40B4-BE49-F238E27FC236}">
                    <a16:creationId xmlns:a16="http://schemas.microsoft.com/office/drawing/2014/main" id="{F8824FA6-603E-46BC-9CE5-1B2146D63E9A}"/>
                  </a:ext>
                </a:extLst>
              </p:cNvPr>
              <p:cNvSpPr/>
              <p:nvPr/>
            </p:nvSpPr>
            <p:spPr>
              <a:xfrm>
                <a:off x="1587070" y="2085697"/>
                <a:ext cx="1495211" cy="207809"/>
              </a:xfrm>
              <a:prstGeom prst="trapezoid">
                <a:avLst>
                  <a:gd name="adj" fmla="val 67927"/>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sp>
            <p:nvSpPr>
              <p:cNvPr id="303" name="Pentagon 9@|1FFC:4308095|FBC:16777215|LFC:16777215|LBC:16777215">
                <a:extLst>
                  <a:ext uri="{FF2B5EF4-FFF2-40B4-BE49-F238E27FC236}">
                    <a16:creationId xmlns:a16="http://schemas.microsoft.com/office/drawing/2014/main" id="{371F8DB6-7A32-4EBD-A9A1-6AB7778E4DCC}"/>
                  </a:ext>
                </a:extLst>
              </p:cNvPr>
              <p:cNvSpPr/>
              <p:nvPr/>
            </p:nvSpPr>
            <p:spPr>
              <a:xfrm rot="5400000">
                <a:off x="1838044" y="1973263"/>
                <a:ext cx="993265" cy="1216443"/>
              </a:xfrm>
              <a:prstGeom prst="homePlate">
                <a:avLst>
                  <a:gd name="adj" fmla="val 31720"/>
                </a:avLst>
              </a:prstGeom>
              <a:solidFill>
                <a:srgbClr val="44546A">
                  <a:lumMod val="100000"/>
                </a:srgbClr>
              </a:solidFill>
              <a:ln w="12700" cap="flat" cmpd="sng" algn="ctr">
                <a:noFill/>
                <a:prstDash val="solid"/>
                <a:miter lim="800000"/>
              </a:ln>
              <a:effectLst/>
            </p:spPr>
            <p:txBody>
              <a:bodyPr vert="eaVert" rtlCol="0" anchor="ctr"/>
              <a:lstStyle/>
              <a:p>
                <a:pPr marL="0" marR="0" lvl="0" indent="0" algn="ctr" defTabSz="914133" eaLnBrk="1" fontAlgn="auto" latinLnBrk="0" hangingPunct="1">
                  <a:lnSpc>
                    <a:spcPct val="100000"/>
                  </a:lnSpc>
                  <a:spcBef>
                    <a:spcPts val="0"/>
                  </a:spcBef>
                  <a:spcAft>
                    <a:spcPts val="0"/>
                  </a:spcAft>
                  <a:buClrTx/>
                  <a:buSzTx/>
                  <a:buFontTx/>
                  <a:buNone/>
                  <a:tabLst/>
                  <a:defRPr/>
                </a:pPr>
                <a:endParaRPr kumimoji="0" lang="en-US" sz="3189" b="0" i="0" u="none" strike="noStrike" kern="0" cap="none" spc="0" normalizeH="0" baseline="0" noProof="0" dirty="0">
                  <a:ln>
                    <a:noFill/>
                  </a:ln>
                  <a:solidFill>
                    <a:prstClr val="white"/>
                  </a:solidFill>
                  <a:effectLst/>
                  <a:uLnTx/>
                  <a:uFillTx/>
                  <a:latin typeface="微软雅黑" panose="020B0503020204020204" pitchFamily="34" charset="-122"/>
                  <a:cs typeface="+mn-ea"/>
                  <a:sym typeface="+mn-lt"/>
                </a:endParaRPr>
              </a:p>
            </p:txBody>
          </p:sp>
        </p:grpSp>
        <p:sp>
          <p:nvSpPr>
            <p:cNvPr id="312" name="文字方塊 311">
              <a:extLst>
                <a:ext uri="{FF2B5EF4-FFF2-40B4-BE49-F238E27FC236}">
                  <a16:creationId xmlns:a16="http://schemas.microsoft.com/office/drawing/2014/main" id="{ECAD8DD0-B653-4E65-B3F9-279E0D698A53}"/>
                </a:ext>
              </a:extLst>
            </p:cNvPr>
            <p:cNvSpPr txBox="1"/>
            <p:nvPr/>
          </p:nvSpPr>
          <p:spPr>
            <a:xfrm>
              <a:off x="10325947" y="3002013"/>
              <a:ext cx="1130939" cy="646331"/>
            </a:xfrm>
            <a:prstGeom prst="rect">
              <a:avLst/>
            </a:prstGeom>
            <a:noFill/>
          </p:spPr>
          <p:txBody>
            <a:bodyPr wrap="square" rtlCol="0">
              <a:spAutoFit/>
            </a:bodyPr>
            <a:lstStyle/>
            <a:p>
              <a:pPr algn="ctr"/>
              <a:r>
                <a:rPr lang="zh-TW" altLang="en-US" dirty="0">
                  <a:solidFill>
                    <a:schemeClr val="bg1"/>
                  </a:solidFill>
                </a:rPr>
                <a:t>教學創新計畫</a:t>
              </a:r>
            </a:p>
          </p:txBody>
        </p:sp>
        <p:sp>
          <p:nvSpPr>
            <p:cNvPr id="313" name="矩形 312">
              <a:extLst>
                <a:ext uri="{FF2B5EF4-FFF2-40B4-BE49-F238E27FC236}">
                  <a16:creationId xmlns:a16="http://schemas.microsoft.com/office/drawing/2014/main" id="{AD245A39-D407-4290-BF4C-0FA4115841D6}"/>
                </a:ext>
              </a:extLst>
            </p:cNvPr>
            <p:cNvSpPr/>
            <p:nvPr/>
          </p:nvSpPr>
          <p:spPr>
            <a:xfrm>
              <a:off x="9767275" y="3869796"/>
              <a:ext cx="2543928" cy="2634183"/>
            </a:xfrm>
            <a:prstGeom prst="rect">
              <a:avLst/>
            </a:prstGeom>
          </p:spPr>
          <p:txBody>
            <a:bodyPr wrap="square">
              <a:spAutoFit/>
            </a:bodyPr>
            <a:lstStyle/>
            <a:p>
              <a:pPr>
                <a:lnSpc>
                  <a:spcPts val="2000"/>
                </a:lnSpc>
              </a:pPr>
              <a:r>
                <a:rPr lang="zh-TW" altLang="en-US" sz="1400" b="1" spc="300" dirty="0">
                  <a:latin typeface="微軟正黑體" panose="020B0604030504040204" pitchFamily="34" charset="-120"/>
                  <a:ea typeface="微軟正黑體" panose="020B0604030504040204" pitchFamily="34" charset="-120"/>
                  <a:cs typeface="Arial" panose="020B0604020202020204" pitchFamily="34" charset="0"/>
                </a:rPr>
                <a:t>規劃教學創新計畫徵件，鼓勵教師嘗試創新教學方法，提供學生多元學習模式，</a:t>
              </a:r>
              <a:r>
                <a:rPr lang="en-US" altLang="zh-TW"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109</a:t>
              </a:r>
              <a:r>
                <a:rPr lang="zh-TW" altLang="en-US"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年共受理</a:t>
              </a:r>
              <a:r>
                <a:rPr lang="en-US" altLang="zh-TW"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PBL</a:t>
              </a:r>
              <a:r>
                <a:rPr lang="zh-TW" altLang="en-US"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Problem-Based Learning</a:t>
              </a:r>
              <a:r>
                <a:rPr lang="zh-TW" altLang="en-US"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）計畫</a:t>
              </a:r>
              <a:r>
                <a:rPr lang="en-US" altLang="zh-TW"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24</a:t>
              </a:r>
              <a:r>
                <a:rPr lang="zh-TW" altLang="en-US"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件、總整課程計畫</a:t>
              </a:r>
              <a:r>
                <a:rPr lang="en-US" altLang="zh-TW"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9</a:t>
              </a:r>
              <a:r>
                <a:rPr lang="zh-TW" altLang="en-US"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件、深碗課計畫</a:t>
              </a:r>
              <a:r>
                <a:rPr lang="en-US" altLang="zh-TW"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13</a:t>
              </a:r>
              <a:r>
                <a:rPr lang="zh-TW" altLang="en-US"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件</a:t>
              </a:r>
              <a:r>
                <a:rPr lang="zh-TW" altLang="en-US" sz="1400" b="1" spc="300" dirty="0">
                  <a:latin typeface="微軟正黑體" panose="020B0604030504040204" pitchFamily="34" charset="-120"/>
                  <a:ea typeface="微軟正黑體" panose="020B0604030504040204" pitchFamily="34" charset="-120"/>
                  <a:cs typeface="Arial" panose="020B0604020202020204" pitchFamily="34" charset="0"/>
                </a:rPr>
                <a:t>及</a:t>
              </a:r>
              <a:r>
                <a:rPr lang="zh-TW" altLang="en-US"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數位課程</a:t>
              </a:r>
              <a:r>
                <a:rPr lang="en-US" altLang="zh-TW" sz="1400" b="1" spc="3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latin typeface="微軟正黑體" panose="020B0604030504040204" pitchFamily="34" charset="-120"/>
                  <a:ea typeface="微軟正黑體" panose="020B0604030504040204" pitchFamily="34" charset="-120"/>
                  <a:cs typeface="Arial" panose="020B0604020202020204" pitchFamily="34" charset="0"/>
                </a:rPr>
                <a:t>磨課師、開放式課程、翻轉</a:t>
              </a:r>
              <a:r>
                <a:rPr lang="en-US" altLang="zh-TW" sz="1400" b="1" spc="300" dirty="0">
                  <a:latin typeface="微軟正黑體" panose="020B0604030504040204" pitchFamily="34" charset="-120"/>
                  <a:ea typeface="微軟正黑體" panose="020B0604030504040204" pitchFamily="34" charset="-120"/>
                  <a:cs typeface="Arial" panose="020B0604020202020204" pitchFamily="34" charset="0"/>
                </a:rPr>
                <a:t>)</a:t>
              </a:r>
              <a:r>
                <a:rPr lang="en-US" altLang="zh-TW"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24</a:t>
              </a:r>
              <a:r>
                <a:rPr lang="zh-TW" altLang="en-US" sz="1400" b="1" spc="300" dirty="0">
                  <a:solidFill>
                    <a:srgbClr val="0000FF"/>
                  </a:solidFill>
                  <a:latin typeface="微軟正黑體" panose="020B0604030504040204" pitchFamily="34" charset="-120"/>
                  <a:ea typeface="微軟正黑體" panose="020B0604030504040204" pitchFamily="34" charset="-120"/>
                  <a:cs typeface="Arial" panose="020B0604020202020204" pitchFamily="34" charset="0"/>
                </a:rPr>
                <a:t>件等申請案。</a:t>
              </a:r>
            </a:p>
          </p:txBody>
        </p:sp>
      </p:grpSp>
      <p:sp>
        <p:nvSpPr>
          <p:cNvPr id="3" name="投影片編號版面配置區 2"/>
          <p:cNvSpPr>
            <a:spLocks noGrp="1"/>
          </p:cNvSpPr>
          <p:nvPr>
            <p:ph type="sldNum" sz="quarter" idx="12"/>
          </p:nvPr>
        </p:nvSpPr>
        <p:spPr>
          <a:prstGeom prst="rect">
            <a:avLst/>
          </a:prstGeom>
        </p:spPr>
        <p:txBody>
          <a:bodyPr/>
          <a:lstStyle/>
          <a:p>
            <a:fld id="{B7647445-41D0-4638-80E9-D5D5C07ADD39}" type="slidenum">
              <a:rPr lang="zh-CN" altLang="en-US" smtClean="0"/>
              <a:pPr/>
              <a:t>35</a:t>
            </a:fld>
            <a:endParaRPr lang="zh-CN" altLang="en-US"/>
          </a:p>
        </p:txBody>
      </p:sp>
    </p:spTree>
    <p:custDataLst>
      <p:tags r:id="rId1"/>
    </p:custDataLst>
    <p:extLst>
      <p:ext uri="{BB962C8B-B14F-4D97-AF65-F5344CB8AC3E}">
        <p14:creationId xmlns:p14="http://schemas.microsoft.com/office/powerpoint/2010/main" val="27960118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55275" y="316979"/>
            <a:ext cx="5855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algn="l"/>
            <a:r>
              <a:rPr lang="zh-TW" altLang="en-US" sz="3500" b="1" dirty="0">
                <a:latin typeface="微軟正黑體" panose="020B0604030504040204" pitchFamily="34" charset="-120"/>
                <a:ea typeface="微軟正黑體" panose="020B0604030504040204" pitchFamily="34" charset="-120"/>
              </a:rPr>
              <a:t>完善教師教學提升機制</a:t>
            </a:r>
            <a:r>
              <a:rPr lang="en-US" altLang="zh-TW" sz="3500" b="1" dirty="0">
                <a:latin typeface="微軟正黑體" panose="020B0604030504040204" pitchFamily="34" charset="-120"/>
                <a:ea typeface="微軟正黑體" panose="020B0604030504040204" pitchFamily="34" charset="-120"/>
              </a:rPr>
              <a:t>(2/5)</a:t>
            </a:r>
            <a:endParaRPr lang="zh-CN" altLang="en-US" sz="3500" b="1" dirty="0">
              <a:latin typeface="微軟正黑體" panose="020B0604030504040204" pitchFamily="34" charset="-120"/>
              <a:ea typeface="微軟正黑體" panose="020B0604030504040204" pitchFamily="34" charset="-120"/>
              <a:sym typeface="+mn-lt"/>
            </a:endParaRPr>
          </a:p>
        </p:txBody>
      </p:sp>
      <p:sp>
        <p:nvSpPr>
          <p:cNvPr id="54" name="任意多边形 42">
            <a:extLst>
              <a:ext uri="{FF2B5EF4-FFF2-40B4-BE49-F238E27FC236}">
                <a16:creationId xmlns:a16="http://schemas.microsoft.com/office/drawing/2014/main" id="{7A50FAB4-6339-45EE-A7F2-BA01207B3230}"/>
              </a:ext>
            </a:extLst>
          </p:cNvPr>
          <p:cNvSpPr/>
          <p:nvPr/>
        </p:nvSpPr>
        <p:spPr>
          <a:xfrm>
            <a:off x="5305096" y="3"/>
            <a:ext cx="6886905" cy="5327718"/>
          </a:xfrm>
          <a:custGeom>
            <a:avLst/>
            <a:gdLst>
              <a:gd name="connsiteX0" fmla="*/ 2468500 w 7454414"/>
              <a:gd name="connsiteY0" fmla="*/ 0 h 5383231"/>
              <a:gd name="connsiteX1" fmla="*/ 7454414 w 7454414"/>
              <a:gd name="connsiteY1" fmla="*/ 0 h 5383231"/>
              <a:gd name="connsiteX2" fmla="*/ 7454414 w 7454414"/>
              <a:gd name="connsiteY2" fmla="*/ 2213609 h 5383231"/>
              <a:gd name="connsiteX3" fmla="*/ 7454413 w 7454414"/>
              <a:gd name="connsiteY3" fmla="*/ 2213609 h 5383231"/>
              <a:gd name="connsiteX4" fmla="*/ 7454413 w 7454414"/>
              <a:gd name="connsiteY4" fmla="*/ 5383231 h 5383231"/>
              <a:gd name="connsiteX5" fmla="*/ 0 w 7454414"/>
              <a:gd name="connsiteY5" fmla="*/ 4451224 h 5383231"/>
              <a:gd name="connsiteX6" fmla="*/ 1403986 w 7454414"/>
              <a:gd name="connsiteY6" fmla="*/ 1916112 h 5383231"/>
              <a:gd name="connsiteX7" fmla="*/ 1407327 w 7454414"/>
              <a:gd name="connsiteY7" fmla="*/ 1916112 h 538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4414" h="5383231">
                <a:moveTo>
                  <a:pt x="2468500" y="0"/>
                </a:moveTo>
                <a:lnTo>
                  <a:pt x="7454414" y="0"/>
                </a:lnTo>
                <a:lnTo>
                  <a:pt x="7454414" y="2213609"/>
                </a:lnTo>
                <a:lnTo>
                  <a:pt x="7454413" y="2213609"/>
                </a:lnTo>
                <a:lnTo>
                  <a:pt x="7454413" y="5383231"/>
                </a:lnTo>
                <a:lnTo>
                  <a:pt x="0" y="4451224"/>
                </a:lnTo>
                <a:lnTo>
                  <a:pt x="1403986" y="1916112"/>
                </a:lnTo>
                <a:lnTo>
                  <a:pt x="1407327" y="1916112"/>
                </a:lnTo>
                <a:close/>
              </a:path>
            </a:pathLst>
          </a:custGeom>
          <a:solidFill>
            <a:srgbClr val="F17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5" name="矩形 54">
            <a:extLst>
              <a:ext uri="{FF2B5EF4-FFF2-40B4-BE49-F238E27FC236}">
                <a16:creationId xmlns:a16="http://schemas.microsoft.com/office/drawing/2014/main" id="{BF6DE57C-0699-4AFE-AE31-AAA1F60B943F}"/>
              </a:ext>
            </a:extLst>
          </p:cNvPr>
          <p:cNvSpPr/>
          <p:nvPr/>
        </p:nvSpPr>
        <p:spPr>
          <a:xfrm>
            <a:off x="7467291" y="1160836"/>
            <a:ext cx="4564070" cy="3656386"/>
          </a:xfrm>
          <a:prstGeom prst="rect">
            <a:avLst/>
          </a:prstGeom>
        </p:spPr>
        <p:txBody>
          <a:bodyPr wrap="none">
            <a:spAutoFit/>
          </a:bodyPr>
          <a:lstStyle/>
          <a:p>
            <a:pPr algn="r" defTabSz="800080">
              <a:lnSpc>
                <a:spcPct val="90000"/>
              </a:lnSpc>
              <a:spcBef>
                <a:spcPct val="0"/>
              </a:spcBef>
              <a:spcAft>
                <a:spcPct val="3500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Ｅ化點名設備（綜大</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38</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間教室）</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endParaRPr>
          </a:p>
          <a:p>
            <a:pPr algn="r" defTabSz="800080">
              <a:lnSpc>
                <a:spcPct val="90000"/>
              </a:lnSpc>
              <a:spcBef>
                <a:spcPct val="0"/>
              </a:spcBef>
              <a:spcAft>
                <a:spcPct val="35000"/>
              </a:spcAft>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多功能教室（綜大</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411/605</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a:t>
            </a:r>
            <a:endPar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endParaRPr>
          </a:p>
          <a:p>
            <a:pPr algn="r" defTabSz="800080">
              <a:lnSpc>
                <a:spcPct val="90000"/>
              </a:lnSpc>
              <a:spcBef>
                <a:spcPct val="0"/>
              </a:spcBef>
              <a:spcAft>
                <a:spcPct val="35000"/>
              </a:spcAft>
              <a:defRPr/>
            </a:pP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翻轉</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教室（綜大</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101/102/109</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endParaRPr>
          </a:p>
          <a:p>
            <a:pPr algn="r" defTabSz="800080">
              <a:lnSpc>
                <a:spcPct val="90000"/>
              </a:lnSpc>
              <a:spcBef>
                <a:spcPct val="0"/>
              </a:spcBef>
              <a:spcAft>
                <a:spcPct val="3500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遠距視訊教室（綜大</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108</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endParaRPr>
          </a:p>
          <a:p>
            <a:pPr algn="r" defTabSz="800080">
              <a:lnSpc>
                <a:spcPct val="90000"/>
              </a:lnSpc>
              <a:spcBef>
                <a:spcPct val="0"/>
              </a:spcBef>
              <a:spcAft>
                <a:spcPct val="35000"/>
              </a:spcAft>
              <a:defRPr/>
            </a:pP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PBL</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創意教室（綜大</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201</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endParaRPr>
          </a:p>
          <a:p>
            <a:pPr algn="r" defTabSz="800080">
              <a:lnSpc>
                <a:spcPct val="90000"/>
              </a:lnSpc>
              <a:spcBef>
                <a:spcPct val="0"/>
              </a:spcBef>
              <a:spcAft>
                <a:spcPct val="3500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攝影棚（綜大</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507</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endParaRPr>
          </a:p>
          <a:p>
            <a:pPr algn="r" defTabSz="800080">
              <a:lnSpc>
                <a:spcPct val="90000"/>
              </a:lnSpc>
              <a:spcBef>
                <a:spcPct val="0"/>
              </a:spcBef>
              <a:spcAft>
                <a:spcPct val="3500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多媒體工作室（綜大</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508</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a:t>
            </a:r>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endParaRPr>
          </a:p>
          <a:p>
            <a:pPr algn="r" defTabSz="800080">
              <a:lnSpc>
                <a:spcPct val="90000"/>
              </a:lnSpc>
              <a:spcBef>
                <a:spcPct val="0"/>
              </a:spcBef>
              <a:spcAft>
                <a:spcPct val="35000"/>
              </a:spcAft>
              <a:defRPr/>
            </a:pP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教師社群討論室（綜大</a:t>
            </a:r>
            <a:r>
              <a:rPr lang="en-US" altLang="zh-TW"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505</a:t>
            </a:r>
            <a:r>
              <a:rPr lang="zh-TW" altLang="en-US" sz="24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rPr>
              <a:t>）</a:t>
            </a:r>
            <a:endPar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endParaRPr>
          </a:p>
        </p:txBody>
      </p:sp>
      <p:sp>
        <p:nvSpPr>
          <p:cNvPr id="56" name="矩形 55">
            <a:extLst>
              <a:ext uri="{FF2B5EF4-FFF2-40B4-BE49-F238E27FC236}">
                <a16:creationId xmlns:a16="http://schemas.microsoft.com/office/drawing/2014/main" id="{EC163327-19AA-4DFE-8F2C-795D43166595}"/>
              </a:ext>
            </a:extLst>
          </p:cNvPr>
          <p:cNvSpPr/>
          <p:nvPr/>
        </p:nvSpPr>
        <p:spPr>
          <a:xfrm>
            <a:off x="5305096" y="4510115"/>
            <a:ext cx="1467068" cy="861774"/>
          </a:xfrm>
          <a:prstGeom prst="rect">
            <a:avLst/>
          </a:prstGeom>
        </p:spPr>
        <p:txBody>
          <a:bodyPr wrap="none">
            <a:spAutoFit/>
          </a:bodyPr>
          <a:lstStyle/>
          <a:p>
            <a:pPr defTabSz="457189">
              <a:defRPr/>
            </a:pPr>
            <a:r>
              <a:rPr lang="zh-TW" altLang="en-US" sz="5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軟體</a:t>
            </a:r>
          </a:p>
        </p:txBody>
      </p:sp>
      <p:sp>
        <p:nvSpPr>
          <p:cNvPr id="57" name="矩形 56">
            <a:extLst>
              <a:ext uri="{FF2B5EF4-FFF2-40B4-BE49-F238E27FC236}">
                <a16:creationId xmlns:a16="http://schemas.microsoft.com/office/drawing/2014/main" id="{E4ED2551-8293-403D-B631-5C14E414D04E}"/>
              </a:ext>
            </a:extLst>
          </p:cNvPr>
          <p:cNvSpPr/>
          <p:nvPr/>
        </p:nvSpPr>
        <p:spPr>
          <a:xfrm>
            <a:off x="4654867" y="5343242"/>
            <a:ext cx="6937058" cy="1348061"/>
          </a:xfrm>
          <a:prstGeom prst="rect">
            <a:avLst/>
          </a:prstGeom>
        </p:spPr>
        <p:txBody>
          <a:bodyPr wrap="square">
            <a:spAutoFit/>
          </a:bodyPr>
          <a:lstStyle/>
          <a:p>
            <a:pPr lvl="0" defTabSz="800080">
              <a:lnSpc>
                <a:spcPct val="90000"/>
              </a:lnSpc>
              <a:spcBef>
                <a:spcPct val="0"/>
              </a:spcBef>
              <a:spcAft>
                <a:spcPct val="35000"/>
              </a:spcAft>
              <a:defRPr/>
            </a:pPr>
            <a:r>
              <a:rPr lang="zh-TW" altLang="en-US" sz="2400" b="1" dirty="0">
                <a:latin typeface="微軟正黑體" panose="020B0604030504040204" pitchFamily="34" charset="-120"/>
                <a:ea typeface="微軟正黑體" panose="020B0604030504040204" pitchFamily="34" charset="-120"/>
                <a:cs typeface="Courier New" panose="02070309020205020404" pitchFamily="49" charset="0"/>
              </a:rPr>
              <a:t>數位學習平臺</a:t>
            </a:r>
            <a:r>
              <a:rPr lang="en-US" altLang="zh-TW" sz="2400" b="1" dirty="0">
                <a:latin typeface="微軟正黑體" panose="020B0604030504040204" pitchFamily="34" charset="-120"/>
                <a:ea typeface="微軟正黑體" panose="020B0604030504040204" pitchFamily="34" charset="-120"/>
                <a:cs typeface="Courier New" panose="02070309020205020404" pitchFamily="49" charset="0"/>
              </a:rPr>
              <a:t> </a:t>
            </a:r>
            <a:r>
              <a:rPr lang="en-US" altLang="zh-TW" sz="2400" b="1" dirty="0" err="1">
                <a:latin typeface="微軟正黑體" panose="020B0604030504040204" pitchFamily="34" charset="-120"/>
                <a:ea typeface="微軟正黑體" panose="020B0604030504040204" pitchFamily="34" charset="-120"/>
                <a:cs typeface="Courier New" panose="02070309020205020404" pitchFamily="49" charset="0"/>
              </a:rPr>
              <a:t>iLearning</a:t>
            </a:r>
            <a:r>
              <a:rPr lang="en-US" altLang="zh-TW" b="1" dirty="0" smtClean="0">
                <a:latin typeface="微軟正黑體" panose="020B0604030504040204" pitchFamily="34" charset="-120"/>
                <a:ea typeface="微軟正黑體" panose="020B0604030504040204" pitchFamily="34" charset="-120"/>
                <a:cs typeface="Courier New" panose="02070309020205020404" pitchFamily="49" charset="0"/>
              </a:rPr>
              <a:t>(</a:t>
            </a:r>
            <a:r>
              <a:rPr lang="zh-TW" altLang="en-US" b="1" dirty="0" smtClean="0">
                <a:latin typeface="微軟正黑體" panose="020B0604030504040204" pitchFamily="34" charset="-120"/>
                <a:ea typeface="微軟正黑體" panose="020B0604030504040204" pitchFamily="34" charset="-120"/>
                <a:cs typeface="Courier New" panose="02070309020205020404" pitchFamily="49" charset="0"/>
              </a:rPr>
              <a:t>含</a:t>
            </a:r>
            <a:r>
              <a:rPr lang="zh-TW" altLang="zh-TW" b="1" dirty="0" smtClean="0">
                <a:latin typeface="微軟正黑體" panose="020B0604030504040204" pitchFamily="34" charset="-120"/>
                <a:ea typeface="微軟正黑體" panose="020B0604030504040204" pitchFamily="34" charset="-120"/>
                <a:cs typeface="Courier New" panose="02070309020205020404" pitchFamily="49" charset="0"/>
              </a:rPr>
              <a:t>線</a:t>
            </a:r>
            <a:r>
              <a:rPr lang="zh-TW" altLang="zh-TW" b="1" dirty="0">
                <a:latin typeface="微軟正黑體" panose="020B0604030504040204" pitchFamily="34" charset="-120"/>
                <a:ea typeface="微軟正黑體" panose="020B0604030504040204" pitchFamily="34" charset="-120"/>
                <a:cs typeface="Courier New" panose="02070309020205020404" pitchFamily="49" charset="0"/>
              </a:rPr>
              <a:t>上同步教室</a:t>
            </a:r>
            <a:r>
              <a:rPr lang="en-US" altLang="zh-TW" b="1" dirty="0">
                <a:latin typeface="微軟正黑體" panose="020B0604030504040204" pitchFamily="34" charset="-120"/>
                <a:ea typeface="微軟正黑體" panose="020B0604030504040204" pitchFamily="34" charset="-120"/>
                <a:cs typeface="Courier New" panose="02070309020205020404" pitchFamily="49" charset="0"/>
              </a:rPr>
              <a:t>Adobe Connect)</a:t>
            </a:r>
            <a:endParaRPr lang="en-US" altLang="zh-TW" sz="2400" b="1" dirty="0">
              <a:latin typeface="微軟正黑體" panose="020B0604030504040204" pitchFamily="34" charset="-120"/>
              <a:ea typeface="微軟正黑體" panose="020B0604030504040204" pitchFamily="34" charset="-120"/>
              <a:cs typeface="Courier New" panose="02070309020205020404" pitchFamily="49" charset="0"/>
            </a:endParaRPr>
          </a:p>
          <a:p>
            <a:pPr lvl="0" defTabSz="800080">
              <a:lnSpc>
                <a:spcPct val="90000"/>
              </a:lnSpc>
              <a:spcBef>
                <a:spcPct val="0"/>
              </a:spcBef>
              <a:spcAft>
                <a:spcPct val="35000"/>
              </a:spcAft>
              <a:defRPr/>
            </a:pPr>
            <a:r>
              <a:rPr lang="zh-TW" altLang="en-US" sz="2400" b="1" dirty="0" smtClean="0">
                <a:latin typeface="微軟正黑體" panose="020B0604030504040204" pitchFamily="34" charset="-120"/>
                <a:ea typeface="微軟正黑體" panose="020B0604030504040204" pitchFamily="34" charset="-120"/>
                <a:cs typeface="Courier New" panose="02070309020205020404" pitchFamily="49" charset="0"/>
              </a:rPr>
              <a:t>線</a:t>
            </a:r>
            <a:r>
              <a:rPr lang="zh-TW" altLang="en-US" sz="2400" b="1" dirty="0">
                <a:latin typeface="微軟正黑體" panose="020B0604030504040204" pitchFamily="34" charset="-120"/>
                <a:ea typeface="微軟正黑體" panose="020B0604030504040204" pitchFamily="34" charset="-120"/>
                <a:cs typeface="Courier New" panose="02070309020205020404" pitchFamily="49" charset="0"/>
              </a:rPr>
              <a:t>上即時回饋系統</a:t>
            </a:r>
            <a:r>
              <a:rPr lang="en-US" altLang="zh-TW" sz="2400" b="1" dirty="0">
                <a:latin typeface="微軟正黑體" panose="020B0604030504040204" pitchFamily="34" charset="-120"/>
                <a:ea typeface="微軟正黑體" panose="020B0604030504040204" pitchFamily="34" charset="-120"/>
                <a:cs typeface="Courier New" panose="02070309020205020404" pitchFamily="49" charset="0"/>
              </a:rPr>
              <a:t> </a:t>
            </a:r>
            <a:r>
              <a:rPr lang="en-US" altLang="zh-TW" sz="2400" b="1" dirty="0" err="1" smtClean="0">
                <a:latin typeface="微軟正黑體" panose="020B0604030504040204" pitchFamily="34" charset="-120"/>
                <a:ea typeface="微軟正黑體" panose="020B0604030504040204" pitchFamily="34" charset="-120"/>
                <a:cs typeface="Courier New" panose="02070309020205020404" pitchFamily="49" charset="0"/>
              </a:rPr>
              <a:t>Zuvio</a:t>
            </a:r>
            <a:endParaRPr lang="en-US" altLang="zh-TW" sz="2400" b="1" dirty="0" smtClean="0">
              <a:latin typeface="微軟正黑體" panose="020B0604030504040204" pitchFamily="34" charset="-120"/>
              <a:ea typeface="微軟正黑體" panose="020B0604030504040204" pitchFamily="34" charset="-120"/>
              <a:cs typeface="Courier New" panose="02070309020205020404" pitchFamily="49" charset="0"/>
            </a:endParaRPr>
          </a:p>
          <a:p>
            <a:pPr lvl="0" defTabSz="800080">
              <a:lnSpc>
                <a:spcPct val="90000"/>
              </a:lnSpc>
              <a:spcBef>
                <a:spcPct val="0"/>
              </a:spcBef>
              <a:spcAft>
                <a:spcPct val="35000"/>
              </a:spcAft>
              <a:defRPr/>
            </a:pPr>
            <a:r>
              <a:rPr lang="zh-TW" altLang="en-US" sz="2400" b="1" dirty="0" smtClean="0">
                <a:latin typeface="微軟正黑體" panose="020B0604030504040204" pitchFamily="34" charset="-120"/>
                <a:ea typeface="微軟正黑體" panose="020B0604030504040204" pitchFamily="34" charset="-120"/>
                <a:cs typeface="Courier New" panose="02070309020205020404" pitchFamily="49" charset="0"/>
              </a:rPr>
              <a:t>簡易</a:t>
            </a:r>
            <a:r>
              <a:rPr lang="zh-TW" altLang="en-US" sz="2400" b="1" dirty="0">
                <a:latin typeface="微軟正黑體" panose="020B0604030504040204" pitchFamily="34" charset="-120"/>
                <a:ea typeface="微軟正黑體" panose="020B0604030504040204" pitchFamily="34" charset="-120"/>
                <a:cs typeface="Courier New" panose="02070309020205020404" pitchFamily="49" charset="0"/>
              </a:rPr>
              <a:t>數位教材製作工具</a:t>
            </a:r>
            <a:r>
              <a:rPr lang="en-US" altLang="zh-TW" sz="2400" b="1" dirty="0">
                <a:latin typeface="微軟正黑體" panose="020B0604030504040204" pitchFamily="34" charset="-120"/>
                <a:ea typeface="微軟正黑體" panose="020B0604030504040204" pitchFamily="34" charset="-120"/>
                <a:cs typeface="Courier New" panose="02070309020205020404" pitchFamily="49" charset="0"/>
              </a:rPr>
              <a:t> </a:t>
            </a:r>
            <a:r>
              <a:rPr lang="en-US" altLang="zh-TW" sz="2400" b="1" dirty="0" err="1" smtClean="0">
                <a:latin typeface="微軟正黑體" panose="020B0604030504040204" pitchFamily="34" charset="-120"/>
                <a:ea typeface="微軟正黑體" panose="020B0604030504040204" pitchFamily="34" charset="-120"/>
                <a:cs typeface="Courier New" panose="02070309020205020404" pitchFamily="49" charset="0"/>
              </a:rPr>
              <a:t>Evercam</a:t>
            </a:r>
            <a:endParaRPr lang="zh-TW" altLang="en-US" sz="1400" b="1" dirty="0">
              <a:latin typeface="微軟正黑體" panose="020B0604030504040204" pitchFamily="34" charset="-120"/>
              <a:ea typeface="微軟正黑體" panose="020B0604030504040204" pitchFamily="34" charset="-120"/>
              <a:cs typeface="Courier New" panose="02070309020205020404" pitchFamily="49" charset="0"/>
            </a:endParaRPr>
          </a:p>
        </p:txBody>
      </p:sp>
      <p:sp>
        <p:nvSpPr>
          <p:cNvPr id="58" name="任意多边形 23">
            <a:extLst>
              <a:ext uri="{FF2B5EF4-FFF2-40B4-BE49-F238E27FC236}">
                <a16:creationId xmlns:a16="http://schemas.microsoft.com/office/drawing/2014/main" id="{1FF04429-4E5C-4D2F-BCE2-A0DCC9F380FD}"/>
              </a:ext>
            </a:extLst>
          </p:cNvPr>
          <p:cNvSpPr/>
          <p:nvPr/>
        </p:nvSpPr>
        <p:spPr>
          <a:xfrm>
            <a:off x="263719" y="1763678"/>
            <a:ext cx="5851551" cy="4570853"/>
          </a:xfrm>
          <a:custGeom>
            <a:avLst/>
            <a:gdLst>
              <a:gd name="connsiteX0" fmla="*/ 0 w 6163318"/>
              <a:gd name="connsiteY0" fmla="*/ 0 h 4941887"/>
              <a:gd name="connsiteX1" fmla="*/ 6163318 w 6163318"/>
              <a:gd name="connsiteY1" fmla="*/ 0 h 4941887"/>
              <a:gd name="connsiteX2" fmla="*/ 3435248 w 6163318"/>
              <a:gd name="connsiteY2" fmla="*/ 4941887 h 4941887"/>
              <a:gd name="connsiteX3" fmla="*/ 0 w 6163318"/>
              <a:gd name="connsiteY3" fmla="*/ 4941887 h 4941887"/>
            </a:gdLst>
            <a:ahLst/>
            <a:cxnLst>
              <a:cxn ang="0">
                <a:pos x="connsiteX0" y="connsiteY0"/>
              </a:cxn>
              <a:cxn ang="0">
                <a:pos x="connsiteX1" y="connsiteY1"/>
              </a:cxn>
              <a:cxn ang="0">
                <a:pos x="connsiteX2" y="connsiteY2"/>
              </a:cxn>
              <a:cxn ang="0">
                <a:pos x="connsiteX3" y="connsiteY3"/>
              </a:cxn>
            </a:cxnLst>
            <a:rect l="l" t="t" r="r" b="b"/>
            <a:pathLst>
              <a:path w="6163318" h="4941887">
                <a:moveTo>
                  <a:pt x="0" y="0"/>
                </a:moveTo>
                <a:lnTo>
                  <a:pt x="6163318" y="0"/>
                </a:lnTo>
                <a:lnTo>
                  <a:pt x="3435248" y="4941887"/>
                </a:lnTo>
                <a:lnTo>
                  <a:pt x="0" y="4941887"/>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latin typeface="微軟正黑體" panose="020B0604030504040204" pitchFamily="34" charset="-120"/>
              <a:ea typeface="微軟正黑體" panose="020B0604030504040204" pitchFamily="34" charset="-120"/>
            </a:endParaRPr>
          </a:p>
        </p:txBody>
      </p:sp>
      <p:sp>
        <p:nvSpPr>
          <p:cNvPr id="59" name="矩形 58">
            <a:extLst>
              <a:ext uri="{FF2B5EF4-FFF2-40B4-BE49-F238E27FC236}">
                <a16:creationId xmlns:a16="http://schemas.microsoft.com/office/drawing/2014/main" id="{C4F478EC-3724-49E2-A42B-3D109D8A042F}"/>
              </a:ext>
            </a:extLst>
          </p:cNvPr>
          <p:cNvSpPr/>
          <p:nvPr/>
        </p:nvSpPr>
        <p:spPr>
          <a:xfrm flipV="1">
            <a:off x="2823938" y="6706825"/>
            <a:ext cx="9363956" cy="60959"/>
          </a:xfrm>
          <a:prstGeom prst="rect">
            <a:avLst/>
          </a:prstGeom>
          <a:solidFill>
            <a:srgbClr val="F1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軟正黑體" panose="020B0604030504040204" pitchFamily="34" charset="-120"/>
              <a:ea typeface="微軟正黑體" panose="020B0604030504040204" pitchFamily="34" charset="-120"/>
            </a:endParaRPr>
          </a:p>
        </p:txBody>
      </p:sp>
      <p:sp>
        <p:nvSpPr>
          <p:cNvPr id="60" name="矩形 59">
            <a:extLst>
              <a:ext uri="{FF2B5EF4-FFF2-40B4-BE49-F238E27FC236}">
                <a16:creationId xmlns:a16="http://schemas.microsoft.com/office/drawing/2014/main" id="{563F3209-47DF-4C2D-BD71-A30A84A8F320}"/>
              </a:ext>
            </a:extLst>
          </p:cNvPr>
          <p:cNvSpPr/>
          <p:nvPr/>
        </p:nvSpPr>
        <p:spPr>
          <a:xfrm>
            <a:off x="10352471" y="283047"/>
            <a:ext cx="1467068" cy="861774"/>
          </a:xfrm>
          <a:prstGeom prst="rect">
            <a:avLst/>
          </a:prstGeom>
        </p:spPr>
        <p:txBody>
          <a:bodyPr wrap="none">
            <a:spAutoFit/>
          </a:bodyPr>
          <a:lstStyle/>
          <a:p>
            <a:pPr defTabSz="457189">
              <a:defRPr/>
            </a:pPr>
            <a:r>
              <a:rPr lang="zh-TW" altLang="en-US" sz="5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硬體</a:t>
            </a:r>
          </a:p>
        </p:txBody>
      </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36</a:t>
            </a:fld>
            <a:endParaRPr lang="zh-CN" altLang="en-US"/>
          </a:p>
        </p:txBody>
      </p:sp>
    </p:spTree>
    <p:custDataLst>
      <p:tags r:id="rId1"/>
    </p:custDataLst>
    <p:extLst>
      <p:ext uri="{BB962C8B-B14F-4D97-AF65-F5344CB8AC3E}">
        <p14:creationId xmlns:p14="http://schemas.microsoft.com/office/powerpoint/2010/main" val="9306052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55275" y="313744"/>
            <a:ext cx="10789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完善教師教學提升機制</a:t>
            </a:r>
            <a:r>
              <a:rPr lang="en-US" altLang="zh-TW" dirty="0"/>
              <a:t>(3/5)</a:t>
            </a:r>
            <a:endParaRPr lang="zh-CN" altLang="en-US" dirty="0">
              <a:sym typeface="+mn-lt"/>
            </a:endParaRPr>
          </a:p>
        </p:txBody>
      </p:sp>
      <p:sp>
        <p:nvSpPr>
          <p:cNvPr id="28" name="MH_Other_7">
            <a:extLst>
              <a:ext uri="{FF2B5EF4-FFF2-40B4-BE49-F238E27FC236}">
                <a16:creationId xmlns:a16="http://schemas.microsoft.com/office/drawing/2014/main" id="{55FE4EB1-9481-4C08-844E-A2D8C6568817}"/>
              </a:ext>
            </a:extLst>
          </p:cNvPr>
          <p:cNvSpPr/>
          <p:nvPr>
            <p:custDataLst>
              <p:tags r:id="rId2"/>
            </p:custDataLst>
          </p:nvPr>
        </p:nvSpPr>
        <p:spPr bwMode="auto">
          <a:xfrm>
            <a:off x="7240208" y="5837810"/>
            <a:ext cx="392729" cy="344683"/>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a:ln>
                <a:noFill/>
              </a:ln>
              <a:solidFill>
                <a:prstClr val="black"/>
              </a:solidFill>
              <a:effectLst/>
              <a:uLnTx/>
              <a:uFillTx/>
              <a:latin typeface="微软雅黑"/>
              <a:ea typeface="微软雅黑"/>
              <a:cs typeface="+mn-ea"/>
              <a:sym typeface="+mn-lt"/>
            </a:endParaRPr>
          </a:p>
        </p:txBody>
      </p:sp>
      <p:sp>
        <p:nvSpPr>
          <p:cNvPr id="2" name="矩形 1">
            <a:extLst>
              <a:ext uri="{FF2B5EF4-FFF2-40B4-BE49-F238E27FC236}">
                <a16:creationId xmlns:a16="http://schemas.microsoft.com/office/drawing/2014/main" id="{0482C47F-2BEF-4F3A-AD79-3F041AF05990}"/>
              </a:ext>
            </a:extLst>
          </p:cNvPr>
          <p:cNvSpPr/>
          <p:nvPr/>
        </p:nvSpPr>
        <p:spPr>
          <a:xfrm>
            <a:off x="2797101" y="3169088"/>
            <a:ext cx="1107996" cy="369332"/>
          </a:xfrm>
          <a:prstGeom prst="rect">
            <a:avLst/>
          </a:prstGeom>
        </p:spPr>
        <p:txBody>
          <a:bodyPr wrap="none">
            <a:spAutoFit/>
          </a:bodyPr>
          <a:lstStyle/>
          <a:p>
            <a:pPr algn="r"/>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興人師獎</a:t>
            </a:r>
            <a:endParaRPr lang="en-GB" altLang="zh-TW"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59" name="群組 58">
            <a:extLst>
              <a:ext uri="{FF2B5EF4-FFF2-40B4-BE49-F238E27FC236}">
                <a16:creationId xmlns:a16="http://schemas.microsoft.com/office/drawing/2014/main" id="{27459D5A-B81F-4604-BD64-A472F59DF76E}"/>
              </a:ext>
            </a:extLst>
          </p:cNvPr>
          <p:cNvGrpSpPr/>
          <p:nvPr/>
        </p:nvGrpSpPr>
        <p:grpSpPr>
          <a:xfrm>
            <a:off x="454029" y="1737836"/>
            <a:ext cx="11251971" cy="4820708"/>
            <a:chOff x="454029" y="1737836"/>
            <a:chExt cx="11251971" cy="4820708"/>
          </a:xfrm>
        </p:grpSpPr>
        <p:pic>
          <p:nvPicPr>
            <p:cNvPr id="60" name="图片 337">
              <a:extLst>
                <a:ext uri="{FF2B5EF4-FFF2-40B4-BE49-F238E27FC236}">
                  <a16:creationId xmlns:a16="http://schemas.microsoft.com/office/drawing/2014/main" id="{A2CC593F-28F1-45EB-81F3-39C21A1279A1}"/>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3186228" y="1751170"/>
              <a:ext cx="2880000" cy="3839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grpSp>
          <p:nvGrpSpPr>
            <p:cNvPr id="61" name="群組 60">
              <a:extLst>
                <a:ext uri="{FF2B5EF4-FFF2-40B4-BE49-F238E27FC236}">
                  <a16:creationId xmlns:a16="http://schemas.microsoft.com/office/drawing/2014/main" id="{7FAF0DC6-1E40-42E4-8A6D-6838E63515F0}"/>
                </a:ext>
              </a:extLst>
            </p:cNvPr>
            <p:cNvGrpSpPr/>
            <p:nvPr/>
          </p:nvGrpSpPr>
          <p:grpSpPr>
            <a:xfrm>
              <a:off x="454029" y="1737836"/>
              <a:ext cx="11251971" cy="4820708"/>
              <a:chOff x="454029" y="1737836"/>
              <a:chExt cx="11251971" cy="4820708"/>
            </a:xfrm>
          </p:grpSpPr>
          <p:sp>
            <p:nvSpPr>
              <p:cNvPr id="62" name="矩形 61">
                <a:extLst>
                  <a:ext uri="{FF2B5EF4-FFF2-40B4-BE49-F238E27FC236}">
                    <a16:creationId xmlns:a16="http://schemas.microsoft.com/office/drawing/2014/main" id="{FEBAB59D-01BF-473A-8DDE-68DDD07032FD}"/>
                  </a:ext>
                </a:extLst>
              </p:cNvPr>
              <p:cNvSpPr/>
              <p:nvPr/>
            </p:nvSpPr>
            <p:spPr>
              <a:xfrm flipH="1">
                <a:off x="3183042" y="6091872"/>
                <a:ext cx="6025364" cy="466672"/>
              </a:xfrm>
              <a:prstGeom prst="rect">
                <a:avLst/>
              </a:prstGeom>
              <a:solidFill>
                <a:srgbClr val="F1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altLang="zh-CN"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/PBL</a:t>
                </a:r>
                <a:r>
                  <a:rPr lang="zh-TW" altLang="en-US"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教室</a:t>
                </a:r>
                <a:r>
                  <a:rPr lang="en-US" altLang="zh-TW"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a:t>
                </a:r>
                <a:r>
                  <a:rPr lang="zh-TW" altLang="en-US"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遠距視訊教室</a:t>
                </a:r>
                <a:r>
                  <a:rPr lang="en-US" altLang="zh-TW"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a:t>
                </a:r>
                <a:r>
                  <a:rPr lang="zh-TW" altLang="en-US"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翻轉教室</a:t>
                </a:r>
                <a:r>
                  <a:rPr lang="en-US" altLang="zh-TW"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a:t>
                </a:r>
                <a:endParaRPr lang="zh-CN" altLang="en-US" sz="2267"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endParaRPr>
              </a:p>
            </p:txBody>
          </p:sp>
          <p:pic>
            <p:nvPicPr>
              <p:cNvPr id="63" name="图片 338">
                <a:extLst>
                  <a:ext uri="{FF2B5EF4-FFF2-40B4-BE49-F238E27FC236}">
                    <a16:creationId xmlns:a16="http://schemas.microsoft.com/office/drawing/2014/main" id="{858172E5-0E87-4213-BB52-F8E957B5163D}"/>
                  </a:ext>
                </a:extLst>
              </p:cNvPr>
              <p:cNvPicPr>
                <a:picLocks/>
              </p:cNvPicPr>
              <p:nvPr/>
            </p:nvPicPr>
            <p:blipFill>
              <a:blip r:embed="rId6">
                <a:extLst>
                  <a:ext uri="{28A0092B-C50C-407E-A947-70E740481C1C}">
                    <a14:useLocalDpi xmlns:a14="http://schemas.microsoft.com/office/drawing/2010/main"/>
                  </a:ext>
                </a:extLst>
              </a:blip>
              <a:stretch>
                <a:fillRect/>
              </a:stretch>
            </p:blipFill>
            <p:spPr>
              <a:xfrm>
                <a:off x="454029" y="1741619"/>
                <a:ext cx="2880000" cy="38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p:spPr>
          </p:pic>
          <p:pic>
            <p:nvPicPr>
              <p:cNvPr id="64" name="图片 338">
                <a:extLst>
                  <a:ext uri="{FF2B5EF4-FFF2-40B4-BE49-F238E27FC236}">
                    <a16:creationId xmlns:a16="http://schemas.microsoft.com/office/drawing/2014/main" id="{42E5A34F-42EF-4F59-A4D4-87AC656A057B}"/>
                  </a:ext>
                </a:extLst>
              </p:cNvPr>
              <p:cNvPicPr>
                <a:picLocks/>
              </p:cNvPicPr>
              <p:nvPr/>
            </p:nvPicPr>
            <p:blipFill>
              <a:blip r:embed="rId7">
                <a:extLst>
                  <a:ext uri="{28A0092B-C50C-407E-A947-70E740481C1C}">
                    <a14:useLocalDpi xmlns:a14="http://schemas.microsoft.com/office/drawing/2010/main"/>
                  </a:ext>
                </a:extLst>
              </a:blip>
              <a:stretch>
                <a:fillRect/>
              </a:stretch>
            </p:blipFill>
            <p:spPr>
              <a:xfrm flipH="1">
                <a:off x="8826000" y="1737836"/>
                <a:ext cx="2880000" cy="38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pic>
            <p:nvPicPr>
              <p:cNvPr id="65" name="图片 337">
                <a:extLst>
                  <a:ext uri="{FF2B5EF4-FFF2-40B4-BE49-F238E27FC236}">
                    <a16:creationId xmlns:a16="http://schemas.microsoft.com/office/drawing/2014/main" id="{C707EB17-5707-4FA3-8768-7CC0A071DD4F}"/>
                  </a:ext>
                </a:extLst>
              </p:cNvPr>
              <p:cNvPicPr>
                <a:picLocks/>
              </p:cNvPicPr>
              <p:nvPr/>
            </p:nvPicPr>
            <p:blipFill rotWithShape="1">
              <a:blip r:embed="rId8" cstate="screen">
                <a:extLst>
                  <a:ext uri="{28A0092B-C50C-407E-A947-70E740481C1C}">
                    <a14:useLocalDpi xmlns:a14="http://schemas.microsoft.com/office/drawing/2010/main"/>
                  </a:ext>
                </a:extLst>
              </a:blip>
              <a:srcRect/>
              <a:stretch/>
            </p:blipFill>
            <p:spPr>
              <a:xfrm flipH="1">
                <a:off x="6088447" y="1756759"/>
                <a:ext cx="2880000" cy="38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p:spPr>
          </p:pic>
        </p:grpSp>
      </p:grpSp>
      <p:sp>
        <p:nvSpPr>
          <p:cNvPr id="3" name="投影片編號版面配置區 2"/>
          <p:cNvSpPr>
            <a:spLocks noGrp="1"/>
          </p:cNvSpPr>
          <p:nvPr>
            <p:ph type="sldNum" sz="quarter" idx="12"/>
          </p:nvPr>
        </p:nvSpPr>
        <p:spPr>
          <a:prstGeom prst="rect">
            <a:avLst/>
          </a:prstGeom>
        </p:spPr>
        <p:txBody>
          <a:bodyPr/>
          <a:lstStyle/>
          <a:p>
            <a:fld id="{B7647445-41D0-4638-80E9-D5D5C07ADD39}" type="slidenum">
              <a:rPr lang="zh-CN" altLang="en-US" smtClean="0"/>
              <a:pPr/>
              <a:t>37</a:t>
            </a:fld>
            <a:endParaRPr lang="zh-CN" altLang="en-US"/>
          </a:p>
        </p:txBody>
      </p:sp>
    </p:spTree>
    <p:custDataLst>
      <p:tags r:id="rId1"/>
    </p:custDataLst>
    <p:extLst>
      <p:ext uri="{BB962C8B-B14F-4D97-AF65-F5344CB8AC3E}">
        <p14:creationId xmlns:p14="http://schemas.microsoft.com/office/powerpoint/2010/main" val="27530225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55275" y="304866"/>
            <a:ext cx="10789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完善教師教學提升機制</a:t>
            </a:r>
            <a:r>
              <a:rPr lang="en-US" altLang="zh-TW" dirty="0"/>
              <a:t>(4/5)</a:t>
            </a:r>
            <a:endParaRPr lang="zh-CN" altLang="en-US" dirty="0">
              <a:sym typeface="+mn-lt"/>
            </a:endParaRPr>
          </a:p>
        </p:txBody>
      </p:sp>
      <p:sp>
        <p:nvSpPr>
          <p:cNvPr id="28" name="MH_Other_7">
            <a:extLst>
              <a:ext uri="{FF2B5EF4-FFF2-40B4-BE49-F238E27FC236}">
                <a16:creationId xmlns:a16="http://schemas.microsoft.com/office/drawing/2014/main" id="{55FE4EB1-9481-4C08-844E-A2D8C6568817}"/>
              </a:ext>
            </a:extLst>
          </p:cNvPr>
          <p:cNvSpPr/>
          <p:nvPr>
            <p:custDataLst>
              <p:tags r:id="rId2"/>
            </p:custDataLst>
          </p:nvPr>
        </p:nvSpPr>
        <p:spPr bwMode="auto">
          <a:xfrm>
            <a:off x="7240208" y="5837810"/>
            <a:ext cx="392729" cy="344683"/>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a:ln>
                <a:noFill/>
              </a:ln>
              <a:solidFill>
                <a:prstClr val="black"/>
              </a:solidFill>
              <a:effectLst/>
              <a:uLnTx/>
              <a:uFillTx/>
              <a:latin typeface="微软雅黑"/>
              <a:ea typeface="微软雅黑"/>
              <a:cs typeface="+mn-ea"/>
              <a:sym typeface="+mn-lt"/>
            </a:endParaRPr>
          </a:p>
        </p:txBody>
      </p:sp>
      <p:sp>
        <p:nvSpPr>
          <p:cNvPr id="2" name="矩形 1">
            <a:extLst>
              <a:ext uri="{FF2B5EF4-FFF2-40B4-BE49-F238E27FC236}">
                <a16:creationId xmlns:a16="http://schemas.microsoft.com/office/drawing/2014/main" id="{0482C47F-2BEF-4F3A-AD79-3F041AF05990}"/>
              </a:ext>
            </a:extLst>
          </p:cNvPr>
          <p:cNvSpPr/>
          <p:nvPr/>
        </p:nvSpPr>
        <p:spPr>
          <a:xfrm>
            <a:off x="2797101" y="3169088"/>
            <a:ext cx="1107996" cy="369332"/>
          </a:xfrm>
          <a:prstGeom prst="rect">
            <a:avLst/>
          </a:prstGeom>
        </p:spPr>
        <p:txBody>
          <a:bodyPr wrap="none">
            <a:spAutoFit/>
          </a:bodyPr>
          <a:lstStyle/>
          <a:p>
            <a:pPr algn="r"/>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興人師獎</a:t>
            </a:r>
            <a:endParaRPr lang="en-GB" altLang="zh-TW"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12" name="群組 11">
            <a:extLst>
              <a:ext uri="{FF2B5EF4-FFF2-40B4-BE49-F238E27FC236}">
                <a16:creationId xmlns:a16="http://schemas.microsoft.com/office/drawing/2014/main" id="{0A7B79A6-9198-4004-A9D9-5FF96E05704B}"/>
              </a:ext>
            </a:extLst>
          </p:cNvPr>
          <p:cNvGrpSpPr/>
          <p:nvPr/>
        </p:nvGrpSpPr>
        <p:grpSpPr>
          <a:xfrm>
            <a:off x="451603" y="1383546"/>
            <a:ext cx="11594008" cy="4935468"/>
            <a:chOff x="0" y="1466284"/>
            <a:chExt cx="11594009" cy="4935468"/>
          </a:xfrm>
        </p:grpSpPr>
        <p:sp>
          <p:nvSpPr>
            <p:cNvPr id="13" name="椭圆 47">
              <a:extLst>
                <a:ext uri="{FF2B5EF4-FFF2-40B4-BE49-F238E27FC236}">
                  <a16:creationId xmlns:a16="http://schemas.microsoft.com/office/drawing/2014/main" id="{EC02B05C-942E-449B-BAE9-3C689C9AE445}"/>
                </a:ext>
              </a:extLst>
            </p:cNvPr>
            <p:cNvSpPr>
              <a:spLocks noChangeAspect="1"/>
            </p:cNvSpPr>
            <p:nvPr/>
          </p:nvSpPr>
          <p:spPr>
            <a:xfrm>
              <a:off x="6214646" y="3768569"/>
              <a:ext cx="311439" cy="311439"/>
            </a:xfrm>
            <a:prstGeom prst="ellipse">
              <a:avLst/>
            </a:prstGeom>
            <a:solidFill>
              <a:srgbClr val="7F7F7F"/>
            </a:solidFill>
            <a:ln w="25400" cap="flat" cmpd="sng" algn="ctr">
              <a:noFill/>
              <a:prstDash val="solid"/>
            </a:ln>
            <a:effectLst/>
          </p:spPr>
          <p:txBody>
            <a:bodyPr rtlCol="0" anchor="ctr"/>
            <a:lstStyle/>
            <a:p>
              <a:pPr algn="ctr" defTabSz="1219170">
                <a:defRPr/>
              </a:pPr>
              <a:endParaRPr lang="zh-CN" altLang="en-US" sz="1400" kern="0">
                <a:solidFill>
                  <a:prstClr val="white"/>
                </a:solidFill>
                <a:latin typeface="微軟正黑體" panose="020B0604030504040204" pitchFamily="34" charset="-120"/>
                <a:ea typeface="微軟正黑體" panose="020B0604030504040204" pitchFamily="34" charset="-120"/>
                <a:cs typeface="Arial"/>
                <a:sym typeface="Arial"/>
              </a:endParaRPr>
            </a:p>
          </p:txBody>
        </p:sp>
        <p:sp>
          <p:nvSpPr>
            <p:cNvPr id="14" name="椭圆 48">
              <a:extLst>
                <a:ext uri="{FF2B5EF4-FFF2-40B4-BE49-F238E27FC236}">
                  <a16:creationId xmlns:a16="http://schemas.microsoft.com/office/drawing/2014/main" id="{E00DD7A1-8AFB-4729-A42E-EDE613EEF6E6}"/>
                </a:ext>
              </a:extLst>
            </p:cNvPr>
            <p:cNvSpPr>
              <a:spLocks noChangeAspect="1"/>
            </p:cNvSpPr>
            <p:nvPr/>
          </p:nvSpPr>
          <p:spPr>
            <a:xfrm>
              <a:off x="6258668" y="5493092"/>
              <a:ext cx="311439" cy="311439"/>
            </a:xfrm>
            <a:prstGeom prst="ellipse">
              <a:avLst/>
            </a:prstGeom>
            <a:solidFill>
              <a:srgbClr val="222830"/>
            </a:solidFill>
            <a:ln w="25400" cap="flat" cmpd="sng" algn="ctr">
              <a:noFill/>
              <a:prstDash val="solid"/>
            </a:ln>
            <a:effectLst/>
          </p:spPr>
          <p:txBody>
            <a:bodyPr rtlCol="0" anchor="ctr"/>
            <a:lstStyle/>
            <a:p>
              <a:pPr algn="ctr" defTabSz="1219170">
                <a:defRPr/>
              </a:pPr>
              <a:endParaRPr lang="zh-CN" altLang="en-US" sz="1400" kern="0">
                <a:solidFill>
                  <a:prstClr val="white"/>
                </a:solidFill>
                <a:latin typeface="微軟正黑體" panose="020B0604030504040204" pitchFamily="34" charset="-120"/>
                <a:ea typeface="微軟正黑體" panose="020B0604030504040204" pitchFamily="34" charset="-120"/>
                <a:cs typeface="Arial"/>
                <a:sym typeface="Arial"/>
              </a:endParaRPr>
            </a:p>
          </p:txBody>
        </p:sp>
        <p:grpSp>
          <p:nvGrpSpPr>
            <p:cNvPr id="15" name="群組 14">
              <a:extLst>
                <a:ext uri="{FF2B5EF4-FFF2-40B4-BE49-F238E27FC236}">
                  <a16:creationId xmlns:a16="http://schemas.microsoft.com/office/drawing/2014/main" id="{1F7F47BA-F28E-426D-9AF9-AF8350AE4768}"/>
                </a:ext>
              </a:extLst>
            </p:cNvPr>
            <p:cNvGrpSpPr/>
            <p:nvPr/>
          </p:nvGrpSpPr>
          <p:grpSpPr>
            <a:xfrm>
              <a:off x="0" y="1466284"/>
              <a:ext cx="11594009" cy="4935468"/>
              <a:chOff x="0" y="1466284"/>
              <a:chExt cx="11594009" cy="4935468"/>
            </a:xfrm>
          </p:grpSpPr>
          <p:grpSp>
            <p:nvGrpSpPr>
              <p:cNvPr id="16" name="群組 15">
                <a:extLst>
                  <a:ext uri="{FF2B5EF4-FFF2-40B4-BE49-F238E27FC236}">
                    <a16:creationId xmlns:a16="http://schemas.microsoft.com/office/drawing/2014/main" id="{98DA29E7-32FB-43DC-9EAE-309E03198EF8}"/>
                  </a:ext>
                </a:extLst>
              </p:cNvPr>
              <p:cNvGrpSpPr/>
              <p:nvPr/>
            </p:nvGrpSpPr>
            <p:grpSpPr>
              <a:xfrm>
                <a:off x="0" y="3170379"/>
                <a:ext cx="11594009" cy="1505882"/>
                <a:chOff x="0" y="3171347"/>
                <a:chExt cx="11594009" cy="1505882"/>
              </a:xfrm>
            </p:grpSpPr>
            <p:grpSp>
              <p:nvGrpSpPr>
                <p:cNvPr id="47" name="群組 46">
                  <a:extLst>
                    <a:ext uri="{FF2B5EF4-FFF2-40B4-BE49-F238E27FC236}">
                      <a16:creationId xmlns:a16="http://schemas.microsoft.com/office/drawing/2014/main" id="{14A8EAC0-D833-485C-ABB0-0AA7F78F2944}"/>
                    </a:ext>
                  </a:extLst>
                </p:cNvPr>
                <p:cNvGrpSpPr/>
                <p:nvPr/>
              </p:nvGrpSpPr>
              <p:grpSpPr>
                <a:xfrm>
                  <a:off x="0" y="3171347"/>
                  <a:ext cx="5989632" cy="1505882"/>
                  <a:chOff x="0" y="3235815"/>
                  <a:chExt cx="5989632" cy="1505882"/>
                </a:xfrm>
              </p:grpSpPr>
              <p:pic>
                <p:nvPicPr>
                  <p:cNvPr id="56" name="图片 21">
                    <a:extLst>
                      <a:ext uri="{FF2B5EF4-FFF2-40B4-BE49-F238E27FC236}">
                        <a16:creationId xmlns:a16="http://schemas.microsoft.com/office/drawing/2014/main" id="{9E50EF76-E884-4939-9F11-BA4E0DE2E19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3235815"/>
                    <a:ext cx="4330700" cy="1505882"/>
                  </a:xfrm>
                  <a:custGeom>
                    <a:avLst/>
                    <a:gdLst>
                      <a:gd name="connsiteX0" fmla="*/ 0 w 4656408"/>
                      <a:gd name="connsiteY0" fmla="*/ 0 h 1169414"/>
                      <a:gd name="connsiteX1" fmla="*/ 4656408 w 4656408"/>
                      <a:gd name="connsiteY1" fmla="*/ 0 h 1169414"/>
                      <a:gd name="connsiteX2" fmla="*/ 4656408 w 4656408"/>
                      <a:gd name="connsiteY2" fmla="*/ 1169414 h 1169414"/>
                      <a:gd name="connsiteX3" fmla="*/ 0 w 4656408"/>
                      <a:gd name="connsiteY3" fmla="*/ 1169414 h 1169414"/>
                    </a:gdLst>
                    <a:ahLst/>
                    <a:cxnLst>
                      <a:cxn ang="0">
                        <a:pos x="connsiteX0" y="connsiteY0"/>
                      </a:cxn>
                      <a:cxn ang="0">
                        <a:pos x="connsiteX1" y="connsiteY1"/>
                      </a:cxn>
                      <a:cxn ang="0">
                        <a:pos x="connsiteX2" y="connsiteY2"/>
                      </a:cxn>
                      <a:cxn ang="0">
                        <a:pos x="connsiteX3" y="connsiteY3"/>
                      </a:cxn>
                    </a:cxnLst>
                    <a:rect l="l" t="t" r="r" b="b"/>
                    <a:pathLst>
                      <a:path w="4656408" h="1169414">
                        <a:moveTo>
                          <a:pt x="0" y="0"/>
                        </a:moveTo>
                        <a:lnTo>
                          <a:pt x="4656408" y="0"/>
                        </a:lnTo>
                        <a:lnTo>
                          <a:pt x="4656408" y="1169414"/>
                        </a:lnTo>
                        <a:lnTo>
                          <a:pt x="0" y="1169414"/>
                        </a:lnTo>
                        <a:close/>
                      </a:path>
                    </a:pathLst>
                  </a:custGeom>
                </p:spPr>
              </p:pic>
              <p:sp>
                <p:nvSpPr>
                  <p:cNvPr id="57" name="矩形 56">
                    <a:extLst>
                      <a:ext uri="{FF2B5EF4-FFF2-40B4-BE49-F238E27FC236}">
                        <a16:creationId xmlns:a16="http://schemas.microsoft.com/office/drawing/2014/main" id="{CAD7E763-B0EE-4455-8AF2-D07BD6446EB1}"/>
                      </a:ext>
                    </a:extLst>
                  </p:cNvPr>
                  <p:cNvSpPr/>
                  <p:nvPr/>
                </p:nvSpPr>
                <p:spPr>
                  <a:xfrm>
                    <a:off x="4330700" y="3236799"/>
                    <a:ext cx="1658932" cy="1503915"/>
                  </a:xfrm>
                  <a:prstGeom prst="rect">
                    <a:avLst/>
                  </a:prstGeom>
                  <a:solidFill>
                    <a:srgbClr val="02B5BE"/>
                  </a:solidFill>
                  <a:ln w="25400" cap="flat" cmpd="sng" algn="ctr">
                    <a:noFill/>
                    <a:prstDash val="solid"/>
                  </a:ln>
                  <a:effectLst/>
                </p:spPr>
                <p:txBody>
                  <a:bodyPr rtlCol="0" anchor="ctr"/>
                  <a:lstStyle/>
                  <a:p>
                    <a:pPr algn="ctr" defTabSz="1219170">
                      <a:defRPr/>
                    </a:pPr>
                    <a:endParaRPr lang="zh-CN" altLang="en-US" sz="2200" kern="0">
                      <a:solidFill>
                        <a:prstClr val="white"/>
                      </a:solidFill>
                      <a:latin typeface="微軟正黑體" panose="020B0604030504040204" pitchFamily="34" charset="-120"/>
                      <a:ea typeface="微軟正黑體" panose="020B0604030504040204" pitchFamily="34" charset="-120"/>
                      <a:cs typeface="Arial"/>
                      <a:sym typeface="Arial"/>
                    </a:endParaRPr>
                  </a:p>
                </p:txBody>
              </p:sp>
              <p:sp>
                <p:nvSpPr>
                  <p:cNvPr id="58" name="文本框 4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a:extLst>
                      <a:ext uri="{FF2B5EF4-FFF2-40B4-BE49-F238E27FC236}">
                        <a16:creationId xmlns:a16="http://schemas.microsoft.com/office/drawing/2014/main" id="{5DBA9909-53D8-4D07-BADA-DA36F5C6A5D9}"/>
                      </a:ext>
                    </a:extLst>
                  </p:cNvPr>
                  <p:cNvSpPr txBox="1"/>
                  <p:nvPr/>
                </p:nvSpPr>
                <p:spPr>
                  <a:xfrm>
                    <a:off x="4373719" y="3651588"/>
                    <a:ext cx="1595187" cy="769441"/>
                  </a:xfrm>
                  <a:prstGeom prst="rect">
                    <a:avLst/>
                  </a:prstGeom>
                  <a:noFill/>
                  <a:effectLst/>
                </p:spPr>
                <p:txBody>
                  <a:bodyPr wrap="square" rtlCol="0">
                    <a:spAutoFit/>
                  </a:bodyPr>
                  <a:lstStyle/>
                  <a:p>
                    <a:pPr algn="ctr" defTabSz="1219170">
                      <a:defRPr/>
                    </a:pPr>
                    <a:r>
                      <a:rPr lang="zh-TW" altLang="en-US" sz="2200" b="1" kern="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rPr>
                      <a:t>師生教學</a:t>
                    </a:r>
                    <a:endParaRPr lang="en-US" altLang="zh-TW" sz="2200" b="1" kern="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endParaRPr>
                  </a:p>
                  <a:p>
                    <a:pPr algn="ctr" defTabSz="1219170">
                      <a:defRPr/>
                    </a:pPr>
                    <a:r>
                      <a:rPr lang="zh-TW" altLang="en-US" sz="2200" b="1" kern="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rPr>
                      <a:t>分享棧</a:t>
                    </a:r>
                  </a:p>
                </p:txBody>
              </p:sp>
            </p:grpSp>
            <p:grpSp>
              <p:nvGrpSpPr>
                <p:cNvPr id="48" name="群組 47">
                  <a:extLst>
                    <a:ext uri="{FF2B5EF4-FFF2-40B4-BE49-F238E27FC236}">
                      <a16:creationId xmlns:a16="http://schemas.microsoft.com/office/drawing/2014/main" id="{CA6E4BEB-F85D-4853-885A-E5F322CD3C0B}"/>
                    </a:ext>
                  </a:extLst>
                </p:cNvPr>
                <p:cNvGrpSpPr/>
                <p:nvPr/>
              </p:nvGrpSpPr>
              <p:grpSpPr>
                <a:xfrm>
                  <a:off x="6809126" y="3346469"/>
                  <a:ext cx="4784883" cy="1072153"/>
                  <a:chOff x="6809126" y="3372217"/>
                  <a:chExt cx="4784883" cy="1072153"/>
                </a:xfrm>
              </p:grpSpPr>
              <p:sp>
                <p:nvSpPr>
                  <p:cNvPr id="49" name="TextBox 26">
                    <a:extLst>
                      <a:ext uri="{FF2B5EF4-FFF2-40B4-BE49-F238E27FC236}">
                        <a16:creationId xmlns:a16="http://schemas.microsoft.com/office/drawing/2014/main" id="{884EF8B2-A5B3-458C-937E-F1AA3E43447B}"/>
                      </a:ext>
                    </a:extLst>
                  </p:cNvPr>
                  <p:cNvSpPr txBox="1"/>
                  <p:nvPr/>
                </p:nvSpPr>
                <p:spPr bwMode="auto">
                  <a:xfrm>
                    <a:off x="7058199" y="3372217"/>
                    <a:ext cx="4535810" cy="1072153"/>
                  </a:xfrm>
                  <a:prstGeom prst="rect">
                    <a:avLst/>
                  </a:prstGeom>
                  <a:noFill/>
                </p:spPr>
                <p:txBody>
                  <a:bodyPr wrap="square">
                    <a:spAutoFit/>
                  </a:bodyPr>
                  <a:lstStyle/>
                  <a:p>
                    <a:pPr algn="just" defTabSz="1219170">
                      <a:spcAft>
                        <a:spcPts val="300"/>
                      </a:spcAft>
                      <a:defRPr/>
                    </a:pPr>
                    <a:r>
                      <a:rPr lang="zh-TW" altLang="en-US" sz="1467" b="1" kern="0" dirty="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規劃</a:t>
                    </a:r>
                    <a:r>
                      <a:rPr lang="en-US" altLang="zh-TW" sz="1467" b="1" kern="0" dirty="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6-8</a:t>
                    </a:r>
                    <a:r>
                      <a:rPr lang="zh-TW" altLang="en-US" sz="1467" b="1" kern="0" dirty="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人空間場域，邀請教學特優教師分享心得。</a:t>
                    </a:r>
                    <a:endParaRPr lang="en-US" altLang="zh-TW" sz="1467" b="1" kern="0" dirty="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a:p>
                    <a:pPr algn="just" defTabSz="1219170">
                      <a:spcAft>
                        <a:spcPts val="300"/>
                      </a:spcAft>
                      <a:defRPr/>
                    </a:pPr>
                    <a:endParaRPr lang="en-US" altLang="zh-TW" sz="1400" b="1" kern="0" dirty="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a:p>
                    <a:pPr algn="just" defTabSz="1219170">
                      <a:spcAft>
                        <a:spcPts val="300"/>
                      </a:spcAft>
                      <a:defRPr/>
                    </a:pPr>
                    <a:r>
                      <a:rPr lang="en-US" altLang="zh-TW" sz="1467" b="1" kern="0" dirty="0" smtClean="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109</a:t>
                    </a:r>
                    <a:r>
                      <a:rPr lang="zh-TW" altLang="en-US" sz="1467" b="1" kern="0" dirty="0" smtClean="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年度第</a:t>
                    </a:r>
                    <a:r>
                      <a:rPr lang="en-US" altLang="zh-TW" sz="1467" b="1" kern="0" dirty="0" smtClean="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1</a:t>
                    </a:r>
                    <a:r>
                      <a:rPr lang="zh-TW" altLang="en-US" sz="1467" b="1" kern="0" dirty="0" smtClean="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學期共計</a:t>
                    </a:r>
                    <a:r>
                      <a:rPr lang="en-US" altLang="zh-TW" sz="3000" b="1" kern="0" dirty="0" smtClean="0">
                        <a:ln w="3175">
                          <a:noFill/>
                        </a:ln>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10</a:t>
                    </a:r>
                    <a:r>
                      <a:rPr lang="en-US" altLang="zh-TW" sz="667" b="1" kern="0" dirty="0" smtClean="0">
                        <a:ln w="3175">
                          <a:noFill/>
                        </a:ln>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 </a:t>
                    </a:r>
                    <a:r>
                      <a:rPr lang="zh-TW" altLang="en-US" sz="1467" b="1" kern="0" dirty="0" smtClean="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場</a:t>
                    </a:r>
                    <a:r>
                      <a:rPr lang="zh-TW" altLang="en-US" sz="1467" b="1" kern="0" dirty="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，參與</a:t>
                    </a:r>
                    <a:r>
                      <a:rPr lang="zh-TW" altLang="en-US" sz="1467" b="1" kern="0" dirty="0" smtClean="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教師</a:t>
                    </a:r>
                    <a:r>
                      <a:rPr lang="en-US" altLang="zh-TW" sz="3000" b="1" kern="0" dirty="0" smtClean="0">
                        <a:ln w="3175">
                          <a:noFill/>
                        </a:ln>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68</a:t>
                    </a:r>
                    <a:r>
                      <a:rPr lang="zh-TW" altLang="en-US" sz="1467" b="1" kern="0" dirty="0" smtClean="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人次</a:t>
                    </a:r>
                    <a:r>
                      <a:rPr lang="zh-TW" altLang="en-US" sz="1467" b="1" kern="0" dirty="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a:t>
                    </a:r>
                  </a:p>
                </p:txBody>
              </p:sp>
              <p:grpSp>
                <p:nvGrpSpPr>
                  <p:cNvPr id="50" name="组合 10">
                    <a:extLst>
                      <a:ext uri="{FF2B5EF4-FFF2-40B4-BE49-F238E27FC236}">
                        <a16:creationId xmlns:a16="http://schemas.microsoft.com/office/drawing/2014/main" id="{3CE727E5-B0C7-46A2-8006-AA4BF49E39D4}"/>
                      </a:ext>
                    </a:extLst>
                  </p:cNvPr>
                  <p:cNvGrpSpPr>
                    <a:grpSpLocks noChangeAspect="1"/>
                  </p:cNvGrpSpPr>
                  <p:nvPr/>
                </p:nvGrpSpPr>
                <p:grpSpPr>
                  <a:xfrm>
                    <a:off x="6809126" y="3442996"/>
                    <a:ext cx="288000" cy="163939"/>
                    <a:chOff x="3518251" y="1658618"/>
                    <a:chExt cx="1105193" cy="762453"/>
                  </a:xfrm>
                  <a:solidFill>
                    <a:srgbClr val="7F7F7F"/>
                  </a:solidFill>
                </p:grpSpPr>
                <p:sp>
                  <p:nvSpPr>
                    <p:cNvPr id="54" name="燕尾形 19">
                      <a:extLst>
                        <a:ext uri="{FF2B5EF4-FFF2-40B4-BE49-F238E27FC236}">
                          <a16:creationId xmlns:a16="http://schemas.microsoft.com/office/drawing/2014/main" id="{3B119FD9-E179-4ADB-ADDD-A38F08E67B7A}"/>
                        </a:ext>
                      </a:extLst>
                    </p:cNvPr>
                    <p:cNvSpPr/>
                    <p:nvPr/>
                  </p:nvSpPr>
                  <p:spPr>
                    <a:xfrm>
                      <a:off x="3518251" y="1678119"/>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sp>
                  <p:nvSpPr>
                    <p:cNvPr id="55" name="燕尾形 20">
                      <a:extLst>
                        <a:ext uri="{FF2B5EF4-FFF2-40B4-BE49-F238E27FC236}">
                          <a16:creationId xmlns:a16="http://schemas.microsoft.com/office/drawing/2014/main" id="{04C743AF-396D-4774-8A0E-BFE0CD238F57}"/>
                        </a:ext>
                      </a:extLst>
                    </p:cNvPr>
                    <p:cNvSpPr/>
                    <p:nvPr/>
                  </p:nvSpPr>
                  <p:spPr>
                    <a:xfrm>
                      <a:off x="4022250" y="1658618"/>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dirty="0">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grpSp>
              <p:grpSp>
                <p:nvGrpSpPr>
                  <p:cNvPr id="51" name="组合 10">
                    <a:extLst>
                      <a:ext uri="{FF2B5EF4-FFF2-40B4-BE49-F238E27FC236}">
                        <a16:creationId xmlns:a16="http://schemas.microsoft.com/office/drawing/2014/main" id="{F0F35409-D289-47F5-ABBE-C91E7D1AD62F}"/>
                      </a:ext>
                    </a:extLst>
                  </p:cNvPr>
                  <p:cNvGrpSpPr>
                    <a:grpSpLocks noChangeAspect="1"/>
                  </p:cNvGrpSpPr>
                  <p:nvPr/>
                </p:nvGrpSpPr>
                <p:grpSpPr>
                  <a:xfrm>
                    <a:off x="6809126" y="4184542"/>
                    <a:ext cx="288000" cy="163939"/>
                    <a:chOff x="3518251" y="1980749"/>
                    <a:chExt cx="1105193" cy="762453"/>
                  </a:xfrm>
                  <a:solidFill>
                    <a:srgbClr val="7F7F7F"/>
                  </a:solidFill>
                </p:grpSpPr>
                <p:sp>
                  <p:nvSpPr>
                    <p:cNvPr id="52" name="燕尾形 19">
                      <a:extLst>
                        <a:ext uri="{FF2B5EF4-FFF2-40B4-BE49-F238E27FC236}">
                          <a16:creationId xmlns:a16="http://schemas.microsoft.com/office/drawing/2014/main" id="{162D74B5-F2B4-4A40-860E-7F5CEA2B7A82}"/>
                        </a:ext>
                      </a:extLst>
                    </p:cNvPr>
                    <p:cNvSpPr/>
                    <p:nvPr/>
                  </p:nvSpPr>
                  <p:spPr>
                    <a:xfrm>
                      <a:off x="3518251" y="2000255"/>
                      <a:ext cx="601194" cy="742947"/>
                    </a:xfrm>
                    <a:prstGeom prst="chevron">
                      <a:avLst/>
                    </a:prstGeom>
                    <a:grpFill/>
                    <a:ln w="25400" cap="flat" cmpd="sng" algn="ctr">
                      <a:noFill/>
                      <a:prstDash val="solid"/>
                    </a:ln>
                    <a:effectLst/>
                  </p:spPr>
                  <p:txBody>
                    <a:bodyPr rtlCol="0" anchor="ctr"/>
                    <a:lstStyle/>
                    <a:p>
                      <a:pPr algn="ctr" defTabSz="457189">
                        <a:defRPr/>
                      </a:pPr>
                      <a:endParaRPr lang="zh-CN" altLang="en-US" b="1">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sp>
                  <p:nvSpPr>
                    <p:cNvPr id="53" name="燕尾形 20">
                      <a:extLst>
                        <a:ext uri="{FF2B5EF4-FFF2-40B4-BE49-F238E27FC236}">
                          <a16:creationId xmlns:a16="http://schemas.microsoft.com/office/drawing/2014/main" id="{F43D646B-25A2-4C3F-ADAE-3E3D6ADF0D9C}"/>
                        </a:ext>
                      </a:extLst>
                    </p:cNvPr>
                    <p:cNvSpPr/>
                    <p:nvPr/>
                  </p:nvSpPr>
                  <p:spPr>
                    <a:xfrm>
                      <a:off x="4022250" y="1980749"/>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dirty="0">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grpSp>
            </p:grpSp>
          </p:grpSp>
          <p:grpSp>
            <p:nvGrpSpPr>
              <p:cNvPr id="17" name="群組 16">
                <a:extLst>
                  <a:ext uri="{FF2B5EF4-FFF2-40B4-BE49-F238E27FC236}">
                    <a16:creationId xmlns:a16="http://schemas.microsoft.com/office/drawing/2014/main" id="{1DDBA807-7225-465A-97D8-0B52263FB1D4}"/>
                  </a:ext>
                </a:extLst>
              </p:cNvPr>
              <p:cNvGrpSpPr/>
              <p:nvPr/>
            </p:nvGrpSpPr>
            <p:grpSpPr>
              <a:xfrm>
                <a:off x="0" y="1466284"/>
                <a:ext cx="11350171" cy="1504800"/>
                <a:chOff x="0" y="1466284"/>
                <a:chExt cx="11350171" cy="1504800"/>
              </a:xfrm>
            </p:grpSpPr>
            <p:grpSp>
              <p:nvGrpSpPr>
                <p:cNvPr id="34" name="群組 33">
                  <a:extLst>
                    <a:ext uri="{FF2B5EF4-FFF2-40B4-BE49-F238E27FC236}">
                      <a16:creationId xmlns:a16="http://schemas.microsoft.com/office/drawing/2014/main" id="{3810C6D3-ED64-45A6-B21C-7F43633B23AD}"/>
                    </a:ext>
                  </a:extLst>
                </p:cNvPr>
                <p:cNvGrpSpPr/>
                <p:nvPr/>
              </p:nvGrpSpPr>
              <p:grpSpPr>
                <a:xfrm>
                  <a:off x="0" y="1466284"/>
                  <a:ext cx="5970879" cy="1504800"/>
                  <a:chOff x="0" y="1605984"/>
                  <a:chExt cx="5970879" cy="1504800"/>
                </a:xfrm>
              </p:grpSpPr>
              <p:pic>
                <p:nvPicPr>
                  <p:cNvPr id="44" name="图片 36">
                    <a:extLst>
                      <a:ext uri="{FF2B5EF4-FFF2-40B4-BE49-F238E27FC236}">
                        <a16:creationId xmlns:a16="http://schemas.microsoft.com/office/drawing/2014/main" id="{74FDE595-48C9-45DA-B1FB-BA8AF15D928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1605984"/>
                    <a:ext cx="4337050" cy="1504800"/>
                  </a:xfrm>
                  <a:custGeom>
                    <a:avLst/>
                    <a:gdLst>
                      <a:gd name="connsiteX0" fmla="*/ 0 w 4656408"/>
                      <a:gd name="connsiteY0" fmla="*/ 0 h 1169414"/>
                      <a:gd name="connsiteX1" fmla="*/ 4656408 w 4656408"/>
                      <a:gd name="connsiteY1" fmla="*/ 0 h 1169414"/>
                      <a:gd name="connsiteX2" fmla="*/ 4656408 w 4656408"/>
                      <a:gd name="connsiteY2" fmla="*/ 1169414 h 1169414"/>
                      <a:gd name="connsiteX3" fmla="*/ 0 w 4656408"/>
                      <a:gd name="connsiteY3" fmla="*/ 1169414 h 1169414"/>
                    </a:gdLst>
                    <a:ahLst/>
                    <a:cxnLst>
                      <a:cxn ang="0">
                        <a:pos x="connsiteX0" y="connsiteY0"/>
                      </a:cxn>
                      <a:cxn ang="0">
                        <a:pos x="connsiteX1" y="connsiteY1"/>
                      </a:cxn>
                      <a:cxn ang="0">
                        <a:pos x="connsiteX2" y="connsiteY2"/>
                      </a:cxn>
                      <a:cxn ang="0">
                        <a:pos x="connsiteX3" y="connsiteY3"/>
                      </a:cxn>
                    </a:cxnLst>
                    <a:rect l="l" t="t" r="r" b="b"/>
                    <a:pathLst>
                      <a:path w="4656408" h="1169414">
                        <a:moveTo>
                          <a:pt x="0" y="0"/>
                        </a:moveTo>
                        <a:lnTo>
                          <a:pt x="4656408" y="0"/>
                        </a:lnTo>
                        <a:lnTo>
                          <a:pt x="4656408" y="1169414"/>
                        </a:lnTo>
                        <a:lnTo>
                          <a:pt x="0" y="1169414"/>
                        </a:lnTo>
                        <a:close/>
                      </a:path>
                    </a:pathLst>
                  </a:custGeom>
                </p:spPr>
              </p:pic>
              <p:sp>
                <p:nvSpPr>
                  <p:cNvPr id="45" name="矩形 44">
                    <a:extLst>
                      <a:ext uri="{FF2B5EF4-FFF2-40B4-BE49-F238E27FC236}">
                        <a16:creationId xmlns:a16="http://schemas.microsoft.com/office/drawing/2014/main" id="{13476A77-5CAE-4235-8254-D4B6E9AA4BD3}"/>
                      </a:ext>
                    </a:extLst>
                  </p:cNvPr>
                  <p:cNvSpPr/>
                  <p:nvPr/>
                </p:nvSpPr>
                <p:spPr>
                  <a:xfrm>
                    <a:off x="4330699" y="1605984"/>
                    <a:ext cx="1640180" cy="1503915"/>
                  </a:xfrm>
                  <a:prstGeom prst="rect">
                    <a:avLst/>
                  </a:prstGeom>
                  <a:solidFill>
                    <a:srgbClr val="F17700"/>
                  </a:solidFill>
                  <a:ln w="25400" cap="flat" cmpd="sng" algn="ctr">
                    <a:noFill/>
                    <a:prstDash val="solid"/>
                  </a:ln>
                  <a:effectLst/>
                </p:spPr>
                <p:txBody>
                  <a:bodyPr rtlCol="0" anchor="ctr"/>
                  <a:lstStyle/>
                  <a:p>
                    <a:pPr algn="ctr" defTabSz="1219170">
                      <a:defRPr/>
                    </a:pPr>
                    <a:endParaRPr lang="zh-CN" altLang="en-US" sz="2200" kern="0" dirty="0">
                      <a:solidFill>
                        <a:prstClr val="white"/>
                      </a:solidFill>
                      <a:latin typeface="微軟正黑體" panose="020B0604030504040204" pitchFamily="34" charset="-120"/>
                      <a:ea typeface="微軟正黑體" panose="020B0604030504040204" pitchFamily="34" charset="-120"/>
                      <a:cs typeface="Arial"/>
                      <a:sym typeface="Arial"/>
                    </a:endParaRPr>
                  </a:p>
                </p:txBody>
              </p:sp>
              <p:sp>
                <p:nvSpPr>
                  <p:cNvPr id="46" name="文本框 3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a:extLst>
                      <a:ext uri="{FF2B5EF4-FFF2-40B4-BE49-F238E27FC236}">
                        <a16:creationId xmlns:a16="http://schemas.microsoft.com/office/drawing/2014/main" id="{8CC1C4A4-FFC3-4F36-9871-5326C4A2D696}"/>
                      </a:ext>
                    </a:extLst>
                  </p:cNvPr>
                  <p:cNvSpPr txBox="1"/>
                  <p:nvPr/>
                </p:nvSpPr>
                <p:spPr>
                  <a:xfrm>
                    <a:off x="4314701" y="1977987"/>
                    <a:ext cx="1595309" cy="769441"/>
                  </a:xfrm>
                  <a:prstGeom prst="rect">
                    <a:avLst/>
                  </a:prstGeom>
                  <a:noFill/>
                  <a:effectLst/>
                </p:spPr>
                <p:txBody>
                  <a:bodyPr wrap="none" rtlCol="0">
                    <a:spAutoFit/>
                  </a:bodyPr>
                  <a:lstStyle/>
                  <a:p>
                    <a:pPr algn="ctr" defTabSz="1219170">
                      <a:defRPr/>
                    </a:pPr>
                    <a:r>
                      <a:rPr lang="en-US" altLang="zh-TW" sz="2200" b="1" kern="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rPr>
                      <a:t>505</a:t>
                    </a:r>
                    <a:r>
                      <a:rPr lang="zh-TW" altLang="en-US" sz="2200" b="1" kern="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rPr>
                      <a:t>教師</a:t>
                    </a:r>
                    <a:endParaRPr lang="en-US" altLang="zh-TW" sz="2200" b="1" kern="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endParaRPr>
                  </a:p>
                  <a:p>
                    <a:pPr algn="ctr" defTabSz="1219170">
                      <a:defRPr/>
                    </a:pPr>
                    <a:r>
                      <a:rPr lang="zh-TW" altLang="en-US" sz="2200" b="1" kern="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rPr>
                      <a:t>社群討論室</a:t>
                    </a:r>
                    <a:endParaRPr lang="en-US" altLang="zh-CN" sz="2200" b="1" kern="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endParaRPr>
                  </a:p>
                </p:txBody>
              </p:sp>
            </p:grpSp>
            <p:sp>
              <p:nvSpPr>
                <p:cNvPr id="35" name="椭圆 46">
                  <a:extLst>
                    <a:ext uri="{FF2B5EF4-FFF2-40B4-BE49-F238E27FC236}">
                      <a16:creationId xmlns:a16="http://schemas.microsoft.com/office/drawing/2014/main" id="{03950921-90C2-4386-B87E-F4A9E174024D}"/>
                    </a:ext>
                  </a:extLst>
                </p:cNvPr>
                <p:cNvSpPr>
                  <a:spLocks noChangeAspect="1"/>
                </p:cNvSpPr>
                <p:nvPr/>
              </p:nvSpPr>
              <p:spPr>
                <a:xfrm>
                  <a:off x="6218346" y="2067289"/>
                  <a:ext cx="311439" cy="311439"/>
                </a:xfrm>
                <a:prstGeom prst="ellipse">
                  <a:avLst/>
                </a:prstGeom>
                <a:solidFill>
                  <a:srgbClr val="3C5F6B"/>
                </a:solidFill>
                <a:ln w="25400" cap="flat" cmpd="sng" algn="ctr">
                  <a:noFill/>
                  <a:prstDash val="solid"/>
                </a:ln>
                <a:effectLst/>
              </p:spPr>
              <p:txBody>
                <a:bodyPr rtlCol="0" anchor="ctr"/>
                <a:lstStyle/>
                <a:p>
                  <a:pPr algn="ctr" defTabSz="1219170">
                    <a:defRPr/>
                  </a:pPr>
                  <a:endParaRPr lang="zh-CN" altLang="en-US" sz="1400" kern="0">
                    <a:solidFill>
                      <a:prstClr val="white"/>
                    </a:solidFill>
                    <a:latin typeface="微軟正黑體" panose="020B0604030504040204" pitchFamily="34" charset="-120"/>
                    <a:ea typeface="微軟正黑體" panose="020B0604030504040204" pitchFamily="34" charset="-120"/>
                    <a:cs typeface="Arial"/>
                    <a:sym typeface="Arial"/>
                  </a:endParaRPr>
                </a:p>
              </p:txBody>
            </p:sp>
            <p:grpSp>
              <p:nvGrpSpPr>
                <p:cNvPr id="36" name="群組 35">
                  <a:extLst>
                    <a:ext uri="{FF2B5EF4-FFF2-40B4-BE49-F238E27FC236}">
                      <a16:creationId xmlns:a16="http://schemas.microsoft.com/office/drawing/2014/main" id="{4EF41FED-BB11-4254-9345-2F1472A5E1E2}"/>
                    </a:ext>
                  </a:extLst>
                </p:cNvPr>
                <p:cNvGrpSpPr/>
                <p:nvPr/>
              </p:nvGrpSpPr>
              <p:grpSpPr>
                <a:xfrm>
                  <a:off x="6809126" y="1479597"/>
                  <a:ext cx="4541045" cy="1410899"/>
                  <a:chOff x="6809126" y="1504973"/>
                  <a:chExt cx="4541045" cy="1410899"/>
                </a:xfrm>
              </p:grpSpPr>
              <p:sp>
                <p:nvSpPr>
                  <p:cNvPr id="37" name="TextBox 26">
                    <a:extLst>
                      <a:ext uri="{FF2B5EF4-FFF2-40B4-BE49-F238E27FC236}">
                        <a16:creationId xmlns:a16="http://schemas.microsoft.com/office/drawing/2014/main" id="{4011515D-CD0A-4E27-A111-D8EE228F8C05}"/>
                      </a:ext>
                    </a:extLst>
                  </p:cNvPr>
                  <p:cNvSpPr txBox="1"/>
                  <p:nvPr/>
                </p:nvSpPr>
                <p:spPr bwMode="auto">
                  <a:xfrm>
                    <a:off x="7098841" y="1504973"/>
                    <a:ext cx="4251330" cy="1410899"/>
                  </a:xfrm>
                  <a:prstGeom prst="rect">
                    <a:avLst/>
                  </a:prstGeom>
                  <a:noFill/>
                </p:spPr>
                <p:txBody>
                  <a:bodyPr wrap="square">
                    <a:spAutoFit/>
                  </a:bodyPr>
                  <a:lstStyle/>
                  <a:p>
                    <a:pPr algn="just" defTabSz="1219170">
                      <a:defRPr/>
                    </a:pPr>
                    <a:r>
                      <a:rPr lang="en-US" altLang="zh-TW"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107</a:t>
                    </a:r>
                    <a:r>
                      <a:rPr lang="zh-TW" altLang="en-US"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年</a:t>
                    </a:r>
                    <a:r>
                      <a:rPr lang="en-US" altLang="zh-TW"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8</a:t>
                    </a:r>
                    <a:r>
                      <a:rPr lang="zh-TW" altLang="en-US"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月完成軟硬體建置，</a:t>
                    </a:r>
                    <a:r>
                      <a:rPr lang="en-US" altLang="zh-TW"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107</a:t>
                    </a:r>
                    <a:r>
                      <a:rPr lang="zh-TW" altLang="en-US"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年</a:t>
                    </a:r>
                    <a:r>
                      <a:rPr lang="en-US" altLang="zh-TW"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9</a:t>
                    </a:r>
                    <a:r>
                      <a:rPr lang="zh-TW" altLang="en-US"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月中開放「教師成長社群計畫」師長視各自聚會主題需求進行借用。</a:t>
                    </a:r>
                    <a:endParaRPr lang="en-US" altLang="zh-TW"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a:p>
                    <a:pPr algn="just" defTabSz="1219170">
                      <a:spcBef>
                        <a:spcPts val="300"/>
                      </a:spcBef>
                      <a:defRPr/>
                    </a:pPr>
                    <a:endParaRPr lang="en-US" altLang="zh-TW" sz="6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a:p>
                    <a:pPr algn="just" defTabSz="1219170">
                      <a:spcBef>
                        <a:spcPts val="300"/>
                      </a:spcBef>
                      <a:defRPr/>
                    </a:pPr>
                    <a:r>
                      <a:rPr lang="en-US" altLang="zh-TW" sz="1467" b="1" kern="0" dirty="0" smtClean="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109</a:t>
                    </a:r>
                    <a:r>
                      <a:rPr lang="zh-TW" altLang="en-US" sz="1467" b="1" kern="0" dirty="0" smtClean="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年度</a:t>
                    </a:r>
                    <a:r>
                      <a:rPr lang="zh-TW" altLang="en-US"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共計</a:t>
                    </a:r>
                    <a:r>
                      <a:rPr lang="zh-TW" altLang="en-US" sz="6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 </a:t>
                    </a:r>
                    <a:r>
                      <a:rPr lang="en-US" altLang="zh-TW" sz="3000" b="1" kern="0" dirty="0" smtClean="0">
                        <a:ln w="3175">
                          <a:noFill/>
                        </a:ln>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37</a:t>
                    </a:r>
                    <a:r>
                      <a:rPr lang="en-US" altLang="zh-TW" sz="667" b="1" kern="0" dirty="0" smtClean="0">
                        <a:ln w="3175">
                          <a:noFill/>
                        </a:ln>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 </a:t>
                    </a:r>
                    <a:r>
                      <a:rPr lang="zh-TW" altLang="en-US"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場</a:t>
                    </a:r>
                    <a:r>
                      <a:rPr lang="zh-TW" altLang="en-US" sz="1467" b="1" kern="0" dirty="0" smtClean="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a:t>
                    </a:r>
                    <a:r>
                      <a:rPr lang="en-US" altLang="zh-TW" sz="3000" b="1" kern="0" dirty="0" smtClean="0">
                        <a:ln w="3175">
                          <a:noFill/>
                        </a:ln>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472</a:t>
                    </a:r>
                    <a:r>
                      <a:rPr lang="en-US" altLang="zh-TW" sz="667" b="1" kern="0" dirty="0" smtClean="0">
                        <a:ln w="3175">
                          <a:noFill/>
                        </a:ln>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 </a:t>
                    </a:r>
                    <a:r>
                      <a:rPr lang="zh-TW" altLang="en-US" sz="1467" b="1" kern="0" dirty="0">
                        <a:solidFill>
                          <a:srgbClr val="3C5F6B"/>
                        </a:solidFill>
                        <a:latin typeface="微軟正黑體" panose="020B0604030504040204" pitchFamily="34" charset="-120"/>
                        <a:ea typeface="微軟正黑體" panose="020B0604030504040204" pitchFamily="34" charset="-120"/>
                        <a:cs typeface="Courier New" panose="02070309020205020404" pitchFamily="49" charset="0"/>
                        <a:sym typeface="Arial"/>
                      </a:rPr>
                      <a:t>參與人次。</a:t>
                    </a:r>
                  </a:p>
                </p:txBody>
              </p:sp>
              <p:grpSp>
                <p:nvGrpSpPr>
                  <p:cNvPr id="38" name="组合 10">
                    <a:extLst>
                      <a:ext uri="{FF2B5EF4-FFF2-40B4-BE49-F238E27FC236}">
                        <a16:creationId xmlns:a16="http://schemas.microsoft.com/office/drawing/2014/main" id="{B2C2B993-919F-4929-8853-260B9CD33A77}"/>
                      </a:ext>
                    </a:extLst>
                  </p:cNvPr>
                  <p:cNvGrpSpPr>
                    <a:grpSpLocks noChangeAspect="1"/>
                  </p:cNvGrpSpPr>
                  <p:nvPr/>
                </p:nvGrpSpPr>
                <p:grpSpPr>
                  <a:xfrm>
                    <a:off x="6809126" y="1624847"/>
                    <a:ext cx="288000" cy="163939"/>
                    <a:chOff x="3518251" y="1493458"/>
                    <a:chExt cx="1105193" cy="762453"/>
                  </a:xfrm>
                  <a:solidFill>
                    <a:srgbClr val="3C5F6B"/>
                  </a:solidFill>
                </p:grpSpPr>
                <p:sp>
                  <p:nvSpPr>
                    <p:cNvPr id="42" name="燕尾形 19">
                      <a:extLst>
                        <a:ext uri="{FF2B5EF4-FFF2-40B4-BE49-F238E27FC236}">
                          <a16:creationId xmlns:a16="http://schemas.microsoft.com/office/drawing/2014/main" id="{D3744201-B090-4843-B79D-8A812A15387B}"/>
                        </a:ext>
                      </a:extLst>
                    </p:cNvPr>
                    <p:cNvSpPr/>
                    <p:nvPr/>
                  </p:nvSpPr>
                  <p:spPr>
                    <a:xfrm>
                      <a:off x="3518251" y="1512959"/>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sp>
                  <p:nvSpPr>
                    <p:cNvPr id="43" name="燕尾形 20">
                      <a:extLst>
                        <a:ext uri="{FF2B5EF4-FFF2-40B4-BE49-F238E27FC236}">
                          <a16:creationId xmlns:a16="http://schemas.microsoft.com/office/drawing/2014/main" id="{8A4F4A56-EACF-4F31-959E-16CB6B699C29}"/>
                        </a:ext>
                      </a:extLst>
                    </p:cNvPr>
                    <p:cNvSpPr/>
                    <p:nvPr/>
                  </p:nvSpPr>
                  <p:spPr>
                    <a:xfrm>
                      <a:off x="4022250" y="1493458"/>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dirty="0">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grpSp>
              <p:grpSp>
                <p:nvGrpSpPr>
                  <p:cNvPr id="39" name="组合 10">
                    <a:extLst>
                      <a:ext uri="{FF2B5EF4-FFF2-40B4-BE49-F238E27FC236}">
                        <a16:creationId xmlns:a16="http://schemas.microsoft.com/office/drawing/2014/main" id="{F4D6B69A-C403-45F3-B4C8-C66CF8B94751}"/>
                      </a:ext>
                    </a:extLst>
                  </p:cNvPr>
                  <p:cNvGrpSpPr>
                    <a:grpSpLocks noChangeAspect="1"/>
                  </p:cNvGrpSpPr>
                  <p:nvPr/>
                </p:nvGrpSpPr>
                <p:grpSpPr>
                  <a:xfrm>
                    <a:off x="6809126" y="2602291"/>
                    <a:ext cx="288000" cy="163939"/>
                    <a:chOff x="3518251" y="2069345"/>
                    <a:chExt cx="1105193" cy="762453"/>
                  </a:xfrm>
                  <a:solidFill>
                    <a:srgbClr val="3C5F6B"/>
                  </a:solidFill>
                </p:grpSpPr>
                <p:sp>
                  <p:nvSpPr>
                    <p:cNvPr id="40" name="燕尾形 19">
                      <a:extLst>
                        <a:ext uri="{FF2B5EF4-FFF2-40B4-BE49-F238E27FC236}">
                          <a16:creationId xmlns:a16="http://schemas.microsoft.com/office/drawing/2014/main" id="{3D816E5F-1514-4A40-9996-F83356AE1F42}"/>
                        </a:ext>
                      </a:extLst>
                    </p:cNvPr>
                    <p:cNvSpPr/>
                    <p:nvPr/>
                  </p:nvSpPr>
                  <p:spPr>
                    <a:xfrm>
                      <a:off x="3518251" y="2088846"/>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sp>
                  <p:nvSpPr>
                    <p:cNvPr id="41" name="燕尾形 20">
                      <a:extLst>
                        <a:ext uri="{FF2B5EF4-FFF2-40B4-BE49-F238E27FC236}">
                          <a16:creationId xmlns:a16="http://schemas.microsoft.com/office/drawing/2014/main" id="{8BDA5E52-710E-4E53-AB68-421BEF2A133D}"/>
                        </a:ext>
                      </a:extLst>
                    </p:cNvPr>
                    <p:cNvSpPr/>
                    <p:nvPr/>
                  </p:nvSpPr>
                  <p:spPr>
                    <a:xfrm>
                      <a:off x="4022250" y="2069345"/>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dirty="0">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grpSp>
            </p:grpSp>
          </p:grpSp>
          <p:grpSp>
            <p:nvGrpSpPr>
              <p:cNvPr id="18" name="群組 17">
                <a:extLst>
                  <a:ext uri="{FF2B5EF4-FFF2-40B4-BE49-F238E27FC236}">
                    <a16:creationId xmlns:a16="http://schemas.microsoft.com/office/drawing/2014/main" id="{0AD6E310-3208-44EE-AD57-728ED6807DB6}"/>
                  </a:ext>
                </a:extLst>
              </p:cNvPr>
              <p:cNvGrpSpPr/>
              <p:nvPr/>
            </p:nvGrpSpPr>
            <p:grpSpPr>
              <a:xfrm>
                <a:off x="1270" y="4776243"/>
                <a:ext cx="11132154" cy="1625509"/>
                <a:chOff x="1270" y="4776243"/>
                <a:chExt cx="11132154" cy="1625509"/>
              </a:xfrm>
            </p:grpSpPr>
            <p:grpSp>
              <p:nvGrpSpPr>
                <p:cNvPr id="19" name="群組 18">
                  <a:extLst>
                    <a:ext uri="{FF2B5EF4-FFF2-40B4-BE49-F238E27FC236}">
                      <a16:creationId xmlns:a16="http://schemas.microsoft.com/office/drawing/2014/main" id="{9EF560FB-1145-4005-BF5D-B7070AD25FAA}"/>
                    </a:ext>
                  </a:extLst>
                </p:cNvPr>
                <p:cNvGrpSpPr/>
                <p:nvPr/>
              </p:nvGrpSpPr>
              <p:grpSpPr>
                <a:xfrm>
                  <a:off x="6809126" y="4776243"/>
                  <a:ext cx="4324298" cy="1592937"/>
                  <a:chOff x="6809126" y="4776243"/>
                  <a:chExt cx="4324298" cy="1592937"/>
                </a:xfrm>
              </p:grpSpPr>
              <p:sp>
                <p:nvSpPr>
                  <p:cNvPr id="26" name="TextBox 26">
                    <a:extLst>
                      <a:ext uri="{FF2B5EF4-FFF2-40B4-BE49-F238E27FC236}">
                        <a16:creationId xmlns:a16="http://schemas.microsoft.com/office/drawing/2014/main" id="{A6DFCCB9-F5E3-49B7-9E5F-E380C9D1A328}"/>
                      </a:ext>
                    </a:extLst>
                  </p:cNvPr>
                  <p:cNvSpPr txBox="1"/>
                  <p:nvPr/>
                </p:nvSpPr>
                <p:spPr bwMode="auto">
                  <a:xfrm>
                    <a:off x="7036646" y="4776243"/>
                    <a:ext cx="4096778" cy="1592937"/>
                  </a:xfrm>
                  <a:prstGeom prst="rect">
                    <a:avLst/>
                  </a:prstGeom>
                  <a:noFill/>
                </p:spPr>
                <p:txBody>
                  <a:bodyPr wrap="square">
                    <a:spAutoFit/>
                  </a:bodyPr>
                  <a:lstStyle/>
                  <a:p>
                    <a:pPr algn="just" defTabSz="1219170">
                      <a:spcAft>
                        <a:spcPts val="300"/>
                      </a:spcAft>
                      <a:defRPr/>
                    </a:pPr>
                    <a:r>
                      <a:rPr lang="en-US" altLang="zh-TW" sz="1467" b="1" kern="0" dirty="0">
                        <a:solidFill>
                          <a:srgbClr val="000000">
                            <a:lumMod val="75000"/>
                            <a:lumOff val="25000"/>
                          </a:srgbClr>
                        </a:solidFill>
                        <a:latin typeface="微軟正黑體" panose="020B0604030504040204" pitchFamily="34" charset="-120"/>
                        <a:ea typeface="微軟正黑體" panose="020B0604030504040204" pitchFamily="34" charset="-120"/>
                        <a:cs typeface="Courier New" panose="02070309020205020404" pitchFamily="49" charset="0"/>
                        <a:sym typeface="Arial"/>
                      </a:rPr>
                      <a:t>1</a:t>
                    </a:r>
                    <a:r>
                      <a:rPr lang="en-US" altLang="zh-TW"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05</a:t>
                    </a:r>
                    <a:r>
                      <a:rPr lang="zh-TW" altLang="en-US"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年</a:t>
                    </a:r>
                    <a:r>
                      <a:rPr lang="en-US" altLang="zh-TW"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12</a:t>
                    </a:r>
                    <a:r>
                      <a:rPr lang="zh-TW" altLang="en-US"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月建置完成，</a:t>
                    </a:r>
                    <a:r>
                      <a:rPr lang="en-US" altLang="zh-TW"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107</a:t>
                    </a:r>
                    <a:r>
                      <a:rPr lang="zh-TW" altLang="en-US"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年</a:t>
                    </a:r>
                    <a:r>
                      <a:rPr lang="en-US" altLang="zh-TW"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9</a:t>
                    </a:r>
                    <a:r>
                      <a:rPr lang="zh-TW" altLang="en-US"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月正式成為本校數位教學平台，清新簡潔的介面及簡單易懂的操作，提供師生一個線上互動的園地</a:t>
                    </a:r>
                    <a:r>
                      <a:rPr lang="zh-TW" altLang="en-US" sz="1467" b="1" kern="0" dirty="0" smtClean="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a:t>
                    </a:r>
                    <a:r>
                      <a:rPr lang="en-US" altLang="zh-TW" sz="1467" b="1" kern="0" dirty="0">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 110</a:t>
                    </a:r>
                    <a:r>
                      <a:rPr lang="zh-TW" altLang="en-US" sz="1467" b="1" kern="0" dirty="0">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年</a:t>
                    </a:r>
                    <a:r>
                      <a:rPr lang="en-US" altLang="zh-TW" sz="1467" b="1" kern="0" dirty="0">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1</a:t>
                    </a:r>
                    <a:r>
                      <a:rPr lang="zh-TW" altLang="en-US" sz="1467" b="1" kern="0" dirty="0">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月升級為</a:t>
                    </a:r>
                    <a:r>
                      <a:rPr lang="en-US" altLang="zh-TW" sz="1467" b="1" kern="0" dirty="0">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RWD</a:t>
                    </a:r>
                    <a:r>
                      <a:rPr lang="zh-TW" altLang="en-US" sz="1467" b="1" kern="0" dirty="0">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版本</a:t>
                    </a:r>
                    <a:r>
                      <a:rPr lang="zh-TW" altLang="en-US" sz="1467" b="1" kern="0" dirty="0" smtClean="0">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a:t>
                    </a:r>
                    <a:endParaRPr lang="en-US" altLang="zh-TW" sz="133"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a:p>
                    <a:pPr algn="just" defTabSz="1219170">
                      <a:spcAft>
                        <a:spcPts val="600"/>
                      </a:spcAft>
                      <a:defRPr/>
                    </a:pPr>
                    <a:endParaRPr lang="en-US" altLang="zh-TW" sz="133"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a:p>
                    <a:pPr algn="just" defTabSz="1219170">
                      <a:spcAft>
                        <a:spcPts val="600"/>
                      </a:spcAft>
                      <a:defRPr/>
                    </a:pPr>
                    <a:r>
                      <a:rPr lang="en-US" altLang="zh-TW"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108</a:t>
                    </a:r>
                    <a:r>
                      <a:rPr lang="zh-TW" altLang="en-US"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學年總瀏覽人次約計</a:t>
                    </a:r>
                    <a:r>
                      <a:rPr lang="zh-TW" altLang="en-US" sz="6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 </a:t>
                    </a:r>
                    <a:r>
                      <a:rPr lang="en-US" altLang="zh-TW" sz="3000" b="1" kern="0" dirty="0">
                        <a:ln w="3175">
                          <a:noFill/>
                        </a:ln>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255</a:t>
                    </a:r>
                    <a:r>
                      <a:rPr lang="zh-TW" altLang="en-US" sz="3000" b="1" kern="0" dirty="0">
                        <a:ln w="3175">
                          <a:noFill/>
                        </a:ln>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sym typeface="Arial"/>
                      </a:rPr>
                      <a:t>萬</a:t>
                    </a:r>
                    <a:r>
                      <a:rPr lang="zh-TW" altLang="en-US"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rPr>
                      <a:t>人次。</a:t>
                    </a:r>
                    <a:endParaRPr lang="zh-CN" altLang="en-US" sz="1467" b="1" kern="0" dirty="0">
                      <a:solidFill>
                        <a:srgbClr val="222830"/>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grpSp>
                <p:nvGrpSpPr>
                  <p:cNvPr id="27" name="组合 10">
                    <a:extLst>
                      <a:ext uri="{FF2B5EF4-FFF2-40B4-BE49-F238E27FC236}">
                        <a16:creationId xmlns:a16="http://schemas.microsoft.com/office/drawing/2014/main" id="{3F182263-BCBA-4E82-8A6E-9A5ABDAF1681}"/>
                      </a:ext>
                    </a:extLst>
                  </p:cNvPr>
                  <p:cNvGrpSpPr>
                    <a:grpSpLocks noChangeAspect="1"/>
                  </p:cNvGrpSpPr>
                  <p:nvPr/>
                </p:nvGrpSpPr>
                <p:grpSpPr>
                  <a:xfrm>
                    <a:off x="6809126" y="4869347"/>
                    <a:ext cx="288000" cy="163939"/>
                    <a:chOff x="3518251" y="1404860"/>
                    <a:chExt cx="1105193" cy="762453"/>
                  </a:xfrm>
                  <a:solidFill>
                    <a:srgbClr val="222830"/>
                  </a:solidFill>
                </p:grpSpPr>
                <p:sp>
                  <p:nvSpPr>
                    <p:cNvPr id="32" name="燕尾形 19">
                      <a:extLst>
                        <a:ext uri="{FF2B5EF4-FFF2-40B4-BE49-F238E27FC236}">
                          <a16:creationId xmlns:a16="http://schemas.microsoft.com/office/drawing/2014/main" id="{57F28EBE-1ACE-4596-831C-0ECBD49137A0}"/>
                        </a:ext>
                      </a:extLst>
                    </p:cNvPr>
                    <p:cNvSpPr/>
                    <p:nvPr/>
                  </p:nvSpPr>
                  <p:spPr>
                    <a:xfrm>
                      <a:off x="3518251" y="1424361"/>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sp>
                  <p:nvSpPr>
                    <p:cNvPr id="33" name="燕尾形 20">
                      <a:extLst>
                        <a:ext uri="{FF2B5EF4-FFF2-40B4-BE49-F238E27FC236}">
                          <a16:creationId xmlns:a16="http://schemas.microsoft.com/office/drawing/2014/main" id="{F1263DAD-7A80-42C3-94B3-E44AB9B5385F}"/>
                        </a:ext>
                      </a:extLst>
                    </p:cNvPr>
                    <p:cNvSpPr/>
                    <p:nvPr/>
                  </p:nvSpPr>
                  <p:spPr>
                    <a:xfrm>
                      <a:off x="4022250" y="1404860"/>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dirty="0">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grpSp>
              <p:grpSp>
                <p:nvGrpSpPr>
                  <p:cNvPr id="29" name="组合 10">
                    <a:extLst>
                      <a:ext uri="{FF2B5EF4-FFF2-40B4-BE49-F238E27FC236}">
                        <a16:creationId xmlns:a16="http://schemas.microsoft.com/office/drawing/2014/main" id="{37A6C572-FE87-423B-8C82-3A18E7099F05}"/>
                      </a:ext>
                    </a:extLst>
                  </p:cNvPr>
                  <p:cNvGrpSpPr>
                    <a:grpSpLocks noChangeAspect="1"/>
                  </p:cNvGrpSpPr>
                  <p:nvPr/>
                </p:nvGrpSpPr>
                <p:grpSpPr>
                  <a:xfrm>
                    <a:off x="6809126" y="6068892"/>
                    <a:ext cx="288000" cy="163939"/>
                    <a:chOff x="3518251" y="1685699"/>
                    <a:chExt cx="1105193" cy="762453"/>
                  </a:xfrm>
                  <a:solidFill>
                    <a:srgbClr val="222830"/>
                  </a:solidFill>
                </p:grpSpPr>
                <p:sp>
                  <p:nvSpPr>
                    <p:cNvPr id="30" name="燕尾形 19">
                      <a:extLst>
                        <a:ext uri="{FF2B5EF4-FFF2-40B4-BE49-F238E27FC236}">
                          <a16:creationId xmlns:a16="http://schemas.microsoft.com/office/drawing/2014/main" id="{834374BD-D7E4-4961-9CC9-F56426670C54}"/>
                        </a:ext>
                      </a:extLst>
                    </p:cNvPr>
                    <p:cNvSpPr/>
                    <p:nvPr/>
                  </p:nvSpPr>
                  <p:spPr>
                    <a:xfrm>
                      <a:off x="3518251" y="1705200"/>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sp>
                  <p:nvSpPr>
                    <p:cNvPr id="31" name="燕尾形 20">
                      <a:extLst>
                        <a:ext uri="{FF2B5EF4-FFF2-40B4-BE49-F238E27FC236}">
                          <a16:creationId xmlns:a16="http://schemas.microsoft.com/office/drawing/2014/main" id="{262F4330-CA42-4EE2-9CF9-3A505685A879}"/>
                        </a:ext>
                      </a:extLst>
                    </p:cNvPr>
                    <p:cNvSpPr/>
                    <p:nvPr/>
                  </p:nvSpPr>
                  <p:spPr>
                    <a:xfrm>
                      <a:off x="4022250" y="1685699"/>
                      <a:ext cx="601194" cy="742952"/>
                    </a:xfrm>
                    <a:prstGeom prst="chevron">
                      <a:avLst/>
                    </a:prstGeom>
                    <a:grpFill/>
                    <a:ln w="25400" cap="flat" cmpd="sng" algn="ctr">
                      <a:noFill/>
                      <a:prstDash val="solid"/>
                    </a:ln>
                    <a:effectLst/>
                  </p:spPr>
                  <p:txBody>
                    <a:bodyPr rtlCol="0" anchor="ctr"/>
                    <a:lstStyle/>
                    <a:p>
                      <a:pPr algn="ctr" defTabSz="457189">
                        <a:defRPr/>
                      </a:pPr>
                      <a:endParaRPr lang="zh-CN" altLang="en-US" b="1" dirty="0">
                        <a:solidFill>
                          <a:prstClr val="black"/>
                        </a:solidFill>
                        <a:latin typeface="微軟正黑體" panose="020B0604030504040204" pitchFamily="34" charset="-120"/>
                        <a:ea typeface="微軟正黑體" panose="020B0604030504040204" pitchFamily="34" charset="-120"/>
                        <a:cs typeface="Courier New" panose="02070309020205020404" pitchFamily="49" charset="0"/>
                        <a:sym typeface="Arial"/>
                      </a:endParaRPr>
                    </a:p>
                  </p:txBody>
                </p:sp>
              </p:grpSp>
            </p:grpSp>
            <p:grpSp>
              <p:nvGrpSpPr>
                <p:cNvPr id="20" name="群組 19">
                  <a:extLst>
                    <a:ext uri="{FF2B5EF4-FFF2-40B4-BE49-F238E27FC236}">
                      <a16:creationId xmlns:a16="http://schemas.microsoft.com/office/drawing/2014/main" id="{379EB228-0880-41D1-9137-B6B5D088F3E8}"/>
                    </a:ext>
                  </a:extLst>
                </p:cNvPr>
                <p:cNvGrpSpPr/>
                <p:nvPr/>
              </p:nvGrpSpPr>
              <p:grpSpPr>
                <a:xfrm>
                  <a:off x="1270" y="4895870"/>
                  <a:ext cx="5975350" cy="1505882"/>
                  <a:chOff x="1270" y="4873611"/>
                  <a:chExt cx="5975350" cy="1505882"/>
                </a:xfrm>
              </p:grpSpPr>
              <p:sp>
                <p:nvSpPr>
                  <p:cNvPr id="21" name="矩形 20">
                    <a:extLst>
                      <a:ext uri="{FF2B5EF4-FFF2-40B4-BE49-F238E27FC236}">
                        <a16:creationId xmlns:a16="http://schemas.microsoft.com/office/drawing/2014/main" id="{04EB5650-AA37-4E46-A9AC-4E0C4033C4BC}"/>
                      </a:ext>
                    </a:extLst>
                  </p:cNvPr>
                  <p:cNvSpPr/>
                  <p:nvPr/>
                </p:nvSpPr>
                <p:spPr>
                  <a:xfrm>
                    <a:off x="4330699" y="4874594"/>
                    <a:ext cx="1645921" cy="1503916"/>
                  </a:xfrm>
                  <a:prstGeom prst="rect">
                    <a:avLst/>
                  </a:prstGeom>
                  <a:solidFill>
                    <a:srgbClr val="DC2144"/>
                  </a:solidFill>
                  <a:ln w="25400" cap="flat" cmpd="sng" algn="ctr">
                    <a:noFill/>
                    <a:prstDash val="solid"/>
                  </a:ln>
                  <a:effectLst/>
                </p:spPr>
                <p:txBody>
                  <a:bodyPr rtlCol="0" anchor="ctr"/>
                  <a:lstStyle/>
                  <a:p>
                    <a:pPr algn="ctr" defTabSz="1219170">
                      <a:defRPr/>
                    </a:pPr>
                    <a:endParaRPr lang="zh-CN" altLang="en-US" sz="1400" kern="0" dirty="0">
                      <a:solidFill>
                        <a:prstClr val="white"/>
                      </a:solidFill>
                      <a:latin typeface="微軟正黑體" panose="020B0604030504040204" pitchFamily="34" charset="-120"/>
                      <a:ea typeface="微軟正黑體" panose="020B0604030504040204" pitchFamily="34" charset="-120"/>
                      <a:cs typeface="Arial"/>
                      <a:sym typeface="Arial"/>
                    </a:endParaRPr>
                  </a:p>
                </p:txBody>
              </p:sp>
              <p:sp>
                <p:nvSpPr>
                  <p:cNvPr id="23" name="文本框 4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a:extLst>
                      <a:ext uri="{FF2B5EF4-FFF2-40B4-BE49-F238E27FC236}">
                        <a16:creationId xmlns:a16="http://schemas.microsoft.com/office/drawing/2014/main" id="{84D0EF76-26BB-449E-B6AE-DADBCC9B4E92}"/>
                      </a:ext>
                    </a:extLst>
                  </p:cNvPr>
                  <p:cNvSpPr txBox="1"/>
                  <p:nvPr/>
                </p:nvSpPr>
                <p:spPr>
                  <a:xfrm>
                    <a:off x="4389801" y="5291253"/>
                    <a:ext cx="1452642" cy="769441"/>
                  </a:xfrm>
                  <a:prstGeom prst="rect">
                    <a:avLst/>
                  </a:prstGeom>
                  <a:noFill/>
                  <a:effectLst/>
                </p:spPr>
                <p:txBody>
                  <a:bodyPr wrap="none" rtlCol="0">
                    <a:spAutoFit/>
                  </a:bodyPr>
                  <a:lstStyle/>
                  <a:p>
                    <a:pPr algn="ctr" defTabSz="1219170">
                      <a:defRPr/>
                    </a:pPr>
                    <a:r>
                      <a:rPr lang="en-US" altLang="zh-CN" sz="2200" b="1" kern="0" dirty="0" err="1">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rPr>
                      <a:t>iLearning</a:t>
                    </a:r>
                    <a:endParaRPr lang="en-US" altLang="zh-CN" sz="2200" b="1" kern="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endParaRPr>
                  </a:p>
                  <a:p>
                    <a:pPr algn="ctr" defTabSz="1219170">
                      <a:defRPr/>
                    </a:pPr>
                    <a:r>
                      <a:rPr lang="zh-CN" altLang="en-US" sz="2200" b="1" kern="0" dirty="0">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Kartika" panose="02020503030404060203" pitchFamily="18" charset="0"/>
                        <a:sym typeface="Arial"/>
                      </a:rPr>
                      <a:t>教學平台</a:t>
                    </a:r>
                  </a:p>
                </p:txBody>
              </p:sp>
              <p:pic>
                <p:nvPicPr>
                  <p:cNvPr id="24" name="图片 20">
                    <a:extLst>
                      <a:ext uri="{FF2B5EF4-FFF2-40B4-BE49-F238E27FC236}">
                        <a16:creationId xmlns:a16="http://schemas.microsoft.com/office/drawing/2014/main" id="{F8A4B802-531A-4065-949D-8F6F7EDAA3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0" y="4873611"/>
                    <a:ext cx="4329427" cy="1505882"/>
                  </a:xfrm>
                  <a:custGeom>
                    <a:avLst/>
                    <a:gdLst>
                      <a:gd name="connsiteX0" fmla="*/ 0 w 4656408"/>
                      <a:gd name="connsiteY0" fmla="*/ 0 h 1169414"/>
                      <a:gd name="connsiteX1" fmla="*/ 4656408 w 4656408"/>
                      <a:gd name="connsiteY1" fmla="*/ 0 h 1169414"/>
                      <a:gd name="connsiteX2" fmla="*/ 4656408 w 4656408"/>
                      <a:gd name="connsiteY2" fmla="*/ 1169414 h 1169414"/>
                      <a:gd name="connsiteX3" fmla="*/ 0 w 4656408"/>
                      <a:gd name="connsiteY3" fmla="*/ 1169414 h 1169414"/>
                    </a:gdLst>
                    <a:ahLst/>
                    <a:cxnLst>
                      <a:cxn ang="0">
                        <a:pos x="connsiteX0" y="connsiteY0"/>
                      </a:cxn>
                      <a:cxn ang="0">
                        <a:pos x="connsiteX1" y="connsiteY1"/>
                      </a:cxn>
                      <a:cxn ang="0">
                        <a:pos x="connsiteX2" y="connsiteY2"/>
                      </a:cxn>
                      <a:cxn ang="0">
                        <a:pos x="connsiteX3" y="connsiteY3"/>
                      </a:cxn>
                    </a:cxnLst>
                    <a:rect l="l" t="t" r="r" b="b"/>
                    <a:pathLst>
                      <a:path w="4656408" h="1169414">
                        <a:moveTo>
                          <a:pt x="0" y="0"/>
                        </a:moveTo>
                        <a:lnTo>
                          <a:pt x="4656408" y="0"/>
                        </a:lnTo>
                        <a:lnTo>
                          <a:pt x="4656408" y="1169414"/>
                        </a:lnTo>
                        <a:lnTo>
                          <a:pt x="0" y="1169414"/>
                        </a:lnTo>
                        <a:close/>
                      </a:path>
                    </a:pathLst>
                  </a:custGeom>
                  <a:noFill/>
                  <a:ln>
                    <a:noFill/>
                  </a:ln>
                </p:spPr>
              </p:pic>
              <p:cxnSp>
                <p:nvCxnSpPr>
                  <p:cNvPr id="25" name="直線接點 24">
                    <a:extLst>
                      <a:ext uri="{FF2B5EF4-FFF2-40B4-BE49-F238E27FC236}">
                        <a16:creationId xmlns:a16="http://schemas.microsoft.com/office/drawing/2014/main" id="{6D021BB0-8F6F-4EF7-94F3-439279485725}"/>
                      </a:ext>
                    </a:extLst>
                  </p:cNvPr>
                  <p:cNvCxnSpPr/>
                  <p:nvPr/>
                </p:nvCxnSpPr>
                <p:spPr>
                  <a:xfrm>
                    <a:off x="2891522" y="6360435"/>
                    <a:ext cx="1440000" cy="0"/>
                  </a:xfrm>
                  <a:prstGeom prst="line">
                    <a:avLst/>
                  </a:prstGeom>
                  <a:noFill/>
                  <a:ln w="38100" cap="flat" cmpd="sng" algn="ctr">
                    <a:solidFill>
                      <a:srgbClr val="000000"/>
                    </a:solidFill>
                    <a:prstDash val="solid"/>
                  </a:ln>
                  <a:effectLst/>
                </p:spPr>
              </p:cxnSp>
            </p:grpSp>
          </p:grpSp>
        </p:grpSp>
      </p:grpSp>
      <p:sp>
        <p:nvSpPr>
          <p:cNvPr id="3" name="投影片編號版面配置區 2"/>
          <p:cNvSpPr>
            <a:spLocks noGrp="1"/>
          </p:cNvSpPr>
          <p:nvPr>
            <p:ph type="sldNum" sz="quarter" idx="12"/>
          </p:nvPr>
        </p:nvSpPr>
        <p:spPr>
          <a:prstGeom prst="rect">
            <a:avLst/>
          </a:prstGeom>
        </p:spPr>
        <p:txBody>
          <a:bodyPr/>
          <a:lstStyle/>
          <a:p>
            <a:fld id="{B7647445-41D0-4638-80E9-D5D5C07ADD39}" type="slidenum">
              <a:rPr lang="zh-CN" altLang="en-US" smtClean="0"/>
              <a:pPr/>
              <a:t>38</a:t>
            </a:fld>
            <a:endParaRPr lang="zh-CN" altLang="en-US"/>
          </a:p>
        </p:txBody>
      </p:sp>
    </p:spTree>
    <p:custDataLst>
      <p:tags r:id="rId1"/>
    </p:custDataLst>
    <p:extLst>
      <p:ext uri="{BB962C8B-B14F-4D97-AF65-F5344CB8AC3E}">
        <p14:creationId xmlns:p14="http://schemas.microsoft.com/office/powerpoint/2010/main" val="22369988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55275" y="304866"/>
            <a:ext cx="107898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完善教師教學提升機制</a:t>
            </a:r>
            <a:r>
              <a:rPr lang="en-US" altLang="zh-TW" dirty="0"/>
              <a:t>(5/5)</a:t>
            </a:r>
            <a:endParaRPr lang="zh-CN" altLang="en-US" dirty="0">
              <a:sym typeface="+mn-lt"/>
            </a:endParaRPr>
          </a:p>
        </p:txBody>
      </p:sp>
      <p:sp>
        <p:nvSpPr>
          <p:cNvPr id="28" name="MH_Other_7">
            <a:extLst>
              <a:ext uri="{FF2B5EF4-FFF2-40B4-BE49-F238E27FC236}">
                <a16:creationId xmlns:a16="http://schemas.microsoft.com/office/drawing/2014/main" id="{55FE4EB1-9481-4C08-844E-A2D8C6568817}"/>
              </a:ext>
            </a:extLst>
          </p:cNvPr>
          <p:cNvSpPr/>
          <p:nvPr>
            <p:custDataLst>
              <p:tags r:id="rId2"/>
            </p:custDataLst>
          </p:nvPr>
        </p:nvSpPr>
        <p:spPr bwMode="auto">
          <a:xfrm>
            <a:off x="7240208" y="5837810"/>
            <a:ext cx="392729" cy="344683"/>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355" b="0" i="0" u="none" strike="noStrike" kern="1200" cap="none" spc="0" normalizeH="0" baseline="0" noProof="0">
              <a:ln>
                <a:noFill/>
              </a:ln>
              <a:solidFill>
                <a:prstClr val="black"/>
              </a:solidFill>
              <a:effectLst/>
              <a:uLnTx/>
              <a:uFillTx/>
              <a:latin typeface="微软雅黑"/>
              <a:ea typeface="微软雅黑"/>
              <a:cs typeface="+mn-ea"/>
              <a:sym typeface="+mn-lt"/>
            </a:endParaRPr>
          </a:p>
        </p:txBody>
      </p:sp>
      <p:sp>
        <p:nvSpPr>
          <p:cNvPr id="2" name="矩形 1">
            <a:extLst>
              <a:ext uri="{FF2B5EF4-FFF2-40B4-BE49-F238E27FC236}">
                <a16:creationId xmlns:a16="http://schemas.microsoft.com/office/drawing/2014/main" id="{0482C47F-2BEF-4F3A-AD79-3F041AF05990}"/>
              </a:ext>
            </a:extLst>
          </p:cNvPr>
          <p:cNvSpPr/>
          <p:nvPr/>
        </p:nvSpPr>
        <p:spPr>
          <a:xfrm>
            <a:off x="2797101" y="3169088"/>
            <a:ext cx="1107996" cy="369332"/>
          </a:xfrm>
          <a:prstGeom prst="rect">
            <a:avLst/>
          </a:prstGeom>
        </p:spPr>
        <p:txBody>
          <a:bodyPr wrap="none">
            <a:spAutoFit/>
          </a:bodyPr>
          <a:lstStyle/>
          <a:p>
            <a:pPr algn="r"/>
            <a:r>
              <a:rPr lang="zh-TW" altLang="en-US"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興人師獎</a:t>
            </a:r>
            <a:endParaRPr lang="en-GB" altLang="zh-TW"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64" name="群組 63">
            <a:extLst>
              <a:ext uri="{FF2B5EF4-FFF2-40B4-BE49-F238E27FC236}">
                <a16:creationId xmlns:a16="http://schemas.microsoft.com/office/drawing/2014/main" id="{63320542-2033-4752-B7D2-13A70FD5F12D}"/>
              </a:ext>
            </a:extLst>
          </p:cNvPr>
          <p:cNvGrpSpPr/>
          <p:nvPr/>
        </p:nvGrpSpPr>
        <p:grpSpPr>
          <a:xfrm>
            <a:off x="538196" y="1696045"/>
            <a:ext cx="11222088" cy="4884239"/>
            <a:chOff x="538196" y="1696045"/>
            <a:chExt cx="11222088" cy="4884239"/>
          </a:xfrm>
        </p:grpSpPr>
        <p:grpSp>
          <p:nvGrpSpPr>
            <p:cNvPr id="65" name="群組 64">
              <a:extLst>
                <a:ext uri="{FF2B5EF4-FFF2-40B4-BE49-F238E27FC236}">
                  <a16:creationId xmlns:a16="http://schemas.microsoft.com/office/drawing/2014/main" id="{2A1C2761-A56B-48F4-AAF9-0A1C51183D1C}"/>
                </a:ext>
              </a:extLst>
            </p:cNvPr>
            <p:cNvGrpSpPr/>
            <p:nvPr/>
          </p:nvGrpSpPr>
          <p:grpSpPr>
            <a:xfrm>
              <a:off x="538196" y="1696045"/>
              <a:ext cx="11222088" cy="4884239"/>
              <a:chOff x="538196" y="1696045"/>
              <a:chExt cx="11222088" cy="4884239"/>
            </a:xfrm>
          </p:grpSpPr>
          <p:sp>
            <p:nvSpPr>
              <p:cNvPr id="67" name="矩形 66">
                <a:extLst>
                  <a:ext uri="{FF2B5EF4-FFF2-40B4-BE49-F238E27FC236}">
                    <a16:creationId xmlns:a16="http://schemas.microsoft.com/office/drawing/2014/main" id="{4F8CE1C9-478E-4DE6-8FE5-6B18E6526D7A}"/>
                  </a:ext>
                </a:extLst>
              </p:cNvPr>
              <p:cNvSpPr/>
              <p:nvPr/>
            </p:nvSpPr>
            <p:spPr>
              <a:xfrm flipH="1">
                <a:off x="3150257" y="6113612"/>
                <a:ext cx="6025364" cy="466672"/>
              </a:xfrm>
              <a:prstGeom prst="rect">
                <a:avLst/>
              </a:prstGeom>
              <a:solidFill>
                <a:srgbClr val="F1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altLang="zh-CN"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/507</a:t>
                </a:r>
                <a:r>
                  <a:rPr lang="zh-TW" altLang="en-US"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攝影棚</a:t>
                </a:r>
                <a:r>
                  <a:rPr lang="en-US" altLang="zh-TW"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/508</a:t>
                </a:r>
                <a:r>
                  <a:rPr lang="zh-TW" altLang="en-US" sz="22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多媒體</a:t>
                </a:r>
                <a:r>
                  <a:rPr lang="zh-TW" altLang="en-US" sz="2267" b="1" kern="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工作室暨第</a:t>
                </a:r>
                <a:r>
                  <a:rPr lang="en-US" altLang="zh-TW" sz="2267" b="1" kern="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2</a:t>
                </a:r>
                <a:r>
                  <a:rPr lang="zh-TW" altLang="en-US" sz="2267" b="1" kern="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攝影棚</a:t>
                </a:r>
                <a:r>
                  <a:rPr lang="en-US" altLang="zh-TW" sz="2267" b="1" kern="0" dirty="0" smtClean="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Courier New" panose="02070309020205020404" pitchFamily="49" charset="0"/>
                    <a:sym typeface="Arial"/>
                  </a:rPr>
                  <a:t>/</a:t>
                </a:r>
                <a:endParaRPr lang="zh-CN" altLang="en-US" sz="2267"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Arial"/>
                </a:endParaRPr>
              </a:p>
            </p:txBody>
          </p:sp>
          <p:pic>
            <p:nvPicPr>
              <p:cNvPr id="68" name="图片 338">
                <a:extLst>
                  <a:ext uri="{FF2B5EF4-FFF2-40B4-BE49-F238E27FC236}">
                    <a16:creationId xmlns:a16="http://schemas.microsoft.com/office/drawing/2014/main" id="{A31F1BB8-F8B2-4B67-ABEF-6F540B55EF75}"/>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flipH="1">
                <a:off x="8880284" y="1697615"/>
                <a:ext cx="2880000" cy="38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pic>
            <p:nvPicPr>
              <p:cNvPr id="69" name="图片 338">
                <a:extLst>
                  <a:ext uri="{FF2B5EF4-FFF2-40B4-BE49-F238E27FC236}">
                    <a16:creationId xmlns:a16="http://schemas.microsoft.com/office/drawing/2014/main" id="{118FB6D9-96A7-46E1-B4F3-07B01AE3169B}"/>
                  </a:ext>
                </a:extLst>
              </p:cNvPr>
              <p:cNvPicPr>
                <a:picLocks/>
              </p:cNvPicPr>
              <p:nvPr/>
            </p:nvPicPr>
            <p:blipFill>
              <a:blip r:embed="rId6" cstate="screen">
                <a:extLst>
                  <a:ext uri="{28A0092B-C50C-407E-A947-70E740481C1C}">
                    <a14:useLocalDpi xmlns:a14="http://schemas.microsoft.com/office/drawing/2010/main"/>
                  </a:ext>
                </a:extLst>
              </a:blip>
              <a:stretch>
                <a:fillRect/>
              </a:stretch>
            </p:blipFill>
            <p:spPr>
              <a:xfrm>
                <a:off x="538196" y="1701000"/>
                <a:ext cx="2880000" cy="38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p:spPr>
          </p:pic>
          <p:pic>
            <p:nvPicPr>
              <p:cNvPr id="70" name="图片 337">
                <a:extLst>
                  <a:ext uri="{FF2B5EF4-FFF2-40B4-BE49-F238E27FC236}">
                    <a16:creationId xmlns:a16="http://schemas.microsoft.com/office/drawing/2014/main" id="{EFAA0CEA-824C-4C35-9387-4A750B2E7FCC}"/>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flipH="1">
                <a:off x="6162937" y="1696045"/>
                <a:ext cx="2880000" cy="38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Right"/>
                <a:lightRig rig="twoPt" dir="t">
                  <a:rot lat="0" lon="0" rev="7200000"/>
                </a:lightRig>
              </a:scene3d>
              <a:sp3d>
                <a:bevelT w="25400" h="19050"/>
                <a:contourClr>
                  <a:srgbClr val="FFFFFF"/>
                </a:contourClr>
              </a:sp3d>
            </p:spPr>
          </p:pic>
        </p:grpSp>
        <p:pic>
          <p:nvPicPr>
            <p:cNvPr id="66" name="图片 337">
              <a:extLst>
                <a:ext uri="{FF2B5EF4-FFF2-40B4-BE49-F238E27FC236}">
                  <a16:creationId xmlns:a16="http://schemas.microsoft.com/office/drawing/2014/main" id="{5756215E-7583-4058-966D-CA2BB49C2AE1}"/>
                </a:ext>
              </a:extLst>
            </p:cNvPr>
            <p:cNvPicPr>
              <a:picLocks/>
            </p:cNvPicPr>
            <p:nvPr/>
          </p:nvPicPr>
          <p:blipFill>
            <a:blip r:embed="rId8" cstate="screen">
              <a:extLst>
                <a:ext uri="{28A0092B-C50C-407E-A947-70E740481C1C}">
                  <a14:useLocalDpi xmlns:a14="http://schemas.microsoft.com/office/drawing/2010/main"/>
                </a:ext>
              </a:extLst>
            </a:blip>
            <a:stretch>
              <a:fillRect/>
            </a:stretch>
          </p:blipFill>
          <p:spPr>
            <a:xfrm>
              <a:off x="3261372" y="1696045"/>
              <a:ext cx="2880000" cy="38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grpSp>
      <p:sp>
        <p:nvSpPr>
          <p:cNvPr id="3" name="投影片編號版面配置區 2"/>
          <p:cNvSpPr>
            <a:spLocks noGrp="1"/>
          </p:cNvSpPr>
          <p:nvPr>
            <p:ph type="sldNum" sz="quarter" idx="12"/>
          </p:nvPr>
        </p:nvSpPr>
        <p:spPr>
          <a:prstGeom prst="rect">
            <a:avLst/>
          </a:prstGeom>
        </p:spPr>
        <p:txBody>
          <a:bodyPr/>
          <a:lstStyle/>
          <a:p>
            <a:fld id="{B7647445-41D0-4638-80E9-D5D5C07ADD39}" type="slidenum">
              <a:rPr lang="zh-CN" altLang="en-US" smtClean="0"/>
              <a:pPr/>
              <a:t>39</a:t>
            </a:fld>
            <a:endParaRPr lang="zh-CN" altLang="en-US"/>
          </a:p>
        </p:txBody>
      </p:sp>
    </p:spTree>
    <p:custDataLst>
      <p:tags r:id="rId1"/>
    </p:custDataLst>
    <p:extLst>
      <p:ext uri="{BB962C8B-B14F-4D97-AF65-F5344CB8AC3E}">
        <p14:creationId xmlns:p14="http://schemas.microsoft.com/office/powerpoint/2010/main" val="530973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55755" y="385605"/>
            <a:ext cx="34571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defTabSz="914377">
              <a:defRPr/>
            </a:pPr>
            <a:r>
              <a:rPr lang="zh-TW"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rPr>
              <a:t>學生人數統計表</a:t>
            </a:r>
            <a:endParaRPr lang="zh-CN"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grpSp>
        <p:nvGrpSpPr>
          <p:cNvPr id="21" name="群組 20">
            <a:extLst>
              <a:ext uri="{FF2B5EF4-FFF2-40B4-BE49-F238E27FC236}">
                <a16:creationId xmlns:a16="http://schemas.microsoft.com/office/drawing/2014/main" id="{DA24F81C-696A-45DF-A21D-824402E758AC}"/>
              </a:ext>
            </a:extLst>
          </p:cNvPr>
          <p:cNvGrpSpPr/>
          <p:nvPr/>
        </p:nvGrpSpPr>
        <p:grpSpPr>
          <a:xfrm>
            <a:off x="886992" y="727969"/>
            <a:ext cx="10723636" cy="5971361"/>
            <a:chOff x="867942" y="559408"/>
            <a:chExt cx="10723636" cy="6180545"/>
          </a:xfrm>
        </p:grpSpPr>
        <p:sp>
          <p:nvSpPr>
            <p:cNvPr id="23" name="矩形 22">
              <a:extLst>
                <a:ext uri="{FF2B5EF4-FFF2-40B4-BE49-F238E27FC236}">
                  <a16:creationId xmlns:a16="http://schemas.microsoft.com/office/drawing/2014/main" id="{B429A74C-3AF1-454A-95BF-7E765D5CFE09}"/>
                </a:ext>
              </a:extLst>
            </p:cNvPr>
            <p:cNvSpPr/>
            <p:nvPr/>
          </p:nvSpPr>
          <p:spPr>
            <a:xfrm>
              <a:off x="7755047" y="559408"/>
              <a:ext cx="3836531" cy="297454"/>
            </a:xfrm>
            <a:prstGeom prst="rect">
              <a:avLst/>
            </a:prstGeom>
            <a:solidFill>
              <a:sysClr val="window" lastClr="FFFFFF"/>
            </a:solidFill>
          </p:spPr>
          <p:txBody>
            <a:bodyPr wrap="square">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zh-TW" altLang="en-US" sz="1333"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學生數</a:t>
              </a:r>
              <a:r>
                <a:rPr kumimoji="0" lang="en-US" altLang="zh-TW" sz="1333"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1333"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含休學人數</a:t>
              </a:r>
              <a:r>
                <a:rPr kumimoji="0" lang="en-US" altLang="zh-TW" sz="1333"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1333"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統計：</a:t>
              </a:r>
              <a:r>
                <a:rPr kumimoji="0" lang="en-US" altLang="zh-TW" sz="1333" b="0" i="0" u="none" strike="noStrike" kern="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109/10/15 </a:t>
              </a:r>
              <a:r>
                <a:rPr kumimoji="0" lang="en-US" altLang="zh-TW" sz="13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13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含休學</a:t>
              </a:r>
              <a:r>
                <a:rPr kumimoji="0" lang="en-US" altLang="zh-TW" sz="1333" b="0"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Arial"/>
                  <a:sym typeface="Arial"/>
                </a:rPr>
                <a:t>)</a:t>
              </a:r>
            </a:p>
          </p:txBody>
        </p:sp>
        <p:graphicFrame>
          <p:nvGraphicFramePr>
            <p:cNvPr id="24" name="Shape 491">
              <a:extLst>
                <a:ext uri="{FF2B5EF4-FFF2-40B4-BE49-F238E27FC236}">
                  <a16:creationId xmlns:a16="http://schemas.microsoft.com/office/drawing/2014/main" id="{805C4337-70A6-48C3-A493-AB5FB6C10774}"/>
                </a:ext>
              </a:extLst>
            </p:cNvPr>
            <p:cNvGraphicFramePr/>
            <p:nvPr>
              <p:extLst/>
            </p:nvPr>
          </p:nvGraphicFramePr>
          <p:xfrm>
            <a:off x="867942" y="885531"/>
            <a:ext cx="10723633" cy="5854422"/>
          </p:xfrm>
          <a:graphic>
            <a:graphicData uri="http://schemas.openxmlformats.org/drawingml/2006/table">
              <a:tbl>
                <a:tblPr>
                  <a:noFill/>
                </a:tblPr>
                <a:tblGrid>
                  <a:gridCol w="1650509">
                    <a:extLst>
                      <a:ext uri="{9D8B030D-6E8A-4147-A177-3AD203B41FA5}">
                        <a16:colId xmlns:a16="http://schemas.microsoft.com/office/drawing/2014/main" val="20000"/>
                      </a:ext>
                    </a:extLst>
                  </a:gridCol>
                  <a:gridCol w="1327337">
                    <a:extLst>
                      <a:ext uri="{9D8B030D-6E8A-4147-A177-3AD203B41FA5}">
                        <a16:colId xmlns:a16="http://schemas.microsoft.com/office/drawing/2014/main" val="20001"/>
                      </a:ext>
                    </a:extLst>
                  </a:gridCol>
                  <a:gridCol w="1101941">
                    <a:extLst>
                      <a:ext uri="{9D8B030D-6E8A-4147-A177-3AD203B41FA5}">
                        <a16:colId xmlns:a16="http://schemas.microsoft.com/office/drawing/2014/main" val="20002"/>
                      </a:ext>
                    </a:extLst>
                  </a:gridCol>
                  <a:gridCol w="1101941">
                    <a:extLst>
                      <a:ext uri="{9D8B030D-6E8A-4147-A177-3AD203B41FA5}">
                        <a16:colId xmlns:a16="http://schemas.microsoft.com/office/drawing/2014/main" val="20003"/>
                      </a:ext>
                    </a:extLst>
                  </a:gridCol>
                  <a:gridCol w="1101941">
                    <a:extLst>
                      <a:ext uri="{9D8B030D-6E8A-4147-A177-3AD203B41FA5}">
                        <a16:colId xmlns:a16="http://schemas.microsoft.com/office/drawing/2014/main" val="235219833"/>
                      </a:ext>
                    </a:extLst>
                  </a:gridCol>
                  <a:gridCol w="1101941">
                    <a:extLst>
                      <a:ext uri="{9D8B030D-6E8A-4147-A177-3AD203B41FA5}">
                        <a16:colId xmlns:a16="http://schemas.microsoft.com/office/drawing/2014/main" val="3411567267"/>
                      </a:ext>
                    </a:extLst>
                  </a:gridCol>
                  <a:gridCol w="1101941">
                    <a:extLst>
                      <a:ext uri="{9D8B030D-6E8A-4147-A177-3AD203B41FA5}">
                        <a16:colId xmlns:a16="http://schemas.microsoft.com/office/drawing/2014/main" val="1945345387"/>
                      </a:ext>
                    </a:extLst>
                  </a:gridCol>
                  <a:gridCol w="1101941">
                    <a:extLst>
                      <a:ext uri="{9D8B030D-6E8A-4147-A177-3AD203B41FA5}">
                        <a16:colId xmlns:a16="http://schemas.microsoft.com/office/drawing/2014/main" val="1344336154"/>
                      </a:ext>
                    </a:extLst>
                  </a:gridCol>
                  <a:gridCol w="1134141">
                    <a:extLst>
                      <a:ext uri="{9D8B030D-6E8A-4147-A177-3AD203B41FA5}">
                        <a16:colId xmlns:a16="http://schemas.microsoft.com/office/drawing/2014/main" val="4245170654"/>
                      </a:ext>
                    </a:extLst>
                  </a:gridCol>
                </a:tblGrid>
                <a:tr h="660400">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lvl="0" indent="0">
                          <a:spcBef>
                            <a:spcPts val="0"/>
                          </a:spcBef>
                          <a:spcAft>
                            <a:spcPts val="0"/>
                          </a:spcAft>
                          <a:buNone/>
                        </a:pPr>
                        <a:endParaRPr sz="1900" dirty="0">
                          <a:solidFill>
                            <a:srgbClr val="02BDC7"/>
                          </a:solidFill>
                          <a:latin typeface="微軟正黑體" panose="020B0604030504040204" pitchFamily="34" charset="-120"/>
                          <a:ea typeface="微軟正黑體" panose="020B0604030504040204" pitchFamily="34" charset="-120"/>
                          <a:cs typeface="Lato Light"/>
                          <a:sym typeface="Lato Light"/>
                        </a:endParaRPr>
                      </a:p>
                    </a:txBody>
                    <a:tcPr marL="110176" marR="110176" marT="82639" marB="82639" anchor="ctr">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系所</a:t>
                        </a:r>
                      </a:p>
                    </a:txBody>
                    <a:tcPr marL="9280" marR="9280" marT="9525" marB="0" anchor="ctr" horzOverflow="overflow">
                      <a:lnL w="19050" cap="flat" cmpd="sng">
                        <a:solidFill>
                          <a:srgbClr val="DEE9F2"/>
                        </a:solidFill>
                        <a:prstDash val="solid"/>
                        <a:round/>
                        <a:headEnd type="none" w="med" len="med"/>
                        <a:tailEnd type="none" w="med" len="med"/>
                      </a:lnL>
                      <a:lnR w="19050" cap="flat" cmpd="sng">
                        <a:solidFill>
                          <a:srgbClr val="DEE9F2"/>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博士班</a:t>
                        </a:r>
                      </a:p>
                    </a:txBody>
                    <a:tcPr marL="9280" marR="9280" marT="9525" marB="0" anchor="ctr" horzOverflow="overflow">
                      <a:lnL w="19050" cap="flat" cmpd="sng">
                        <a:solidFill>
                          <a:srgbClr val="DEE9F2"/>
                        </a:solidFill>
                        <a:prstDash val="solid"/>
                        <a:round/>
                        <a:headEnd type="none" w="med" len="med"/>
                        <a:tailEnd type="none" w="med" len="med"/>
                      </a:lnL>
                      <a:lnR w="19050" cap="flat" cmpd="sng">
                        <a:solidFill>
                          <a:srgbClr val="DEE9F2"/>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碩士班</a:t>
                        </a:r>
                      </a:p>
                    </a:txBody>
                    <a:tcPr marL="9280" marR="9280" marT="9525" marB="0" anchor="ctr" horzOverflow="overflow">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學士班</a:t>
                        </a:r>
                      </a:p>
                    </a:txBody>
                    <a:tcPr marL="9280" marR="9280" marT="9525" marB="0" anchor="ctr" horzOverflow="overflow">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碩專班</a:t>
                        </a:r>
                      </a:p>
                    </a:txBody>
                    <a:tcPr marL="9280" marR="9280" marT="9525" marB="0" anchor="ctr" horzOverflow="overflow">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產專班</a:t>
                        </a:r>
                      </a:p>
                    </a:txBody>
                    <a:tcPr marL="9280" marR="9280" marT="9525" marB="0" anchor="ctr" horzOverflow="overflow">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進修</a:t>
                        </a:r>
                        <a:r>
                          <a:rPr kumimoji="0" lang="en-US" altLang="zh-TW" sz="19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r>
                        <a:br>
                          <a:rPr kumimoji="0" lang="en-US" altLang="zh-TW" sz="19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br>
                        <a:r>
                          <a:rPr kumimoji="0" lang="zh-TW" altLang="en-US" sz="19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學士班</a:t>
                        </a:r>
                      </a:p>
                    </a:txBody>
                    <a:tcPr marL="89087" marR="89087" horzOverflow="overflow">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rPr>
                          <a:t>學生數</a:t>
                        </a:r>
                        <a:endParaRPr kumimoji="0" lang="en-US" altLang="zh-TW" sz="19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9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rPr>
                          <a:t>合計</a:t>
                        </a:r>
                      </a:p>
                    </a:txBody>
                    <a:tcPr marL="89087" marR="89087" anchor="ctr" horzOverflow="overflow">
                      <a:lnL w="19050" cap="flat" cmpd="sng">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413236">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文學院</a:t>
                        </a: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3</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系</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2</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所</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2</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學程</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97</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238</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760</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114</a:t>
                        </a: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576</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1,785</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56565">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農資學院</a:t>
                        </a: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11</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系</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3</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所</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
                        </a:r>
                        <a:b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b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7</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學程</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1</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專班</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357</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911</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2,728</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228</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219</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4,443</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13236">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理學院</a:t>
                        </a: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3</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系</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2</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所</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47</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334</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781</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96</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3</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1,261</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56565">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工學院</a:t>
                        </a: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5</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系</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2</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所</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
                        </a:r>
                        <a:b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b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1</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學程</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153</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736</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1,371</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553</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2,813</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57664414"/>
                    </a:ext>
                  </a:extLst>
                </a:tr>
                <a:tr h="456565">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生科院</a:t>
                        </a: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1</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系</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4</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所</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
                        </a:r>
                        <a:b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b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2</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學程</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1</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專班</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137</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299</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384</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62</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882</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17216582"/>
                    </a:ext>
                  </a:extLst>
                </a:tr>
                <a:tr h="413236">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獸醫學院</a:t>
                        </a: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1</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系</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2</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所</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53</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120</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426</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599</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25678392"/>
                    </a:ext>
                  </a:extLst>
                </a:tr>
                <a:tr h="456565">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管理學院</a:t>
                        </a: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5</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系</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2</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所</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1</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學程</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
                        </a:r>
                        <a:b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b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1</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專班</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107</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465</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1,051</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408</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188</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2,219</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08840369"/>
                    </a:ext>
                  </a:extLst>
                </a:tr>
                <a:tr h="413236">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法政學院</a:t>
                        </a: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1</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系</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3</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所</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35</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239</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173</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299</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746</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06245470"/>
                    </a:ext>
                  </a:extLst>
                </a:tr>
                <a:tr h="413236">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電資學院</a:t>
                        </a: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2</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系</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2</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所</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92</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422</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569</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242</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17</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1,342</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3101620"/>
                    </a:ext>
                  </a:extLst>
                </a:tr>
                <a:tr h="585911">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不分院</a:t>
                        </a:r>
                        <a:endParaRPr kumimoji="0" lang="en-US" altLang="zh-TW"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a:t>
                        </a:r>
                        <a:r>
                          <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含創產國際學院</a:t>
                        </a:r>
                        <a:r>
                          <a:rPr kumimoji="0" lang="en-US" altLang="zh-TW"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rPr>
                          <a:t>)</a:t>
                        </a:r>
                        <a:endParaRPr kumimoji="0" lang="zh-TW" altLang="en-US" sz="1600" b="1" i="0" u="none" strike="noStrike" cap="none" normalizeH="0" baseline="0" dirty="0">
                          <a:ln>
                            <a:noFill/>
                          </a:ln>
                          <a:solidFill>
                            <a:schemeClr val="accent4">
                              <a:lumMod val="50000"/>
                            </a:schemeClr>
                          </a:solidFill>
                          <a:effectLst/>
                          <a:latin typeface="微軟正黑體" panose="020B0604030504040204" pitchFamily="34" charset="-120"/>
                          <a:ea typeface="微軟正黑體" panose="020B0604030504040204" pitchFamily="34" charset="-120"/>
                        </a:endParaRP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3</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學程</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58</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44</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rPr>
                          <a:t>0</a:t>
                        </a: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102</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9050" cap="flat" cmpd="sng" algn="ctr">
                        <a:solidFill>
                          <a:srgbClr val="DEE9F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62158646"/>
                    </a:ext>
                  </a:extLst>
                </a:tr>
                <a:tr h="456565">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rPr>
                          <a:t>合計</a:t>
                        </a:r>
                      </a:p>
                    </a:txBody>
                    <a:tcPr marL="9280" marR="9280" marT="9525" marB="0" anchor="ctr" horzOverflow="overflow">
                      <a:lnL w="12700" cap="flat" cmpd="sng" algn="ctr">
                        <a:solidFill>
                          <a:schemeClr val="tx2">
                            <a:lumMod val="40000"/>
                            <a:lumOff val="60000"/>
                          </a:schemeClr>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5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rPr>
                          <a:t>32</a:t>
                        </a:r>
                        <a:r>
                          <a:rPr kumimoji="0" lang="zh-TW" altLang="en-US" sz="15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rPr>
                          <a:t>系</a:t>
                        </a:r>
                        <a:r>
                          <a:rPr kumimoji="0" lang="en-US" altLang="zh-TW" sz="15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rPr>
                          <a:t>22</a:t>
                        </a:r>
                        <a:r>
                          <a:rPr kumimoji="0" lang="zh-TW" altLang="en-US" sz="15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rPr>
                          <a:t>所</a:t>
                        </a:r>
                        <a:r>
                          <a:rPr kumimoji="0" lang="en-US" altLang="zh-TW" sz="15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rPr>
                          <a:t/>
                        </a:r>
                        <a:br>
                          <a:rPr kumimoji="0" lang="en-US" altLang="zh-TW" sz="15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rPr>
                        </a:br>
                        <a:r>
                          <a:rPr kumimoji="0" lang="en-US" altLang="zh-TW" sz="1500" b="1" i="0" u="none" strike="noStrike" cap="none" normalizeH="0" baseline="0" dirty="0">
                            <a:ln>
                              <a:noFill/>
                            </a:ln>
                            <a:solidFill>
                              <a:srgbClr val="635423"/>
                            </a:solidFill>
                            <a:effectLst/>
                            <a:latin typeface="微軟正黑體" panose="020B0604030504040204" pitchFamily="34" charset="-120"/>
                            <a:ea typeface="微軟正黑體" panose="020B0604030504040204" pitchFamily="34" charset="-120"/>
                          </a:rPr>
                          <a:t>16</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學程</a:t>
                        </a:r>
                        <a:r>
                          <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3</a:t>
                        </a:r>
                        <a:r>
                          <a:rPr kumimoji="0" lang="zh-TW" altLang="en-US"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rPr>
                          <a:t>專班</a:t>
                        </a:r>
                        <a:endParaRPr kumimoji="0" lang="en-US" altLang="zh-TW" sz="15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endParaRPr>
                      </a:p>
                    </a:txBody>
                    <a:tcPr marL="9280" marR="9280" marT="9525" marB="0" anchor="ctr" horzOverflow="overflow">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solidFill>
                          <a:srgbClr val="DEE9F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1,136</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3,808</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8,243</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2,002</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20</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983</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9050" cap="flat" cmpd="sng" algn="ctr">
                        <a:solidFill>
                          <a:srgbClr val="DEE9F2"/>
                        </a:solidFill>
                        <a:prstDash val="solid"/>
                        <a:round/>
                        <a:headEnd type="none" w="med" len="med"/>
                        <a:tailEnd type="none" w="med" len="med"/>
                      </a:lnR>
                      <a:lnT w="19050" cap="flat" cmpd="sng" algn="ctr">
                        <a:solidFill>
                          <a:srgbClr val="DEE9F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54" rtl="0" eaLnBrk="1" latinLnBrk="0" hangingPunct="1">
                          <a:defRPr sz="1800" kern="1200">
                            <a:solidFill>
                              <a:schemeClr val="tx1"/>
                            </a:solidFill>
                            <a:latin typeface="Century Gothic"/>
                          </a:defRPr>
                        </a:lvl1pPr>
                        <a:lvl2pPr marL="457178" algn="l" defTabSz="914354" rtl="0" eaLnBrk="1" latinLnBrk="0" hangingPunct="1">
                          <a:defRPr sz="1800" kern="1200">
                            <a:solidFill>
                              <a:schemeClr val="tx1"/>
                            </a:solidFill>
                            <a:latin typeface="Century Gothic"/>
                          </a:defRPr>
                        </a:lvl2pPr>
                        <a:lvl3pPr marL="914354" algn="l" defTabSz="914354" rtl="0" eaLnBrk="1" latinLnBrk="0" hangingPunct="1">
                          <a:defRPr sz="1800" kern="1200">
                            <a:solidFill>
                              <a:schemeClr val="tx1"/>
                            </a:solidFill>
                            <a:latin typeface="Century Gothic"/>
                          </a:defRPr>
                        </a:lvl3pPr>
                        <a:lvl4pPr marL="1371532" algn="l" defTabSz="914354" rtl="0" eaLnBrk="1" latinLnBrk="0" hangingPunct="1">
                          <a:defRPr sz="1800" kern="1200">
                            <a:solidFill>
                              <a:schemeClr val="tx1"/>
                            </a:solidFill>
                            <a:latin typeface="Century Gothic"/>
                          </a:defRPr>
                        </a:lvl4pPr>
                        <a:lvl5pPr marL="1828709" algn="l" defTabSz="914354" rtl="0" eaLnBrk="1" latinLnBrk="0" hangingPunct="1">
                          <a:defRPr sz="1800" kern="1200">
                            <a:solidFill>
                              <a:schemeClr val="tx1"/>
                            </a:solidFill>
                            <a:latin typeface="Century Gothic"/>
                          </a:defRPr>
                        </a:lvl5pPr>
                        <a:lvl6pPr marL="2285886" algn="l" defTabSz="914354" rtl="0" eaLnBrk="1" latinLnBrk="0" hangingPunct="1">
                          <a:defRPr sz="1800" kern="1200">
                            <a:solidFill>
                              <a:schemeClr val="tx1"/>
                            </a:solidFill>
                            <a:latin typeface="Century Gothic"/>
                          </a:defRPr>
                        </a:lvl6pPr>
                        <a:lvl7pPr marL="2743062" algn="l" defTabSz="914354" rtl="0" eaLnBrk="1" latinLnBrk="0" hangingPunct="1">
                          <a:defRPr sz="1800" kern="1200">
                            <a:solidFill>
                              <a:schemeClr val="tx1"/>
                            </a:solidFill>
                            <a:latin typeface="Century Gothic"/>
                          </a:defRPr>
                        </a:lvl7pPr>
                        <a:lvl8pPr marL="3200240" algn="l" defTabSz="914354" rtl="0" eaLnBrk="1" latinLnBrk="0" hangingPunct="1">
                          <a:defRPr sz="1800" kern="1200">
                            <a:solidFill>
                              <a:schemeClr val="tx1"/>
                            </a:solidFill>
                            <a:latin typeface="Century Gothic"/>
                          </a:defRPr>
                        </a:lvl8pPr>
                        <a:lvl9pPr marL="3657418" algn="l" defTabSz="914354" rtl="0" eaLnBrk="1" latinLnBrk="0" hangingPunct="1">
                          <a:defRPr sz="1800" kern="1200">
                            <a:solidFill>
                              <a:schemeClr val="tx1"/>
                            </a:solidFill>
                            <a:latin typeface="Century Gothic"/>
                          </a:defRPr>
                        </a:lvl9pPr>
                      </a:lstStyle>
                      <a:p>
                        <a:pPr algn="ctr" fontAlgn="ctr"/>
                        <a:r>
                          <a:rPr kumimoji="0" lang="en-US" altLang="zh-TW" sz="1600" b="1" i="0" u="none" strike="noStrike" kern="1200" cap="none" normalizeH="0" baseline="0" dirty="0" smtClean="0">
                            <a:ln>
                              <a:noFill/>
                            </a:ln>
                            <a:solidFill>
                              <a:srgbClr val="635423"/>
                            </a:solidFill>
                            <a:effectLst/>
                            <a:latin typeface="微軟正黑體" panose="020B0604030504040204" pitchFamily="34" charset="-120"/>
                            <a:ea typeface="微軟正黑體" panose="020B0604030504040204" pitchFamily="34" charset="-120"/>
                            <a:cs typeface="+mn-cs"/>
                            <a:sym typeface="Arial"/>
                          </a:rPr>
                          <a:t>1,6192</a:t>
                        </a:r>
                        <a:endParaRPr kumimoji="0" lang="en-US" altLang="zh-TW" sz="1600" b="1" i="0" u="none" strike="noStrike" kern="1200" cap="none" normalizeH="0" baseline="0" dirty="0">
                          <a:ln>
                            <a:noFill/>
                          </a:ln>
                          <a:solidFill>
                            <a:srgbClr val="635423"/>
                          </a:solidFill>
                          <a:effectLst/>
                          <a:latin typeface="微軟正黑體" panose="020B0604030504040204" pitchFamily="34" charset="-120"/>
                          <a:ea typeface="微軟正黑體" panose="020B0604030504040204" pitchFamily="34" charset="-120"/>
                          <a:cs typeface="+mn-cs"/>
                          <a:sym typeface="Arial"/>
                        </a:endParaRPr>
                      </a:p>
                    </a:txBody>
                    <a:tcPr marL="10160" marR="10160" marT="10160" marB="0" anchor="ctr">
                      <a:lnL w="19050" cap="flat" cmpd="sng" algn="ctr">
                        <a:solidFill>
                          <a:srgbClr val="DEE9F2"/>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9050" cap="flat" cmpd="sng" algn="ctr">
                        <a:solidFill>
                          <a:srgbClr val="DEE9F2"/>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30784572"/>
                    </a:ext>
                  </a:extLst>
                </a:tr>
              </a:tbl>
            </a:graphicData>
          </a:graphic>
        </p:graphicFrame>
      </p:gr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4</a:t>
            </a:fld>
            <a:endParaRPr lang="zh-CN" altLang="en-US"/>
          </a:p>
        </p:txBody>
      </p:sp>
    </p:spTree>
    <p:custDataLst>
      <p:tags r:id="rId1"/>
    </p:custDataLst>
    <p:extLst>
      <p:ext uri="{BB962C8B-B14F-4D97-AF65-F5344CB8AC3E}">
        <p14:creationId xmlns:p14="http://schemas.microsoft.com/office/powerpoint/2010/main" val="4282047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79615" y="343863"/>
            <a:ext cx="590698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推動教與學的品質保證</a:t>
            </a:r>
            <a:r>
              <a:rPr lang="en-US" altLang="zh-TW" dirty="0"/>
              <a:t>(1/2)</a:t>
            </a:r>
            <a:endParaRPr lang="zh-CN" altLang="en-US" dirty="0">
              <a:sym typeface="+mn-lt"/>
            </a:endParaRPr>
          </a:p>
        </p:txBody>
      </p:sp>
      <p:grpSp>
        <p:nvGrpSpPr>
          <p:cNvPr id="2" name="群組 1">
            <a:extLst>
              <a:ext uri="{FF2B5EF4-FFF2-40B4-BE49-F238E27FC236}">
                <a16:creationId xmlns:a16="http://schemas.microsoft.com/office/drawing/2014/main" id="{C71626AF-5992-4EDB-8520-8911F29FD07E}"/>
              </a:ext>
            </a:extLst>
          </p:cNvPr>
          <p:cNvGrpSpPr/>
          <p:nvPr/>
        </p:nvGrpSpPr>
        <p:grpSpPr>
          <a:xfrm>
            <a:off x="303347" y="1514655"/>
            <a:ext cx="11019078" cy="3622968"/>
            <a:chOff x="3255012" y="1292684"/>
            <a:chExt cx="8543254" cy="4447959"/>
          </a:xfrm>
        </p:grpSpPr>
        <p:sp>
          <p:nvSpPr>
            <p:cNvPr id="34" name="任意多边形 7">
              <a:extLst>
                <a:ext uri="{FF2B5EF4-FFF2-40B4-BE49-F238E27FC236}">
                  <a16:creationId xmlns:a16="http://schemas.microsoft.com/office/drawing/2014/main" id="{304D51C1-01C0-4EEF-8899-CC6FAFA08064}"/>
                </a:ext>
              </a:extLst>
            </p:cNvPr>
            <p:cNvSpPr/>
            <p:nvPr/>
          </p:nvSpPr>
          <p:spPr>
            <a:xfrm rot="16200000">
              <a:off x="6449520" y="983675"/>
              <a:ext cx="2154238" cy="2795588"/>
            </a:xfrm>
            <a:custGeom>
              <a:avLst/>
              <a:gdLst>
                <a:gd name="connsiteX0" fmla="*/ 1077119 w 2154238"/>
                <a:gd name="connsiteY0" fmla="*/ 0 h 2795588"/>
                <a:gd name="connsiteX1" fmla="*/ 2154238 w 2154238"/>
                <a:gd name="connsiteY1" fmla="*/ 1076325 h 2795588"/>
                <a:gd name="connsiteX2" fmla="*/ 1397421 w 2154238"/>
                <a:gd name="connsiteY2" fmla="*/ 2104261 h 2795588"/>
                <a:gd name="connsiteX3" fmla="*/ 1327547 w 2154238"/>
                <a:gd name="connsiteY3" fmla="*/ 2122214 h 2795588"/>
                <a:gd name="connsiteX4" fmla="*/ 1327547 w 2154238"/>
                <a:gd name="connsiteY4" fmla="*/ 2253140 h 2795588"/>
                <a:gd name="connsiteX5" fmla="*/ 1577975 w 2154238"/>
                <a:gd name="connsiteY5" fmla="*/ 2253140 h 2795588"/>
                <a:gd name="connsiteX6" fmla="*/ 1077119 w 2154238"/>
                <a:gd name="connsiteY6" fmla="*/ 2795588 h 2795588"/>
                <a:gd name="connsiteX7" fmla="*/ 576262 w 2154238"/>
                <a:gd name="connsiteY7" fmla="*/ 2253140 h 2795588"/>
                <a:gd name="connsiteX8" fmla="*/ 826690 w 2154238"/>
                <a:gd name="connsiteY8" fmla="*/ 2253140 h 2795588"/>
                <a:gd name="connsiteX9" fmla="*/ 826690 w 2154238"/>
                <a:gd name="connsiteY9" fmla="*/ 2122214 h 2795588"/>
                <a:gd name="connsiteX10" fmla="*/ 756817 w 2154238"/>
                <a:gd name="connsiteY10" fmla="*/ 2104261 h 2795588"/>
                <a:gd name="connsiteX11" fmla="*/ 0 w 2154238"/>
                <a:gd name="connsiteY11" fmla="*/ 1076325 h 2795588"/>
                <a:gd name="connsiteX12" fmla="*/ 1077119 w 2154238"/>
                <a:gd name="connsiteY12" fmla="*/ 0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238" h="2795588">
                  <a:moveTo>
                    <a:pt x="1077119" y="0"/>
                  </a:moveTo>
                  <a:cubicBezTo>
                    <a:pt x="1671995" y="0"/>
                    <a:pt x="2154238" y="481887"/>
                    <a:pt x="2154238" y="1076325"/>
                  </a:cubicBezTo>
                  <a:cubicBezTo>
                    <a:pt x="2154238" y="1559306"/>
                    <a:pt x="1835883" y="1967986"/>
                    <a:pt x="1397421" y="2104261"/>
                  </a:cubicBezTo>
                  <a:lnTo>
                    <a:pt x="1327547" y="2122214"/>
                  </a:lnTo>
                  <a:lnTo>
                    <a:pt x="1327547" y="2253140"/>
                  </a:lnTo>
                  <a:lnTo>
                    <a:pt x="1577975" y="2253140"/>
                  </a:lnTo>
                  <a:lnTo>
                    <a:pt x="1077119" y="2795588"/>
                  </a:lnTo>
                  <a:lnTo>
                    <a:pt x="576262" y="2253140"/>
                  </a:lnTo>
                  <a:lnTo>
                    <a:pt x="826690" y="2253140"/>
                  </a:lnTo>
                  <a:lnTo>
                    <a:pt x="826690" y="2122214"/>
                  </a:lnTo>
                  <a:lnTo>
                    <a:pt x="756817" y="2104261"/>
                  </a:lnTo>
                  <a:cubicBezTo>
                    <a:pt x="318356" y="1967986"/>
                    <a:pt x="0" y="1559306"/>
                    <a:pt x="0" y="1076325"/>
                  </a:cubicBezTo>
                  <a:cubicBezTo>
                    <a:pt x="0" y="481887"/>
                    <a:pt x="482243" y="0"/>
                    <a:pt x="1077119" y="0"/>
                  </a:cubicBezTo>
                  <a:close/>
                </a:path>
              </a:pathLst>
            </a:custGeom>
            <a:solidFill>
              <a:srgbClr val="2D9F7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文本框 40">
              <a:extLst>
                <a:ext uri="{FF2B5EF4-FFF2-40B4-BE49-F238E27FC236}">
                  <a16:creationId xmlns:a16="http://schemas.microsoft.com/office/drawing/2014/main" id="{BB796C48-6598-4CD5-8762-39710C87BE98}"/>
                </a:ext>
              </a:extLst>
            </p:cNvPr>
            <p:cNvSpPr txBox="1">
              <a:spLocks noChangeArrowheads="1"/>
            </p:cNvSpPr>
            <p:nvPr/>
          </p:nvSpPr>
          <p:spPr bwMode="auto">
            <a:xfrm>
              <a:off x="6449262" y="1646224"/>
              <a:ext cx="1757251" cy="102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zh-TW" altLang="en-US" sz="2400" b="1" dirty="0">
                  <a:solidFill>
                    <a:schemeClr val="bg1"/>
                  </a:solidFill>
                  <a:latin typeface="Arial"/>
                  <a:ea typeface="微软雅黑"/>
                </a:rPr>
                <a:t>行政業務單位、</a:t>
              </a:r>
              <a:endParaRPr lang="en-US" altLang="zh-TW" sz="2400" b="1" dirty="0">
                <a:solidFill>
                  <a:schemeClr val="bg1"/>
                </a:solidFill>
                <a:latin typeface="Arial"/>
                <a:ea typeface="微软雅黑"/>
              </a:endParaRPr>
            </a:p>
            <a:p>
              <a:pPr lvl="0"/>
              <a:r>
                <a:rPr lang="zh-TW" altLang="en-US" sz="2400" b="1" dirty="0">
                  <a:solidFill>
                    <a:schemeClr val="bg1"/>
                  </a:solidFill>
                  <a:latin typeface="Arial"/>
                  <a:ea typeface="微软雅黑"/>
                </a:rPr>
                <a:t>受評單位</a:t>
              </a:r>
            </a:p>
          </p:txBody>
        </p:sp>
        <p:sp>
          <p:nvSpPr>
            <p:cNvPr id="38" name="文本框 48">
              <a:extLst>
                <a:ext uri="{FF2B5EF4-FFF2-40B4-BE49-F238E27FC236}">
                  <a16:creationId xmlns:a16="http://schemas.microsoft.com/office/drawing/2014/main" id="{18193D3C-E3BD-4FC9-B50A-B01385312FDC}"/>
                </a:ext>
              </a:extLst>
            </p:cNvPr>
            <p:cNvSpPr txBox="1">
              <a:spLocks noChangeArrowheads="1"/>
            </p:cNvSpPr>
            <p:nvPr/>
          </p:nvSpPr>
          <p:spPr bwMode="auto">
            <a:xfrm>
              <a:off x="6133755" y="2697018"/>
              <a:ext cx="215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2400" kern="0" dirty="0">
                  <a:solidFill>
                    <a:schemeClr val="bg1"/>
                  </a:solidFill>
                  <a:latin typeface="微軟正黑體" panose="020B0604030504040204" pitchFamily="34" charset="-120"/>
                  <a:ea typeface="微軟正黑體" panose="020B0604030504040204" pitchFamily="34" charset="-120"/>
                </a:rPr>
                <a:t>已完成</a:t>
              </a:r>
              <a:endParaRPr kumimoji="0" lang="zh-CN" altLang="en-US" sz="2400" b="0" i="0" u="none" strike="noStrike" kern="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p:txBody>
        </p:sp>
        <p:sp>
          <p:nvSpPr>
            <p:cNvPr id="54" name="矩形 38">
              <a:extLst>
                <a:ext uri="{FF2B5EF4-FFF2-40B4-BE49-F238E27FC236}">
                  <a16:creationId xmlns:a16="http://schemas.microsoft.com/office/drawing/2014/main" id="{8FE49EF7-9B31-4886-93D0-D40A973E13C0}"/>
                </a:ext>
              </a:extLst>
            </p:cNvPr>
            <p:cNvSpPr>
              <a:spLocks noChangeArrowheads="1"/>
            </p:cNvSpPr>
            <p:nvPr/>
          </p:nvSpPr>
          <p:spPr bwMode="auto">
            <a:xfrm>
              <a:off x="8954348" y="3357044"/>
              <a:ext cx="2419668" cy="238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lvl="0" indent="-342900" algn="just">
                <a:lnSpc>
                  <a:spcPts val="2000"/>
                </a:lnSpc>
                <a:buFont typeface="Wingdings" panose="05000000000000000000" pitchFamily="2" charset="2"/>
                <a:buChar char="l"/>
              </a:pPr>
              <a:r>
                <a:rPr lang="zh-TW" altLang="en-US" sz="1600" b="1" dirty="0">
                  <a:solidFill>
                    <a:srgbClr val="FF0000"/>
                  </a:solidFill>
                  <a:latin typeface="微軟正黑體" panose="020B0604030504040204" pitchFamily="34" charset="-120"/>
                  <a:ea typeface="微軟正黑體" panose="020B0604030504040204" pitchFamily="34" charset="-120"/>
                </a:rPr>
                <a:t>自我改善追蹤</a:t>
              </a:r>
              <a:r>
                <a:rPr lang="zh-TW" altLang="en-US" sz="1600" b="1" dirty="0">
                  <a:solidFill>
                    <a:srgbClr val="000000">
                      <a:hueOff val="0"/>
                      <a:satOff val="0"/>
                      <a:lumOff val="0"/>
                      <a:alphaOff val="0"/>
                    </a:srgbClr>
                  </a:solidFill>
                  <a:latin typeface="微軟正黑體" panose="020B0604030504040204" pitchFamily="34" charset="-120"/>
                  <a:ea typeface="微軟正黑體" panose="020B0604030504040204" pitchFamily="34" charset="-120"/>
                </a:rPr>
                <a:t>：</a:t>
              </a:r>
              <a:r>
                <a:rPr lang="en-US" altLang="en-US" sz="1600" b="1" dirty="0">
                  <a:latin typeface="微軟正黑體" panose="020B0604030504040204" pitchFamily="34" charset="-120"/>
                  <a:ea typeface="微軟正黑體" panose="020B0604030504040204" pitchFamily="34" charset="-120"/>
                </a:rPr>
                <a:t>1</a:t>
              </a:r>
              <a:r>
                <a:rPr lang="en-US" altLang="zh-TW" sz="1600" b="1" dirty="0">
                  <a:latin typeface="微軟正黑體" panose="020B0604030504040204" pitchFamily="34" charset="-120"/>
                  <a:ea typeface="微軟正黑體" panose="020B0604030504040204" pitchFamily="34" charset="-120"/>
                </a:rPr>
                <a:t>10</a:t>
              </a:r>
              <a:r>
                <a:rPr lang="zh-TW" altLang="en-US" sz="1600" b="1" dirty="0">
                  <a:latin typeface="微軟正黑體" panose="020B0604030504040204" pitchFamily="34" charset="-120"/>
                  <a:ea typeface="微軟正黑體" panose="020B0604030504040204" pitchFamily="34" charset="-120"/>
                </a:rPr>
                <a:t>年</a:t>
              </a:r>
              <a:r>
                <a:rPr lang="en-US" altLang="zh-TW" sz="1600" b="1" dirty="0">
                  <a:latin typeface="微軟正黑體" panose="020B0604030504040204" pitchFamily="34" charset="-120"/>
                  <a:ea typeface="微軟正黑體" panose="020B0604030504040204" pitchFamily="34" charset="-120"/>
                </a:rPr>
                <a:t>2</a:t>
              </a:r>
              <a:r>
                <a:rPr lang="zh-TW" altLang="en-US" sz="1600" b="1" dirty="0">
                  <a:latin typeface="微軟正黑體" panose="020B0604030504040204" pitchFamily="34" charset="-120"/>
                  <a:ea typeface="微軟正黑體" panose="020B0604030504040204" pitchFamily="34" charset="-120"/>
                </a:rPr>
                <a:t>月</a:t>
              </a:r>
              <a:r>
                <a:rPr lang="zh-TW" altLang="en-US" sz="1600" dirty="0">
                  <a:solidFill>
                    <a:srgbClr val="000000">
                      <a:hueOff val="0"/>
                      <a:satOff val="0"/>
                      <a:lumOff val="0"/>
                      <a:alphaOff val="0"/>
                    </a:srgbClr>
                  </a:solidFill>
                  <a:latin typeface="微軟正黑體" panose="020B0604030504040204" pitchFamily="34" charset="-120"/>
                  <a:ea typeface="微軟正黑體" panose="020B0604030504040204" pitchFamily="34" charset="-120"/>
                </a:rPr>
                <a:t>通知各受評單位填報「教學單位自辦品保追蹤管考表」</a:t>
              </a:r>
              <a:r>
                <a:rPr lang="zh-TW" altLang="en-US" sz="1600" b="1" dirty="0">
                  <a:solidFill>
                    <a:srgbClr val="000000">
                      <a:hueOff val="0"/>
                      <a:satOff val="0"/>
                      <a:lumOff val="0"/>
                      <a:alphaOff val="0"/>
                    </a:srgbClr>
                  </a:solidFill>
                  <a:latin typeface="微軟正黑體" panose="020B0604030504040204" pitchFamily="34" charset="-120"/>
                  <a:ea typeface="微軟正黑體" panose="020B0604030504040204" pitchFamily="34" charset="-120"/>
                </a:rPr>
                <a:t>；</a:t>
              </a:r>
              <a:r>
                <a:rPr lang="en-US" altLang="zh-TW" sz="1600" b="1" dirty="0">
                  <a:solidFill>
                    <a:srgbClr val="0000FF"/>
                  </a:solidFill>
                  <a:latin typeface="微軟正黑體" panose="020B0604030504040204" pitchFamily="34" charset="-120"/>
                  <a:ea typeface="微軟正黑體" panose="020B0604030504040204" pitchFamily="34" charset="-120"/>
                </a:rPr>
                <a:t>6</a:t>
              </a:r>
              <a:r>
                <a:rPr lang="zh-TW" altLang="en-US" sz="1600" b="1" dirty="0">
                  <a:solidFill>
                    <a:srgbClr val="0000FF"/>
                  </a:solidFill>
                  <a:latin typeface="微軟正黑體" panose="020B0604030504040204" pitchFamily="34" charset="-120"/>
                  <a:ea typeface="微軟正黑體" panose="020B0604030504040204" pitchFamily="34" charset="-120"/>
                </a:rPr>
                <a:t>月前</a:t>
              </a:r>
              <a:r>
                <a:rPr lang="zh-TW" altLang="en-US" sz="1600" dirty="0">
                  <a:solidFill>
                    <a:srgbClr val="0000FF"/>
                  </a:solidFill>
                  <a:latin typeface="微軟正黑體" panose="020B0604030504040204" pitchFamily="34" charset="-120"/>
                  <a:ea typeface="微軟正黑體" panose="020B0604030504040204" pitchFamily="34" charset="-120"/>
                </a:rPr>
                <a:t>受評單位繳交「教學單位自辦品保追蹤管考表」</a:t>
              </a:r>
              <a:r>
                <a:rPr lang="zh-TW" altLang="en-US" sz="1600" dirty="0">
                  <a:solidFill>
                    <a:srgbClr val="000000">
                      <a:hueOff val="0"/>
                      <a:satOff val="0"/>
                      <a:lumOff val="0"/>
                      <a:alphaOff val="0"/>
                    </a:srgbClr>
                  </a:solidFill>
                  <a:latin typeface="微軟正黑體" panose="020B0604030504040204" pitchFamily="34" charset="-120"/>
                  <a:ea typeface="微軟正黑體" panose="020B0604030504040204" pitchFamily="34" charset="-120"/>
                </a:rPr>
                <a:t>至學院審查</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32" name="任意多边形 5">
              <a:extLst>
                <a:ext uri="{FF2B5EF4-FFF2-40B4-BE49-F238E27FC236}">
                  <a16:creationId xmlns:a16="http://schemas.microsoft.com/office/drawing/2014/main" id="{04794C9E-4E97-4E63-9E21-63A63F788028}"/>
                </a:ext>
              </a:extLst>
            </p:cNvPr>
            <p:cNvSpPr/>
            <p:nvPr/>
          </p:nvSpPr>
          <p:spPr>
            <a:xfrm rot="16200000">
              <a:off x="3624810" y="991920"/>
              <a:ext cx="2152650" cy="2795588"/>
            </a:xfrm>
            <a:custGeom>
              <a:avLst/>
              <a:gdLst>
                <a:gd name="connsiteX0" fmla="*/ 1076325 w 2152650"/>
                <a:gd name="connsiteY0" fmla="*/ 0 h 2795588"/>
                <a:gd name="connsiteX1" fmla="*/ 2152650 w 2152650"/>
                <a:gd name="connsiteY1" fmla="*/ 1076325 h 2795588"/>
                <a:gd name="connsiteX2" fmla="*/ 1396391 w 2152650"/>
                <a:gd name="connsiteY2" fmla="*/ 2104261 h 2795588"/>
                <a:gd name="connsiteX3" fmla="*/ 1327547 w 2152650"/>
                <a:gd name="connsiteY3" fmla="*/ 2121962 h 2795588"/>
                <a:gd name="connsiteX4" fmla="*/ 1327547 w 2152650"/>
                <a:gd name="connsiteY4" fmla="*/ 2253141 h 2795588"/>
                <a:gd name="connsiteX5" fmla="*/ 1577975 w 2152650"/>
                <a:gd name="connsiteY5" fmla="*/ 2253141 h 2795588"/>
                <a:gd name="connsiteX6" fmla="*/ 1077119 w 2152650"/>
                <a:gd name="connsiteY6" fmla="*/ 2795588 h 2795588"/>
                <a:gd name="connsiteX7" fmla="*/ 576263 w 2152650"/>
                <a:gd name="connsiteY7" fmla="*/ 2253141 h 2795588"/>
                <a:gd name="connsiteX8" fmla="*/ 826691 w 2152650"/>
                <a:gd name="connsiteY8" fmla="*/ 2253141 h 2795588"/>
                <a:gd name="connsiteX9" fmla="*/ 826691 w 2152650"/>
                <a:gd name="connsiteY9" fmla="*/ 2122371 h 2795588"/>
                <a:gd name="connsiteX10" fmla="*/ 756259 w 2152650"/>
                <a:gd name="connsiteY10" fmla="*/ 2104261 h 2795588"/>
                <a:gd name="connsiteX11" fmla="*/ 0 w 2152650"/>
                <a:gd name="connsiteY11" fmla="*/ 1076325 h 2795588"/>
                <a:gd name="connsiteX12" fmla="*/ 1076325 w 2152650"/>
                <a:gd name="connsiteY12" fmla="*/ 0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650" h="2795588">
                  <a:moveTo>
                    <a:pt x="1076325" y="0"/>
                  </a:moveTo>
                  <a:cubicBezTo>
                    <a:pt x="1670763" y="0"/>
                    <a:pt x="2152650" y="481887"/>
                    <a:pt x="2152650" y="1076325"/>
                  </a:cubicBezTo>
                  <a:cubicBezTo>
                    <a:pt x="2152650" y="1559306"/>
                    <a:pt x="1834530" y="1967986"/>
                    <a:pt x="1396391" y="2104261"/>
                  </a:cubicBezTo>
                  <a:lnTo>
                    <a:pt x="1327547" y="2121962"/>
                  </a:lnTo>
                  <a:lnTo>
                    <a:pt x="1327547" y="2253141"/>
                  </a:lnTo>
                  <a:lnTo>
                    <a:pt x="1577975" y="2253141"/>
                  </a:lnTo>
                  <a:lnTo>
                    <a:pt x="1077119" y="2795588"/>
                  </a:lnTo>
                  <a:lnTo>
                    <a:pt x="576263" y="2253141"/>
                  </a:lnTo>
                  <a:lnTo>
                    <a:pt x="826691" y="2253141"/>
                  </a:lnTo>
                  <a:lnTo>
                    <a:pt x="826691" y="2122371"/>
                  </a:lnTo>
                  <a:lnTo>
                    <a:pt x="756259" y="2104261"/>
                  </a:lnTo>
                  <a:cubicBezTo>
                    <a:pt x="318121" y="1967986"/>
                    <a:pt x="0" y="1559306"/>
                    <a:pt x="0" y="1076325"/>
                  </a:cubicBezTo>
                  <a:cubicBezTo>
                    <a:pt x="0" y="481887"/>
                    <a:pt x="481887" y="0"/>
                    <a:pt x="1076325" y="0"/>
                  </a:cubicBezTo>
                  <a:close/>
                </a:path>
              </a:pathLst>
            </a:custGeom>
            <a:solidFill>
              <a:srgbClr val="7481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文本框 39">
              <a:extLst>
                <a:ext uri="{FF2B5EF4-FFF2-40B4-BE49-F238E27FC236}">
                  <a16:creationId xmlns:a16="http://schemas.microsoft.com/office/drawing/2014/main" id="{7803B39E-0634-424C-9382-22987368C0B6}"/>
                </a:ext>
              </a:extLst>
            </p:cNvPr>
            <p:cNvSpPr txBox="1">
              <a:spLocks noChangeArrowheads="1"/>
            </p:cNvSpPr>
            <p:nvPr/>
          </p:nvSpPr>
          <p:spPr bwMode="auto">
            <a:xfrm>
              <a:off x="3669141" y="1872940"/>
              <a:ext cx="1613721" cy="5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zh-TW" altLang="en-US" sz="2400" b="1" dirty="0">
                  <a:solidFill>
                    <a:schemeClr val="bg1"/>
                  </a:solidFill>
                  <a:latin typeface="Arial"/>
                  <a:ea typeface="微软雅黑"/>
                </a:rPr>
                <a:t>行政業務單位</a:t>
              </a:r>
            </a:p>
          </p:txBody>
        </p:sp>
        <p:sp>
          <p:nvSpPr>
            <p:cNvPr id="37" name="文本框 47">
              <a:extLst>
                <a:ext uri="{FF2B5EF4-FFF2-40B4-BE49-F238E27FC236}">
                  <a16:creationId xmlns:a16="http://schemas.microsoft.com/office/drawing/2014/main" id="{EB4E3268-9730-4945-87A5-370710CF4EE5}"/>
                </a:ext>
              </a:extLst>
            </p:cNvPr>
            <p:cNvSpPr txBox="1">
              <a:spLocks noChangeArrowheads="1"/>
            </p:cNvSpPr>
            <p:nvPr/>
          </p:nvSpPr>
          <p:spPr bwMode="auto">
            <a:xfrm>
              <a:off x="3255012" y="2689835"/>
              <a:ext cx="2152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rPr>
                <a:t>已完成</a:t>
              </a:r>
              <a:endParaRPr kumimoji="0" lang="zh-CN" altLang="en-US" sz="24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55" name="矩形 38">
              <a:extLst>
                <a:ext uri="{FF2B5EF4-FFF2-40B4-BE49-F238E27FC236}">
                  <a16:creationId xmlns:a16="http://schemas.microsoft.com/office/drawing/2014/main" id="{D1555511-E3FB-409A-84BD-C9D144561103}"/>
                </a:ext>
              </a:extLst>
            </p:cNvPr>
            <p:cNvSpPr>
              <a:spLocks noChangeArrowheads="1"/>
            </p:cNvSpPr>
            <p:nvPr/>
          </p:nvSpPr>
          <p:spPr bwMode="auto">
            <a:xfrm>
              <a:off x="3303338" y="3435933"/>
              <a:ext cx="2474121" cy="187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lvl="0" indent="-342900" algn="just">
                <a:lnSpc>
                  <a:spcPts val="2000"/>
                </a:lnSpc>
                <a:buFont typeface="Wingdings" panose="05000000000000000000" pitchFamily="2" charset="2"/>
                <a:buChar char="l"/>
              </a:pPr>
              <a:r>
                <a:rPr lang="zh-TW" altLang="en-US" sz="1600" dirty="0">
                  <a:latin typeface="微軟正黑體" panose="020B0604030504040204" pitchFamily="34" charset="-120"/>
                  <a:ea typeface="微軟正黑體" panose="020B0604030504040204" pitchFamily="34" charset="-120"/>
                </a:rPr>
                <a:t>教務處彙整各受評單位自我改善計畫及系級自辦品保結果認定檢核資料至自辦品保結果報告書，</a:t>
              </a:r>
              <a:r>
                <a:rPr lang="en-US" altLang="zh-TW" sz="1600" b="1" u="sng" dirty="0">
                  <a:latin typeface="微軟正黑體" panose="020B0604030504040204" pitchFamily="34" charset="-120"/>
                  <a:ea typeface="微軟正黑體" panose="020B0604030504040204" pitchFamily="34" charset="-120"/>
                </a:rPr>
                <a:t>9</a:t>
              </a:r>
              <a:r>
                <a:rPr lang="zh-TW" altLang="en-US" sz="1600" b="1" u="sng" dirty="0">
                  <a:latin typeface="微軟正黑體" panose="020B0604030504040204" pitchFamily="34" charset="-120"/>
                  <a:ea typeface="微軟正黑體" panose="020B0604030504040204" pitchFamily="34" charset="-120"/>
                </a:rPr>
                <a:t>月</a:t>
              </a:r>
              <a:r>
                <a:rPr lang="en-US" altLang="zh-TW" sz="1600" b="1" u="sng" dirty="0">
                  <a:latin typeface="微軟正黑體" panose="020B0604030504040204" pitchFamily="34" charset="-120"/>
                  <a:ea typeface="微軟正黑體" panose="020B0604030504040204" pitchFamily="34" charset="-120"/>
                </a:rPr>
                <a:t>15</a:t>
              </a:r>
              <a:r>
                <a:rPr lang="zh-TW" altLang="en-US" sz="1600" b="1" u="sng" dirty="0">
                  <a:latin typeface="微軟正黑體" panose="020B0604030504040204" pitchFamily="34" charset="-120"/>
                  <a:ea typeface="微軟正黑體" panose="020B0604030504040204" pitchFamily="34" charset="-120"/>
                </a:rPr>
                <a:t>日</a:t>
              </a:r>
              <a:r>
                <a:rPr lang="zh-TW" altLang="en-US" sz="1600" dirty="0">
                  <a:latin typeface="微軟正黑體" panose="020B0604030504040204" pitchFamily="34" charset="-120"/>
                  <a:ea typeface="微軟正黑體" panose="020B0604030504040204" pitchFamily="34" charset="-120"/>
                </a:rPr>
                <a:t>送高教評鑑中心進行結果認定。</a:t>
              </a:r>
            </a:p>
          </p:txBody>
        </p:sp>
        <p:sp>
          <p:nvSpPr>
            <p:cNvPr id="56" name="矩形 38">
              <a:extLst>
                <a:ext uri="{FF2B5EF4-FFF2-40B4-BE49-F238E27FC236}">
                  <a16:creationId xmlns:a16="http://schemas.microsoft.com/office/drawing/2014/main" id="{3CD29049-AE50-4115-BD4F-42B22E25F512}"/>
                </a:ext>
              </a:extLst>
            </p:cNvPr>
            <p:cNvSpPr>
              <a:spLocks noChangeArrowheads="1"/>
            </p:cNvSpPr>
            <p:nvPr/>
          </p:nvSpPr>
          <p:spPr bwMode="auto">
            <a:xfrm>
              <a:off x="5950533" y="3401095"/>
              <a:ext cx="3003814" cy="200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lvl="0" indent="-342900" algn="just">
                <a:lnSpc>
                  <a:spcPts val="2000"/>
                </a:lnSpc>
                <a:buFont typeface="Wingdings" panose="05000000000000000000" pitchFamily="2" charset="2"/>
                <a:buChar char="l"/>
              </a:pPr>
              <a:r>
                <a:rPr lang="zh-TW" altLang="en-US" sz="1600" b="1" dirty="0">
                  <a:solidFill>
                    <a:srgbClr val="FF0000"/>
                  </a:solidFill>
                  <a:latin typeface="微軟正黑體" panose="020B0604030504040204" pitchFamily="34" charset="-120"/>
                  <a:ea typeface="微軟正黑體" panose="020B0604030504040204" pitchFamily="34" charset="-120"/>
                </a:rPr>
                <a:t>初核意見及待釐清問題回覆</a:t>
              </a:r>
              <a:r>
                <a:rPr lang="zh-TW" altLang="en-US" sz="1600" dirty="0">
                  <a:latin typeface="微軟正黑體" panose="020B0604030504040204" pitchFamily="34" charset="-120"/>
                  <a:ea typeface="微軟正黑體" panose="020B0604030504040204" pitchFamily="34" charset="-120"/>
                </a:rPr>
                <a:t>：本校受評單位分別於</a:t>
              </a:r>
              <a:r>
                <a:rPr lang="en-US" altLang="zh-TW" sz="1600" dirty="0">
                  <a:latin typeface="微軟正黑體" panose="020B0604030504040204" pitchFamily="34" charset="-120"/>
                  <a:ea typeface="微軟正黑體" panose="020B0604030504040204" pitchFamily="34" charset="-120"/>
                </a:rPr>
                <a:t>9</a:t>
              </a:r>
              <a:r>
                <a:rPr lang="zh-TW" altLang="en-US" sz="1600" dirty="0">
                  <a:latin typeface="微軟正黑體" panose="020B0604030504040204" pitchFamily="34" charset="-120"/>
                  <a:ea typeface="微軟正黑體" panose="020B0604030504040204" pitchFamily="34" charset="-120"/>
                </a:rPr>
                <a:t>月底及</a:t>
              </a:r>
              <a:r>
                <a:rPr lang="en-US" altLang="zh-TW" sz="1600" dirty="0">
                  <a:latin typeface="微軟正黑體" panose="020B0604030504040204" pitchFamily="34" charset="-120"/>
                  <a:ea typeface="微軟正黑體" panose="020B0604030504040204" pitchFamily="34" charset="-120"/>
                </a:rPr>
                <a:t>10</a:t>
              </a:r>
              <a:r>
                <a:rPr lang="zh-TW" altLang="en-US" sz="1600" dirty="0">
                  <a:latin typeface="微軟正黑體" panose="020B0604030504040204" pitchFamily="34" charset="-120"/>
                  <a:ea typeface="微軟正黑體" panose="020B0604030504040204" pitchFamily="34" charset="-120"/>
                </a:rPr>
                <a:t>月底將本校自辦品保結果報告書初核意見及待釐清問題回覆給高教評鑑中心。</a:t>
              </a:r>
              <a:endParaRPr lang="en-US" altLang="zh-TW" sz="1600" dirty="0">
                <a:latin typeface="微軟正黑體" panose="020B0604030504040204" pitchFamily="34" charset="-120"/>
                <a:ea typeface="微軟正黑體" panose="020B0604030504040204" pitchFamily="34" charset="-120"/>
              </a:endParaRPr>
            </a:p>
            <a:p>
              <a:pPr marL="342900" lvl="0" indent="-342900" algn="just">
                <a:lnSpc>
                  <a:spcPts val="2000"/>
                </a:lnSpc>
                <a:buFont typeface="Wingdings" panose="05000000000000000000" pitchFamily="2" charset="2"/>
                <a:buChar char="l"/>
              </a:pPr>
              <a:r>
                <a:rPr lang="zh-TW" altLang="en-US" sz="1600" b="1" dirty="0">
                  <a:solidFill>
                    <a:srgbClr val="FF0000"/>
                  </a:solidFill>
                  <a:latin typeface="微軟正黑體" panose="020B0604030504040204" pitchFamily="34" charset="-120"/>
                  <a:ea typeface="微軟正黑體" panose="020B0604030504040204" pitchFamily="34" charset="-120"/>
                </a:rPr>
                <a:t>自辦品保結果認定</a:t>
              </a:r>
              <a:r>
                <a:rPr lang="zh-TW" altLang="en-US" sz="1600" dirty="0">
                  <a:latin typeface="微軟正黑體" panose="020B0604030504040204" pitchFamily="34" charset="-120"/>
                  <a:ea typeface="微軟正黑體" panose="020B0604030504040204" pitchFamily="34" charset="-120"/>
                </a:rPr>
                <a:t>：</a:t>
              </a:r>
              <a:r>
                <a:rPr lang="en-US" altLang="zh-TW" sz="1600" dirty="0">
                  <a:latin typeface="微軟正黑體" panose="020B0604030504040204" pitchFamily="34" charset="-120"/>
                  <a:ea typeface="微軟正黑體" panose="020B0604030504040204" pitchFamily="34" charset="-120"/>
                </a:rPr>
                <a:t>12</a:t>
              </a:r>
              <a:r>
                <a:rPr lang="zh-TW" altLang="en-US" sz="1600" dirty="0">
                  <a:latin typeface="微軟正黑體" panose="020B0604030504040204" pitchFamily="34" charset="-120"/>
                  <a:ea typeface="微軟正黑體" panose="020B0604030504040204" pitchFamily="34" charset="-120"/>
                </a:rPr>
                <a:t>月</a:t>
              </a:r>
              <a:r>
                <a:rPr lang="en-US" altLang="zh-TW" sz="1600" dirty="0">
                  <a:latin typeface="微軟正黑體" panose="020B0604030504040204" pitchFamily="34" charset="-120"/>
                  <a:ea typeface="微軟正黑體" panose="020B0604030504040204" pitchFamily="34" charset="-120"/>
                </a:rPr>
                <a:t>29</a:t>
              </a:r>
              <a:r>
                <a:rPr lang="zh-TW" altLang="en-US" sz="1600" dirty="0">
                  <a:latin typeface="微軟正黑體" panose="020B0604030504040204" pitchFamily="34" charset="-120"/>
                  <a:ea typeface="微軟正黑體" panose="020B0604030504040204" pitchFamily="34" charset="-120"/>
                </a:rPr>
                <a:t>日本校自辦品保結果獲高教評鑑中心「認定」。</a:t>
              </a:r>
              <a:endParaRPr lang="en-US" altLang="zh-TW" sz="1600" dirty="0">
                <a:latin typeface="微軟正黑體" panose="020B0604030504040204" pitchFamily="34" charset="-120"/>
                <a:ea typeface="微軟正黑體" panose="020B0604030504040204" pitchFamily="34" charset="-120"/>
              </a:endParaRPr>
            </a:p>
          </p:txBody>
        </p:sp>
        <p:sp>
          <p:nvSpPr>
            <p:cNvPr id="61" name="任意多边形 5">
              <a:extLst>
                <a:ext uri="{FF2B5EF4-FFF2-40B4-BE49-F238E27FC236}">
                  <a16:creationId xmlns:a16="http://schemas.microsoft.com/office/drawing/2014/main" id="{152E7C29-8DC4-4BD0-A2BE-8105DCB50F04}"/>
                </a:ext>
              </a:extLst>
            </p:cNvPr>
            <p:cNvSpPr/>
            <p:nvPr/>
          </p:nvSpPr>
          <p:spPr>
            <a:xfrm rot="16200000">
              <a:off x="9324147" y="971215"/>
              <a:ext cx="2152650" cy="2795588"/>
            </a:xfrm>
            <a:custGeom>
              <a:avLst/>
              <a:gdLst>
                <a:gd name="connsiteX0" fmla="*/ 1076325 w 2152650"/>
                <a:gd name="connsiteY0" fmla="*/ 0 h 2795588"/>
                <a:gd name="connsiteX1" fmla="*/ 2152650 w 2152650"/>
                <a:gd name="connsiteY1" fmla="*/ 1076325 h 2795588"/>
                <a:gd name="connsiteX2" fmla="*/ 1396391 w 2152650"/>
                <a:gd name="connsiteY2" fmla="*/ 2104261 h 2795588"/>
                <a:gd name="connsiteX3" fmla="*/ 1327547 w 2152650"/>
                <a:gd name="connsiteY3" fmla="*/ 2121962 h 2795588"/>
                <a:gd name="connsiteX4" fmla="*/ 1327547 w 2152650"/>
                <a:gd name="connsiteY4" fmla="*/ 2253141 h 2795588"/>
                <a:gd name="connsiteX5" fmla="*/ 1577975 w 2152650"/>
                <a:gd name="connsiteY5" fmla="*/ 2253141 h 2795588"/>
                <a:gd name="connsiteX6" fmla="*/ 1077119 w 2152650"/>
                <a:gd name="connsiteY6" fmla="*/ 2795588 h 2795588"/>
                <a:gd name="connsiteX7" fmla="*/ 576263 w 2152650"/>
                <a:gd name="connsiteY7" fmla="*/ 2253141 h 2795588"/>
                <a:gd name="connsiteX8" fmla="*/ 826691 w 2152650"/>
                <a:gd name="connsiteY8" fmla="*/ 2253141 h 2795588"/>
                <a:gd name="connsiteX9" fmla="*/ 826691 w 2152650"/>
                <a:gd name="connsiteY9" fmla="*/ 2122371 h 2795588"/>
                <a:gd name="connsiteX10" fmla="*/ 756259 w 2152650"/>
                <a:gd name="connsiteY10" fmla="*/ 2104261 h 2795588"/>
                <a:gd name="connsiteX11" fmla="*/ 0 w 2152650"/>
                <a:gd name="connsiteY11" fmla="*/ 1076325 h 2795588"/>
                <a:gd name="connsiteX12" fmla="*/ 1076325 w 2152650"/>
                <a:gd name="connsiteY12" fmla="*/ 0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650" h="2795588">
                  <a:moveTo>
                    <a:pt x="1076325" y="0"/>
                  </a:moveTo>
                  <a:cubicBezTo>
                    <a:pt x="1670763" y="0"/>
                    <a:pt x="2152650" y="481887"/>
                    <a:pt x="2152650" y="1076325"/>
                  </a:cubicBezTo>
                  <a:cubicBezTo>
                    <a:pt x="2152650" y="1559306"/>
                    <a:pt x="1834530" y="1967986"/>
                    <a:pt x="1396391" y="2104261"/>
                  </a:cubicBezTo>
                  <a:lnTo>
                    <a:pt x="1327547" y="2121962"/>
                  </a:lnTo>
                  <a:lnTo>
                    <a:pt x="1327547" y="2253141"/>
                  </a:lnTo>
                  <a:lnTo>
                    <a:pt x="1577975" y="2253141"/>
                  </a:lnTo>
                  <a:lnTo>
                    <a:pt x="1077119" y="2795588"/>
                  </a:lnTo>
                  <a:lnTo>
                    <a:pt x="576263" y="2253141"/>
                  </a:lnTo>
                  <a:lnTo>
                    <a:pt x="826691" y="2253141"/>
                  </a:lnTo>
                  <a:lnTo>
                    <a:pt x="826691" y="2122371"/>
                  </a:lnTo>
                  <a:lnTo>
                    <a:pt x="756259" y="2104261"/>
                  </a:lnTo>
                  <a:cubicBezTo>
                    <a:pt x="318121" y="1967986"/>
                    <a:pt x="0" y="1559306"/>
                    <a:pt x="0" y="1076325"/>
                  </a:cubicBezTo>
                  <a:cubicBezTo>
                    <a:pt x="0" y="481887"/>
                    <a:pt x="481887" y="0"/>
                    <a:pt x="1076325" y="0"/>
                  </a:cubicBezTo>
                  <a:close/>
                </a:path>
              </a:pathLst>
            </a:custGeom>
            <a:solidFill>
              <a:srgbClr val="7481A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2" name="文本框 39">
              <a:extLst>
                <a:ext uri="{FF2B5EF4-FFF2-40B4-BE49-F238E27FC236}">
                  <a16:creationId xmlns:a16="http://schemas.microsoft.com/office/drawing/2014/main" id="{76167859-A372-454A-B5A0-CEA1BFAB3A6A}"/>
                </a:ext>
              </a:extLst>
            </p:cNvPr>
            <p:cNvSpPr txBox="1">
              <a:spLocks noChangeArrowheads="1"/>
            </p:cNvSpPr>
            <p:nvPr/>
          </p:nvSpPr>
          <p:spPr bwMode="auto">
            <a:xfrm>
              <a:off x="9193669" y="1849188"/>
              <a:ext cx="1879058" cy="56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TW" altLang="en-US" sz="2400" b="1" dirty="0">
                  <a:solidFill>
                    <a:schemeClr val="bg1"/>
                  </a:solidFill>
                  <a:latin typeface="Arial"/>
                  <a:ea typeface="微软雅黑"/>
                </a:rPr>
                <a:t>受評單位、學院</a:t>
              </a:r>
            </a:p>
          </p:txBody>
        </p:sp>
        <p:sp>
          <p:nvSpPr>
            <p:cNvPr id="63" name="文本框 47">
              <a:extLst>
                <a:ext uri="{FF2B5EF4-FFF2-40B4-BE49-F238E27FC236}">
                  <a16:creationId xmlns:a16="http://schemas.microsoft.com/office/drawing/2014/main" id="{5CFF072D-1792-4395-A77D-CED26A6E00CD}"/>
                </a:ext>
              </a:extLst>
            </p:cNvPr>
            <p:cNvSpPr txBox="1">
              <a:spLocks noChangeArrowheads="1"/>
            </p:cNvSpPr>
            <p:nvPr/>
          </p:nvSpPr>
          <p:spPr bwMode="auto">
            <a:xfrm>
              <a:off x="9002678" y="2682513"/>
              <a:ext cx="2152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rPr>
                <a:t>持續進行</a:t>
              </a:r>
              <a:endParaRPr kumimoji="0" lang="zh-CN" altLang="en-US" sz="2400" b="1" i="0" u="none" strike="noStrike" kern="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endParaRPr>
            </a:p>
          </p:txBody>
        </p:sp>
      </p:grpSp>
      <p:sp>
        <p:nvSpPr>
          <p:cNvPr id="3" name="文字方塊 2">
            <a:extLst>
              <a:ext uri="{FF2B5EF4-FFF2-40B4-BE49-F238E27FC236}">
                <a16:creationId xmlns:a16="http://schemas.microsoft.com/office/drawing/2014/main" id="{BD4D37D9-C312-493D-BF1C-74A2FF9A4DFC}"/>
              </a:ext>
            </a:extLst>
          </p:cNvPr>
          <p:cNvSpPr txBox="1"/>
          <p:nvPr/>
        </p:nvSpPr>
        <p:spPr>
          <a:xfrm>
            <a:off x="1088742" y="960657"/>
            <a:ext cx="7158813" cy="553998"/>
          </a:xfrm>
          <a:prstGeom prst="rect">
            <a:avLst/>
          </a:prstGeom>
          <a:noFill/>
        </p:spPr>
        <p:txBody>
          <a:bodyPr wrap="square" rtlCol="0">
            <a:spAutoFit/>
          </a:bodyPr>
          <a:lstStyle/>
          <a:p>
            <a:r>
              <a:rPr lang="zh-TW" altLang="en-US" sz="3000" b="1" dirty="0">
                <a:solidFill>
                  <a:srgbClr val="0E3753"/>
                </a:solidFill>
                <a:latin typeface="微軟正黑體" panose="020B0604030504040204" pitchFamily="34" charset="-120"/>
                <a:ea typeface="微軟正黑體" panose="020B0604030504040204" pitchFamily="34" charset="-120"/>
              </a:rPr>
              <a:t>持續推動品質保證機制，落實自我改善</a:t>
            </a:r>
          </a:p>
        </p:txBody>
      </p:sp>
      <p:graphicFrame>
        <p:nvGraphicFramePr>
          <p:cNvPr id="23" name="表格 22">
            <a:extLst>
              <a:ext uri="{FF2B5EF4-FFF2-40B4-BE49-F238E27FC236}">
                <a16:creationId xmlns:a16="http://schemas.microsoft.com/office/drawing/2014/main" id="{7A4BFB1C-5BD6-4C5D-805E-9425428F85BF}"/>
              </a:ext>
            </a:extLst>
          </p:cNvPr>
          <p:cNvGraphicFramePr>
            <a:graphicFrameLocks noGrp="1"/>
          </p:cNvGraphicFramePr>
          <p:nvPr>
            <p:extLst>
              <p:ext uri="{D42A27DB-BD31-4B8C-83A1-F6EECF244321}">
                <p14:modId xmlns:p14="http://schemas.microsoft.com/office/powerpoint/2010/main" val="2311305472"/>
              </p:ext>
            </p:extLst>
          </p:nvPr>
        </p:nvGraphicFramePr>
        <p:xfrm>
          <a:off x="340900" y="5182926"/>
          <a:ext cx="6348887" cy="1470211"/>
        </p:xfrm>
        <a:graphic>
          <a:graphicData uri="http://schemas.openxmlformats.org/drawingml/2006/table">
            <a:tbl>
              <a:tblPr firstRow="1" bandRow="1"/>
              <a:tblGrid>
                <a:gridCol w="3852346">
                  <a:extLst>
                    <a:ext uri="{9D8B030D-6E8A-4147-A177-3AD203B41FA5}">
                      <a16:colId xmlns:a16="http://schemas.microsoft.com/office/drawing/2014/main" val="20000"/>
                    </a:ext>
                  </a:extLst>
                </a:gridCol>
                <a:gridCol w="2496541">
                  <a:extLst>
                    <a:ext uri="{9D8B030D-6E8A-4147-A177-3AD203B41FA5}">
                      <a16:colId xmlns:a16="http://schemas.microsoft.com/office/drawing/2014/main" val="20002"/>
                    </a:ext>
                  </a:extLst>
                </a:gridCol>
              </a:tblGrid>
              <a:tr h="34546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300"/>
                        </a:lnSpc>
                      </a:pPr>
                      <a:r>
                        <a:rPr lang="zh-TW" altLang="en-US" sz="1600" b="1" dirty="0">
                          <a:solidFill>
                            <a:schemeClr val="bg1"/>
                          </a:solidFill>
                          <a:latin typeface="Courier New" panose="02070309020205020404" pitchFamily="49" charset="0"/>
                          <a:ea typeface="微軟正黑體" panose="020B0604030504040204" pitchFamily="34" charset="-120"/>
                          <a:cs typeface="Courier New" panose="02070309020205020404" pitchFamily="49" charset="0"/>
                        </a:rPr>
                        <a:t>暫 訂 講 題</a:t>
                      </a:r>
                    </a:p>
                  </a:txBody>
                  <a:tcPr marL="68580" marR="68580" marT="34290" marB="3429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644C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000"/>
                        </a:lnSpc>
                      </a:pPr>
                      <a:r>
                        <a:rPr lang="zh-TW" altLang="en-US" sz="1600" b="1" dirty="0">
                          <a:solidFill>
                            <a:schemeClr val="bg1"/>
                          </a:solidFill>
                          <a:latin typeface="Courier New" panose="02070309020205020404" pitchFamily="49" charset="0"/>
                          <a:ea typeface="微軟正黑體" panose="020B0604030504040204" pitchFamily="34" charset="-120"/>
                          <a:cs typeface="Courier New" panose="02070309020205020404" pitchFamily="49" charset="0"/>
                        </a:rPr>
                        <a:t>辦 理 期 間</a:t>
                      </a:r>
                      <a:endParaRPr lang="en-US" altLang="zh-TW" sz="1600" b="1" dirty="0">
                        <a:solidFill>
                          <a:schemeClr val="bg1"/>
                        </a:solidFill>
                        <a:latin typeface="Courier New" panose="02070309020205020404" pitchFamily="49" charset="0"/>
                        <a:ea typeface="微軟正黑體" panose="020B0604030504040204" pitchFamily="34" charset="-120"/>
                        <a:cs typeface="Courier New" panose="02070309020205020404" pitchFamily="49" charset="0"/>
                      </a:endParaRPr>
                    </a:p>
                  </a:txBody>
                  <a:tcPr marL="68580" marR="68580" marT="34290" marB="3429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44C00"/>
                    </a:solidFill>
                  </a:tcPr>
                </a:tc>
                <a:extLst>
                  <a:ext uri="{0D108BD9-81ED-4DB2-BD59-A6C34878D82A}">
                    <a16:rowId xmlns:a16="http://schemas.microsoft.com/office/drawing/2014/main" val="10000"/>
                  </a:ext>
                </a:extLst>
              </a:tr>
              <a:tr h="3749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ts val="1100"/>
                        </a:lnSpc>
                        <a:spcBef>
                          <a:spcPts val="0"/>
                        </a:spcBef>
                        <a:spcAft>
                          <a:spcPts val="0"/>
                        </a:spcAft>
                        <a:buClrTx/>
                        <a:buSzTx/>
                        <a:buFontTx/>
                        <a:buNone/>
                        <a:tabLst/>
                        <a:defRPr/>
                      </a:pPr>
                      <a:r>
                        <a:rPr lang="zh-TW" altLang="en-US" sz="1600" spc="-20" baseline="0" dirty="0">
                          <a:solidFill>
                            <a:schemeClr val="tx1"/>
                          </a:solidFill>
                          <a:latin typeface="微軟正黑體" panose="020B0604030504040204" pitchFamily="34" charset="-120"/>
                          <a:ea typeface="微軟正黑體" panose="020B0604030504040204" pitchFamily="34" charset="-120"/>
                        </a:rPr>
                        <a:t>大學評鑑與國際連結</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AB36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ts val="1100"/>
                        </a:lnSpc>
                      </a:pP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p>
                  </a:txBody>
                  <a:tcPr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AB368"/>
                    </a:solidFill>
                  </a:tcPr>
                </a:tc>
                <a:extLst>
                  <a:ext uri="{0D108BD9-81ED-4DB2-BD59-A6C34878D82A}">
                    <a16:rowId xmlns:a16="http://schemas.microsoft.com/office/drawing/2014/main" val="10001"/>
                  </a:ext>
                </a:extLst>
              </a:tr>
              <a:tr h="374914">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ts val="1100"/>
                        </a:lnSpc>
                      </a:pPr>
                      <a:r>
                        <a:rPr lang="zh-TW" altLang="en-US" sz="1600" dirty="0">
                          <a:solidFill>
                            <a:schemeClr val="tx1"/>
                          </a:solidFill>
                          <a:latin typeface="微軟正黑體" panose="020B0604030504040204" pitchFamily="34" charset="-120"/>
                          <a:ea typeface="微軟正黑體" panose="020B0604030504040204" pitchFamily="34" charset="-120"/>
                        </a:rPr>
                        <a:t>高等教育品質保證發展與挑戰</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A81BA">
                        <a:tint val="20000"/>
                      </a:srgbClr>
                    </a:solidFill>
                  </a:tcP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ts val="1100"/>
                        </a:lnSpc>
                      </a:pP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A81BA">
                        <a:tint val="20000"/>
                      </a:srgbClr>
                    </a:solidFill>
                  </a:tcPr>
                </a:tc>
                <a:extLst>
                  <a:ext uri="{0D108BD9-81ED-4DB2-BD59-A6C34878D82A}">
                    <a16:rowId xmlns:a16="http://schemas.microsoft.com/office/drawing/2014/main" val="10002"/>
                  </a:ext>
                </a:extLst>
              </a:tr>
              <a:tr h="374914">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ts val="1100"/>
                        </a:lnSpc>
                      </a:pPr>
                      <a:r>
                        <a:rPr lang="zh-TW" altLang="en-US" sz="1600" dirty="0">
                          <a:solidFill>
                            <a:schemeClr val="tx1"/>
                          </a:solidFill>
                          <a:latin typeface="微軟正黑體" panose="020B0604030504040204" pitchFamily="34" charset="-120"/>
                          <a:ea typeface="微軟正黑體" panose="020B0604030504040204" pitchFamily="34" charset="-120"/>
                        </a:rPr>
                        <a:t>以「學院」為單位的教學單位評鑑</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CAB368"/>
                    </a:solidFill>
                  </a:tcPr>
                </a:tc>
                <a:tc>
                  <a:txBody>
                    <a:bodyPr/>
                    <a:lstStyle>
                      <a:lvl1pPr marL="0" algn="l" defTabSz="342900" rtl="0" eaLnBrk="1" latinLnBrk="0" hangingPunct="1">
                        <a:defRPr sz="1350" kern="1200">
                          <a:solidFill>
                            <a:schemeClr val="dk1"/>
                          </a:solidFill>
                          <a:latin typeface="Arial"/>
                        </a:defRPr>
                      </a:lvl1pPr>
                      <a:lvl2pPr marL="342900" algn="l" defTabSz="342900" rtl="0" eaLnBrk="1" latinLnBrk="0" hangingPunct="1">
                        <a:defRPr sz="1350" kern="1200">
                          <a:solidFill>
                            <a:schemeClr val="dk1"/>
                          </a:solidFill>
                          <a:latin typeface="Arial"/>
                        </a:defRPr>
                      </a:lvl2pPr>
                      <a:lvl3pPr marL="685800" algn="l" defTabSz="342900" rtl="0" eaLnBrk="1" latinLnBrk="0" hangingPunct="1">
                        <a:defRPr sz="1350" kern="1200">
                          <a:solidFill>
                            <a:schemeClr val="dk1"/>
                          </a:solidFill>
                          <a:latin typeface="Arial"/>
                        </a:defRPr>
                      </a:lvl3pPr>
                      <a:lvl4pPr marL="1028700" algn="l" defTabSz="342900" rtl="0" eaLnBrk="1" latinLnBrk="0" hangingPunct="1">
                        <a:defRPr sz="1350" kern="1200">
                          <a:solidFill>
                            <a:schemeClr val="dk1"/>
                          </a:solidFill>
                          <a:latin typeface="Arial"/>
                        </a:defRPr>
                      </a:lvl4pPr>
                      <a:lvl5pPr marL="1371600" algn="l" defTabSz="342900" rtl="0" eaLnBrk="1" latinLnBrk="0" hangingPunct="1">
                        <a:defRPr sz="1350" kern="1200">
                          <a:solidFill>
                            <a:schemeClr val="dk1"/>
                          </a:solidFill>
                          <a:latin typeface="Arial"/>
                        </a:defRPr>
                      </a:lvl5pPr>
                      <a:lvl6pPr marL="1714500" algn="l" defTabSz="342900" rtl="0" eaLnBrk="1" latinLnBrk="0" hangingPunct="1">
                        <a:defRPr sz="1350" kern="1200">
                          <a:solidFill>
                            <a:schemeClr val="dk1"/>
                          </a:solidFill>
                          <a:latin typeface="Arial"/>
                        </a:defRPr>
                      </a:lvl6pPr>
                      <a:lvl7pPr marL="2057400" algn="l" defTabSz="342900" rtl="0" eaLnBrk="1" latinLnBrk="0" hangingPunct="1">
                        <a:defRPr sz="1350" kern="1200">
                          <a:solidFill>
                            <a:schemeClr val="dk1"/>
                          </a:solidFill>
                          <a:latin typeface="Arial"/>
                        </a:defRPr>
                      </a:lvl7pPr>
                      <a:lvl8pPr marL="2400300" algn="l" defTabSz="342900" rtl="0" eaLnBrk="1" latinLnBrk="0" hangingPunct="1">
                        <a:defRPr sz="1350" kern="1200">
                          <a:solidFill>
                            <a:schemeClr val="dk1"/>
                          </a:solidFill>
                          <a:latin typeface="Arial"/>
                        </a:defRPr>
                      </a:lvl8pPr>
                      <a:lvl9pPr marL="2743200" algn="l" defTabSz="342900" rtl="0" eaLnBrk="1" latinLnBrk="0" hangingPunct="1">
                        <a:defRPr sz="1350" kern="1200">
                          <a:solidFill>
                            <a:schemeClr val="dk1"/>
                          </a:solidFill>
                          <a:latin typeface="Arial"/>
                        </a:defRPr>
                      </a:lvl9pPr>
                    </a:lstStyle>
                    <a:p>
                      <a:pPr algn="ctr">
                        <a:lnSpc>
                          <a:spcPts val="1100"/>
                        </a:lnSpc>
                      </a:pP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110</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6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p>
                  </a:txBody>
                  <a:tcPr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AB368"/>
                    </a:solidFill>
                  </a:tcPr>
                </a:tc>
                <a:extLst>
                  <a:ext uri="{0D108BD9-81ED-4DB2-BD59-A6C34878D82A}">
                    <a16:rowId xmlns:a16="http://schemas.microsoft.com/office/drawing/2014/main" val="10003"/>
                  </a:ext>
                </a:extLst>
              </a:tr>
            </a:tbl>
          </a:graphicData>
        </a:graphic>
      </p:graphicFrame>
      <p:grpSp>
        <p:nvGrpSpPr>
          <p:cNvPr id="44" name="群組 43">
            <a:extLst>
              <a:ext uri="{FF2B5EF4-FFF2-40B4-BE49-F238E27FC236}">
                <a16:creationId xmlns:a16="http://schemas.microsoft.com/office/drawing/2014/main" id="{F5D8ED37-E113-4758-9FB4-899FA97D9C1B}"/>
              </a:ext>
            </a:extLst>
          </p:cNvPr>
          <p:cNvGrpSpPr/>
          <p:nvPr/>
        </p:nvGrpSpPr>
        <p:grpSpPr>
          <a:xfrm>
            <a:off x="7086601" y="5038121"/>
            <a:ext cx="4191395" cy="1631825"/>
            <a:chOff x="745806" y="3413527"/>
            <a:chExt cx="2790425" cy="1502269"/>
          </a:xfrm>
        </p:grpSpPr>
        <p:grpSp>
          <p:nvGrpSpPr>
            <p:cNvPr id="45" name="群組 44">
              <a:extLst>
                <a:ext uri="{FF2B5EF4-FFF2-40B4-BE49-F238E27FC236}">
                  <a16:creationId xmlns:a16="http://schemas.microsoft.com/office/drawing/2014/main" id="{195DABFF-3AE6-4D54-96C5-B2F7BA4E1BAE}"/>
                </a:ext>
              </a:extLst>
            </p:cNvPr>
            <p:cNvGrpSpPr/>
            <p:nvPr/>
          </p:nvGrpSpPr>
          <p:grpSpPr>
            <a:xfrm>
              <a:off x="745806" y="3413527"/>
              <a:ext cx="1194411" cy="1248339"/>
              <a:chOff x="1057548" y="4779525"/>
              <a:chExt cx="1673677" cy="1505600"/>
            </a:xfrm>
          </p:grpSpPr>
          <p:pic>
            <p:nvPicPr>
              <p:cNvPr id="51" name="圖片 50">
                <a:extLst>
                  <a:ext uri="{FF2B5EF4-FFF2-40B4-BE49-F238E27FC236}">
                    <a16:creationId xmlns:a16="http://schemas.microsoft.com/office/drawing/2014/main" id="{9696D84D-3BA9-4B0A-BE59-E212CC591A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548" y="4779525"/>
                <a:ext cx="1673677" cy="1239428"/>
              </a:xfrm>
              <a:prstGeom prst="ellipse">
                <a:avLst/>
              </a:prstGeom>
              <a:solidFill>
                <a:srgbClr val="FFC000"/>
              </a:solidFill>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群組 51">
                <a:extLst>
                  <a:ext uri="{FF2B5EF4-FFF2-40B4-BE49-F238E27FC236}">
                    <a16:creationId xmlns:a16="http://schemas.microsoft.com/office/drawing/2014/main" id="{A4B901E8-DEF0-4C2D-8AC4-56E6A9199ED7}"/>
                  </a:ext>
                </a:extLst>
              </p:cNvPr>
              <p:cNvGrpSpPr/>
              <p:nvPr/>
            </p:nvGrpSpPr>
            <p:grpSpPr>
              <a:xfrm>
                <a:off x="1171792" y="6011171"/>
                <a:ext cx="1511279" cy="273954"/>
                <a:chOff x="12175" y="2718656"/>
                <a:chExt cx="1794096" cy="273954"/>
              </a:xfrm>
            </p:grpSpPr>
            <p:sp>
              <p:nvSpPr>
                <p:cNvPr id="53" name="燕尾形 26">
                  <a:extLst>
                    <a:ext uri="{FF2B5EF4-FFF2-40B4-BE49-F238E27FC236}">
                      <a16:creationId xmlns:a16="http://schemas.microsoft.com/office/drawing/2014/main" id="{866251ED-F0AA-49E6-9C3F-F08E1DE6186B}"/>
                    </a:ext>
                  </a:extLst>
                </p:cNvPr>
                <p:cNvSpPr/>
                <p:nvPr/>
              </p:nvSpPr>
              <p:spPr>
                <a:xfrm>
                  <a:off x="12175" y="2718656"/>
                  <a:ext cx="1794096" cy="269459"/>
                </a:xfrm>
                <a:prstGeom prst="chevron">
                  <a:avLst/>
                </a:prstGeom>
                <a:solidFill>
                  <a:srgbClr val="64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sym typeface="Arial"/>
                  </a:endParaRPr>
                </a:p>
              </p:txBody>
            </p:sp>
            <p:sp>
              <p:nvSpPr>
                <p:cNvPr id="57" name="矩形 56">
                  <a:extLst>
                    <a:ext uri="{FF2B5EF4-FFF2-40B4-BE49-F238E27FC236}">
                      <a16:creationId xmlns:a16="http://schemas.microsoft.com/office/drawing/2014/main" id="{A0244248-A5DC-428E-BCCD-1D6DEB3C174E}"/>
                    </a:ext>
                  </a:extLst>
                </p:cNvPr>
                <p:cNvSpPr/>
                <p:nvPr/>
              </p:nvSpPr>
              <p:spPr>
                <a:xfrm>
                  <a:off x="385343" y="2736311"/>
                  <a:ext cx="1031892" cy="256299"/>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sym typeface="Arial"/>
                    </a:rPr>
                    <a:t>  </a:t>
                  </a:r>
                  <a:r>
                    <a:rPr lang="zh-TW" altLang="en-US" sz="900" kern="0" dirty="0">
                      <a:solidFill>
                        <a:prstClr val="white"/>
                      </a:solidFill>
                      <a:latin typeface="微軟正黑體" panose="020B0604030504040204" pitchFamily="34" charset="-120"/>
                      <a:ea typeface="微軟正黑體" panose="020B0604030504040204" pitchFamily="34" charset="-120"/>
                      <a:sym typeface="Arial"/>
                    </a:rPr>
                    <a:t>評鑑研習</a:t>
                  </a:r>
                  <a:r>
                    <a:rPr lang="zh-TW" altLang="en-US" sz="900" kern="0" dirty="0" smtClean="0">
                      <a:solidFill>
                        <a:prstClr val="white"/>
                      </a:solidFill>
                      <a:latin typeface="微軟正黑體" panose="020B0604030504040204" pitchFamily="34" charset="-120"/>
                      <a:ea typeface="微軟正黑體" panose="020B0604030504040204" pitchFamily="34" charset="-120"/>
                      <a:sym typeface="Arial"/>
                    </a:rPr>
                    <a:t>活動</a:t>
                  </a:r>
                  <a:endParaRPr kumimoji="0" lang="zh-TW" altLang="en-US" sz="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sym typeface="Arial"/>
                  </a:endParaRPr>
                </a:p>
              </p:txBody>
            </p:sp>
          </p:grpSp>
        </p:grpSp>
        <p:grpSp>
          <p:nvGrpSpPr>
            <p:cNvPr id="46" name="群組 45">
              <a:extLst>
                <a:ext uri="{FF2B5EF4-FFF2-40B4-BE49-F238E27FC236}">
                  <a16:creationId xmlns:a16="http://schemas.microsoft.com/office/drawing/2014/main" id="{EE2E0854-49A8-42BD-A643-506E8A97C7EE}"/>
                </a:ext>
              </a:extLst>
            </p:cNvPr>
            <p:cNvGrpSpPr/>
            <p:nvPr/>
          </p:nvGrpSpPr>
          <p:grpSpPr>
            <a:xfrm>
              <a:off x="2289306" y="3713012"/>
              <a:ext cx="1246925" cy="1202784"/>
              <a:chOff x="3380052" y="5302934"/>
              <a:chExt cx="1662566" cy="1470269"/>
            </a:xfrm>
          </p:grpSpPr>
          <p:pic>
            <p:nvPicPr>
              <p:cNvPr id="47" name="圖片 46">
                <a:extLst>
                  <a:ext uri="{FF2B5EF4-FFF2-40B4-BE49-F238E27FC236}">
                    <a16:creationId xmlns:a16="http://schemas.microsoft.com/office/drawing/2014/main" id="{EAA3CF86-13CD-486D-AF7F-39D61CE91A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0052" y="5302934"/>
                <a:ext cx="1611144" cy="1270852"/>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48" name="群組 47">
                <a:extLst>
                  <a:ext uri="{FF2B5EF4-FFF2-40B4-BE49-F238E27FC236}">
                    <a16:creationId xmlns:a16="http://schemas.microsoft.com/office/drawing/2014/main" id="{9C3485D0-07EE-4F76-935E-5039641F5E21}"/>
                  </a:ext>
                </a:extLst>
              </p:cNvPr>
              <p:cNvGrpSpPr/>
              <p:nvPr/>
            </p:nvGrpSpPr>
            <p:grpSpPr>
              <a:xfrm>
                <a:off x="3604596" y="6508592"/>
                <a:ext cx="1438022" cy="264611"/>
                <a:chOff x="-13368" y="2795710"/>
                <a:chExt cx="1707130" cy="264611"/>
              </a:xfrm>
            </p:grpSpPr>
            <p:sp>
              <p:nvSpPr>
                <p:cNvPr id="49" name="燕尾形 26">
                  <a:extLst>
                    <a:ext uri="{FF2B5EF4-FFF2-40B4-BE49-F238E27FC236}">
                      <a16:creationId xmlns:a16="http://schemas.microsoft.com/office/drawing/2014/main" id="{E2AF022C-DAC7-4F75-B8A9-319989339AFF}"/>
                    </a:ext>
                  </a:extLst>
                </p:cNvPr>
                <p:cNvSpPr/>
                <p:nvPr/>
              </p:nvSpPr>
              <p:spPr>
                <a:xfrm>
                  <a:off x="-13368" y="2795710"/>
                  <a:ext cx="1707130" cy="243073"/>
                </a:xfrm>
                <a:prstGeom prst="chevron">
                  <a:avLst/>
                </a:prstGeom>
                <a:solidFill>
                  <a:srgbClr val="64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sym typeface="Arial"/>
                  </a:endParaRPr>
                </a:p>
              </p:txBody>
            </p:sp>
            <p:sp>
              <p:nvSpPr>
                <p:cNvPr id="50" name="矩形 49">
                  <a:extLst>
                    <a:ext uri="{FF2B5EF4-FFF2-40B4-BE49-F238E27FC236}">
                      <a16:creationId xmlns:a16="http://schemas.microsoft.com/office/drawing/2014/main" id="{6A124E2A-519F-4339-BF79-80D7805F3E0F}"/>
                    </a:ext>
                  </a:extLst>
                </p:cNvPr>
                <p:cNvSpPr/>
                <p:nvPr/>
              </p:nvSpPr>
              <p:spPr>
                <a:xfrm>
                  <a:off x="382959" y="2800557"/>
                  <a:ext cx="1042370" cy="25976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9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sym typeface="Arial"/>
                    </a:rPr>
                    <a:t>評鑑研習</a:t>
                  </a:r>
                  <a:r>
                    <a:rPr kumimoji="0" lang="zh-TW" altLang="en-US" sz="900"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sym typeface="Arial"/>
                    </a:rPr>
                    <a:t>活動</a:t>
                  </a:r>
                  <a:endParaRPr kumimoji="0" lang="zh-TW" altLang="en-US" sz="800" b="1" i="0" u="none" strike="noStrike" kern="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sym typeface="Arial"/>
                  </a:endParaRPr>
                </a:p>
              </p:txBody>
            </p:sp>
          </p:grpSp>
        </p:grpSp>
      </p:grpSp>
      <p:sp>
        <p:nvSpPr>
          <p:cNvPr id="6" name="文字方塊 5">
            <a:extLst>
              <a:ext uri="{FF2B5EF4-FFF2-40B4-BE49-F238E27FC236}">
                <a16:creationId xmlns:a16="http://schemas.microsoft.com/office/drawing/2014/main" id="{2EDF5340-006E-4A49-B2FE-6709E96B26E8}"/>
              </a:ext>
            </a:extLst>
          </p:cNvPr>
          <p:cNvSpPr txBox="1"/>
          <p:nvPr/>
        </p:nvSpPr>
        <p:spPr>
          <a:xfrm>
            <a:off x="352849" y="4870287"/>
            <a:ext cx="4913525" cy="523220"/>
          </a:xfrm>
          <a:prstGeom prst="rect">
            <a:avLst/>
          </a:prstGeom>
          <a:noFill/>
        </p:spPr>
        <p:txBody>
          <a:bodyPr wrap="none" rtlCol="0">
            <a:spAutoFit/>
          </a:bodyPr>
          <a:lstStyle/>
          <a:p>
            <a:r>
              <a:rPr lang="zh-TW" altLang="en-US" sz="1400" b="1" spc="75" dirty="0">
                <a:solidFill>
                  <a:srgbClr val="FF0000"/>
                </a:solidFill>
                <a:latin typeface="微軟正黑體" panose="020B0604030504040204" pitchFamily="34" charset="-120"/>
                <a:ea typeface="微軟正黑體" panose="020B0604030504040204" pitchFamily="34" charset="-120"/>
                <a:cs typeface="Courier New" panose="02070309020205020404" pitchFamily="49" charset="0"/>
              </a:rPr>
              <a:t>每學期持續辦理評鑑研習活動，敬請各院系所務必參與。</a:t>
            </a:r>
          </a:p>
          <a:p>
            <a:endParaRPr lang="zh-TW" altLang="en-US" sz="1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a:prstGeom prst="rect">
            <a:avLst/>
          </a:prstGeom>
        </p:spPr>
        <p:txBody>
          <a:bodyPr/>
          <a:lstStyle/>
          <a:p>
            <a:fld id="{B7647445-41D0-4638-80E9-D5D5C07ADD39}" type="slidenum">
              <a:rPr lang="zh-CN" altLang="en-US" smtClean="0"/>
              <a:pPr/>
              <a:t>40</a:t>
            </a:fld>
            <a:endParaRPr lang="zh-CN" altLang="en-US"/>
          </a:p>
        </p:txBody>
      </p:sp>
    </p:spTree>
    <p:custDataLst>
      <p:tags r:id="rId1"/>
    </p:custDataLst>
    <p:extLst>
      <p:ext uri="{BB962C8B-B14F-4D97-AF65-F5344CB8AC3E}">
        <p14:creationId xmlns:p14="http://schemas.microsoft.com/office/powerpoint/2010/main" val="241895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79615" y="343863"/>
            <a:ext cx="1066186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500" b="1">
                <a:latin typeface="微軟正黑體" panose="020B0604030504040204" pitchFamily="34" charset="-120"/>
                <a:ea typeface="微軟正黑體" panose="020B0604030504040204" pitchFamily="34" charset="-120"/>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TW" altLang="en-US" dirty="0"/>
              <a:t>推動教與學的品質保證</a:t>
            </a:r>
            <a:r>
              <a:rPr lang="en-US" altLang="zh-TW" dirty="0"/>
              <a:t>(2/2)</a:t>
            </a:r>
            <a:endParaRPr lang="zh-CN" altLang="en-US" dirty="0">
              <a:sym typeface="+mn-lt"/>
            </a:endParaRPr>
          </a:p>
        </p:txBody>
      </p:sp>
      <p:sp>
        <p:nvSpPr>
          <p:cNvPr id="31" name="文本框 3">
            <a:extLst>
              <a:ext uri="{FF2B5EF4-FFF2-40B4-BE49-F238E27FC236}">
                <a16:creationId xmlns:a16="http://schemas.microsoft.com/office/drawing/2014/main" id="{024C1673-C4AB-4388-8914-A43059153E17}"/>
              </a:ext>
            </a:extLst>
          </p:cNvPr>
          <p:cNvSpPr txBox="1">
            <a:spLocks noChangeArrowheads="1"/>
          </p:cNvSpPr>
          <p:nvPr/>
        </p:nvSpPr>
        <p:spPr bwMode="auto">
          <a:xfrm>
            <a:off x="459422" y="2122787"/>
            <a:ext cx="25218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spcAft>
                <a:spcPts val="0"/>
              </a:spcAft>
            </a:pPr>
            <a:r>
              <a:rPr lang="zh-TW" altLang="en-US" sz="2600" b="1" dirty="0">
                <a:solidFill>
                  <a:schemeClr val="bg1"/>
                </a:solidFill>
                <a:latin typeface="Arial"/>
                <a:ea typeface="微软雅黑"/>
              </a:rPr>
              <a:t>受評單位、學院</a:t>
            </a:r>
          </a:p>
        </p:txBody>
      </p:sp>
      <p:sp>
        <p:nvSpPr>
          <p:cNvPr id="35" name="文本框 40">
            <a:extLst>
              <a:ext uri="{FF2B5EF4-FFF2-40B4-BE49-F238E27FC236}">
                <a16:creationId xmlns:a16="http://schemas.microsoft.com/office/drawing/2014/main" id="{BB796C48-6598-4CD5-8762-39710C87BE98}"/>
              </a:ext>
            </a:extLst>
          </p:cNvPr>
          <p:cNvSpPr txBox="1">
            <a:spLocks noChangeArrowheads="1"/>
          </p:cNvSpPr>
          <p:nvPr/>
        </p:nvSpPr>
        <p:spPr bwMode="auto">
          <a:xfrm>
            <a:off x="6128845" y="1859598"/>
            <a:ext cx="265777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zh-TW" altLang="en-US" sz="2600" b="1" dirty="0">
                <a:solidFill>
                  <a:schemeClr val="bg1"/>
                </a:solidFill>
                <a:latin typeface="Arial"/>
                <a:ea typeface="微软雅黑"/>
              </a:rPr>
              <a:t>行政業務單位、</a:t>
            </a:r>
            <a:endParaRPr lang="en-US" altLang="zh-TW" sz="2600" b="1" dirty="0">
              <a:solidFill>
                <a:schemeClr val="bg1"/>
              </a:solidFill>
              <a:latin typeface="Arial"/>
              <a:ea typeface="微软雅黑"/>
            </a:endParaRPr>
          </a:p>
          <a:p>
            <a:pPr lvl="0"/>
            <a:r>
              <a:rPr lang="zh-TW" altLang="en-US" sz="2600" b="1" dirty="0">
                <a:solidFill>
                  <a:schemeClr val="bg1"/>
                </a:solidFill>
                <a:latin typeface="Arial"/>
                <a:ea typeface="微软雅黑"/>
              </a:rPr>
              <a:t>受評單位</a:t>
            </a:r>
          </a:p>
        </p:txBody>
      </p:sp>
      <p:sp>
        <p:nvSpPr>
          <p:cNvPr id="33" name="文本框 39">
            <a:extLst>
              <a:ext uri="{FF2B5EF4-FFF2-40B4-BE49-F238E27FC236}">
                <a16:creationId xmlns:a16="http://schemas.microsoft.com/office/drawing/2014/main" id="{7803B39E-0634-424C-9382-22987368C0B6}"/>
              </a:ext>
            </a:extLst>
          </p:cNvPr>
          <p:cNvSpPr txBox="1">
            <a:spLocks noChangeArrowheads="1"/>
          </p:cNvSpPr>
          <p:nvPr/>
        </p:nvSpPr>
        <p:spPr bwMode="auto">
          <a:xfrm>
            <a:off x="3356166" y="2125685"/>
            <a:ext cx="24212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zh-TW" altLang="en-US" sz="2600" b="1" dirty="0">
                <a:solidFill>
                  <a:schemeClr val="bg1"/>
                </a:solidFill>
                <a:latin typeface="Arial"/>
                <a:ea typeface="微软雅黑"/>
              </a:rPr>
              <a:t>行政業務單位</a:t>
            </a:r>
          </a:p>
        </p:txBody>
      </p:sp>
      <p:sp>
        <p:nvSpPr>
          <p:cNvPr id="62" name="文本框 39">
            <a:extLst>
              <a:ext uri="{FF2B5EF4-FFF2-40B4-BE49-F238E27FC236}">
                <a16:creationId xmlns:a16="http://schemas.microsoft.com/office/drawing/2014/main" id="{76167859-A372-454A-B5A0-CEA1BFAB3A6A}"/>
              </a:ext>
            </a:extLst>
          </p:cNvPr>
          <p:cNvSpPr txBox="1">
            <a:spLocks noChangeArrowheads="1"/>
          </p:cNvSpPr>
          <p:nvPr/>
        </p:nvSpPr>
        <p:spPr bwMode="auto">
          <a:xfrm>
            <a:off x="8954349" y="2109194"/>
            <a:ext cx="25917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ctr"/>
            <a:r>
              <a:rPr lang="zh-TW" altLang="en-US" sz="2600" b="1" dirty="0">
                <a:solidFill>
                  <a:schemeClr val="bg1"/>
                </a:solidFill>
                <a:latin typeface="Arial"/>
                <a:ea typeface="微软雅黑"/>
              </a:rPr>
              <a:t>受評單位、學院</a:t>
            </a:r>
          </a:p>
        </p:txBody>
      </p:sp>
      <p:grpSp>
        <p:nvGrpSpPr>
          <p:cNvPr id="2" name="群組 1">
            <a:extLst>
              <a:ext uri="{FF2B5EF4-FFF2-40B4-BE49-F238E27FC236}">
                <a16:creationId xmlns:a16="http://schemas.microsoft.com/office/drawing/2014/main" id="{F1B91698-0C60-4316-AE5D-7CB077564067}"/>
              </a:ext>
            </a:extLst>
          </p:cNvPr>
          <p:cNvGrpSpPr/>
          <p:nvPr/>
        </p:nvGrpSpPr>
        <p:grpSpPr>
          <a:xfrm>
            <a:off x="4290333" y="1411697"/>
            <a:ext cx="7682592" cy="4938712"/>
            <a:chOff x="779515" y="972238"/>
            <a:chExt cx="8610972" cy="3631622"/>
          </a:xfrm>
        </p:grpSpPr>
        <p:grpSp>
          <p:nvGrpSpPr>
            <p:cNvPr id="19" name="群組 18">
              <a:extLst>
                <a:ext uri="{FF2B5EF4-FFF2-40B4-BE49-F238E27FC236}">
                  <a16:creationId xmlns:a16="http://schemas.microsoft.com/office/drawing/2014/main" id="{77071FC5-889B-4842-BCB1-835B0099793C}"/>
                </a:ext>
              </a:extLst>
            </p:cNvPr>
            <p:cNvGrpSpPr/>
            <p:nvPr/>
          </p:nvGrpSpPr>
          <p:grpSpPr>
            <a:xfrm>
              <a:off x="779515" y="972238"/>
              <a:ext cx="8610972" cy="3631622"/>
              <a:chOff x="779515" y="972238"/>
              <a:chExt cx="8610972" cy="3631622"/>
            </a:xfrm>
          </p:grpSpPr>
          <p:sp>
            <p:nvSpPr>
              <p:cNvPr id="20" name="Rectangle 21">
                <a:extLst>
                  <a:ext uri="{FF2B5EF4-FFF2-40B4-BE49-F238E27FC236}">
                    <a16:creationId xmlns:a16="http://schemas.microsoft.com/office/drawing/2014/main" id="{3F048AB4-F876-4F60-99ED-F96DB5F81F6A}"/>
                  </a:ext>
                </a:extLst>
              </p:cNvPr>
              <p:cNvSpPr>
                <a:spLocks noChangeArrowheads="1"/>
              </p:cNvSpPr>
              <p:nvPr/>
            </p:nvSpPr>
            <p:spPr bwMode="auto">
              <a:xfrm>
                <a:off x="779515" y="972238"/>
                <a:ext cx="8610972" cy="3631622"/>
              </a:xfrm>
              <a:prstGeom prst="rect">
                <a:avLst/>
              </a:prstGeom>
              <a:solidFill>
                <a:srgbClr val="222830"/>
              </a:solidFill>
              <a:ln w="15875" cap="rnd" cmpd="sng" algn="ctr">
                <a:noFill/>
                <a:prstDash val="solid"/>
              </a:ln>
              <a:effectLst>
                <a:outerShdw blurRad="63500" algn="c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sym typeface="Arial"/>
                </a:endParaRPr>
              </a:p>
            </p:txBody>
          </p:sp>
          <p:sp>
            <p:nvSpPr>
              <p:cNvPr id="21" name="Freeform 33">
                <a:extLst>
                  <a:ext uri="{FF2B5EF4-FFF2-40B4-BE49-F238E27FC236}">
                    <a16:creationId xmlns:a16="http://schemas.microsoft.com/office/drawing/2014/main" id="{2FB4AEF7-06BD-45C7-90A4-7FD25288BEA7}"/>
                  </a:ext>
                </a:extLst>
              </p:cNvPr>
              <p:cNvSpPr>
                <a:spLocks noEditPoints="1"/>
              </p:cNvSpPr>
              <p:nvPr/>
            </p:nvSpPr>
            <p:spPr bwMode="auto">
              <a:xfrm>
                <a:off x="1024932" y="1356848"/>
                <a:ext cx="420359" cy="276563"/>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ysClr val="window" lastClr="FFFFFF"/>
              </a:solidFill>
              <a:ln>
                <a:noFill/>
              </a:ln>
            </p:spPr>
            <p:txBody>
              <a:bodyPr/>
              <a:lstStyle/>
              <a:p>
                <a:pPr marL="0" marR="0" lvl="0" indent="0" defTabSz="3429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Arial"/>
                </a:endParaRPr>
              </a:p>
            </p:txBody>
          </p:sp>
          <p:sp>
            <p:nvSpPr>
              <p:cNvPr id="23" name="Rectangle 35">
                <a:extLst>
                  <a:ext uri="{FF2B5EF4-FFF2-40B4-BE49-F238E27FC236}">
                    <a16:creationId xmlns:a16="http://schemas.microsoft.com/office/drawing/2014/main" id="{955C042D-108E-4FBB-8267-0A8D068C36EF}"/>
                  </a:ext>
                </a:extLst>
              </p:cNvPr>
              <p:cNvSpPr>
                <a:spLocks noChangeArrowheads="1"/>
              </p:cNvSpPr>
              <p:nvPr/>
            </p:nvSpPr>
            <p:spPr bwMode="auto">
              <a:xfrm>
                <a:off x="1482088" y="1316381"/>
                <a:ext cx="4770633" cy="31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Arial"/>
                    <a:sym typeface="Arial"/>
                  </a:rPr>
                  <a:t>教育部</a:t>
                </a:r>
                <a:r>
                  <a:rPr kumimoji="0" lang="en-US" altLang="zh-TW" sz="2200" b="1" i="0" u="none" strike="noStrike" kern="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2200" b="1" i="0" u="none" strike="noStrike" kern="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Arial"/>
                    <a:sym typeface="Arial"/>
                  </a:rPr>
                  <a:t>總量標準新增重要規定：</a:t>
                </a:r>
              </a:p>
            </p:txBody>
          </p:sp>
          <p:sp>
            <p:nvSpPr>
              <p:cNvPr id="24" name="Rectangle 36">
                <a:extLst>
                  <a:ext uri="{FF2B5EF4-FFF2-40B4-BE49-F238E27FC236}">
                    <a16:creationId xmlns:a16="http://schemas.microsoft.com/office/drawing/2014/main" id="{AC3508FC-7366-42CA-A644-5C83033B156C}"/>
                  </a:ext>
                </a:extLst>
              </p:cNvPr>
              <p:cNvSpPr>
                <a:spLocks noChangeArrowheads="1"/>
              </p:cNvSpPr>
              <p:nvPr/>
            </p:nvSpPr>
            <p:spPr bwMode="auto">
              <a:xfrm>
                <a:off x="1615837" y="1769198"/>
                <a:ext cx="7550080" cy="103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252000" marR="0" lvl="0" indent="-271463" algn="just" defTabSz="914400" eaLnBrk="1" fontAlgn="auto" latinLnBrk="0" hangingPunct="1">
                  <a:lnSpc>
                    <a:spcPts val="2500"/>
                  </a:lnSpc>
                  <a:spcBef>
                    <a:spcPts val="600"/>
                  </a:spcBef>
                  <a:spcAft>
                    <a:spcPts val="0"/>
                  </a:spcAft>
                  <a:buClrTx/>
                  <a:buSzTx/>
                  <a:buFontTx/>
                  <a:buNone/>
                  <a:tabLst/>
                  <a:defRPr/>
                </a:pPr>
                <a:r>
                  <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①</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學、碩士班增設調整案</a:t>
                </a:r>
                <a:r>
                  <a:rPr kumimoji="0" lang="zh-TW" altLang="en-US" b="1" i="0" u="none" strike="noStrike" kern="0" cap="none" spc="0" normalizeH="0" baseline="0" noProof="0" dirty="0">
                    <a:ln>
                      <a:noFill/>
                    </a:ln>
                    <a:solidFill>
                      <a:srgbClr val="99FF33"/>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須報教育部專審</a:t>
                </a:r>
                <a:r>
                  <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教育部每學年度公告</a:t>
                </a:r>
                <a:r>
                  <a:rPr kumimoji="0" lang="zh-TW" altLang="en-US" b="1" i="0" u="none" strike="noStrike" kern="0" cap="none" spc="0" normalizeH="0" baseline="0" noProof="0" dirty="0">
                    <a:ln>
                      <a:noFill/>
                    </a:ln>
                    <a:solidFill>
                      <a:srgbClr val="99FF33"/>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規定期限</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及</a:t>
                </a:r>
                <a:r>
                  <a:rPr kumimoji="0" lang="zh-TW" altLang="en-US" b="1" i="0" u="none" strike="noStrike" kern="0" cap="none" spc="0" normalizeH="0" baseline="0" noProof="0" dirty="0">
                    <a:ln>
                      <a:noFill/>
                    </a:ln>
                    <a:solidFill>
                      <a:srgbClr val="99FF33"/>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案件數</a:t>
                </a:r>
                <a:r>
                  <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a:t>
                </a:r>
                <a:endPar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endParaRPr>
              </a:p>
              <a:p>
                <a:pPr marL="0" marR="0" lvl="0" indent="0" algn="just" defTabSz="914400" eaLnBrk="1" fontAlgn="auto" latinLnBrk="0" hangingPunct="1">
                  <a:lnSpc>
                    <a:spcPts val="2500"/>
                  </a:lnSpc>
                  <a:spcBef>
                    <a:spcPts val="600"/>
                  </a:spcBef>
                  <a:spcAft>
                    <a:spcPts val="0"/>
                  </a:spcAft>
                  <a:buClrTx/>
                  <a:buSzTx/>
                  <a:buFontTx/>
                  <a:buNone/>
                  <a:tabLst/>
                  <a:defRPr/>
                </a:pPr>
                <a:r>
                  <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②</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「院設班別」及「學位學程」</a:t>
                </a:r>
                <a:r>
                  <a:rPr kumimoji="0" lang="zh-TW" altLang="en-US" b="1" i="0" u="none" strike="noStrike" kern="0" cap="none" spc="0" normalizeH="0" baseline="0" noProof="0" dirty="0">
                    <a:ln>
                      <a:noFill/>
                    </a:ln>
                    <a:solidFill>
                      <a:srgbClr val="99FF33"/>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應有專任師資至少</a:t>
                </a:r>
                <a:r>
                  <a:rPr kumimoji="0" lang="en-US" altLang="zh-TW" b="0" i="0" u="none" strike="noStrike" kern="0" cap="none" spc="100" normalizeH="0" baseline="0" noProof="0" dirty="0">
                    <a:ln>
                      <a:noFill/>
                    </a:ln>
                    <a:solidFill>
                      <a:srgbClr val="99FF33"/>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2</a:t>
                </a:r>
                <a:r>
                  <a:rPr kumimoji="0" lang="zh-TW" altLang="en-US" b="1" i="0" u="none" strike="noStrike" kern="0" cap="none" spc="0" normalizeH="0" baseline="0" noProof="0" dirty="0">
                    <a:ln>
                      <a:noFill/>
                    </a:ln>
                    <a:solidFill>
                      <a:srgbClr val="99FF33"/>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人</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a:t>
                </a:r>
                <a:endPar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endParaRPr>
              </a:p>
              <a:p>
                <a:pPr marL="271463" marR="0" lvl="0" indent="-271463" algn="just" defTabSz="914400" eaLnBrk="1" fontAlgn="auto" latinLnBrk="0" hangingPunct="1">
                  <a:lnSpc>
                    <a:spcPts val="2500"/>
                  </a:lnSpc>
                  <a:spcBef>
                    <a:spcPts val="600"/>
                  </a:spcBef>
                  <a:spcAft>
                    <a:spcPts val="0"/>
                  </a:spcAft>
                  <a:buClrTx/>
                  <a:buSzTx/>
                  <a:buFontTx/>
                  <a:buNone/>
                  <a:tabLst/>
                  <a:defRPr/>
                </a:pPr>
                <a:r>
                  <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③</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 碩士班及碩專班連續</a:t>
                </a:r>
                <a:r>
                  <a:rPr kumimoji="0" lang="en-US" altLang="zh-TW" b="0" i="0" u="none" strike="noStrike" kern="0" cap="none" spc="10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2</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個學年度註冊率</a:t>
                </a:r>
                <a:r>
                  <a:rPr kumimoji="0" lang="zh-TW" altLang="en-US" b="1" i="0" u="none" strike="noStrike" kern="0" cap="none" spc="0" normalizeH="0" baseline="0" noProof="0" dirty="0">
                    <a:ln>
                      <a:noFill/>
                    </a:ln>
                    <a:solidFill>
                      <a:srgbClr val="99FF33"/>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未達</a:t>
                </a:r>
                <a:r>
                  <a:rPr kumimoji="0" lang="en-US" altLang="zh-TW" b="0" i="0" u="none" strike="noStrike" kern="0" cap="none" spc="100" normalizeH="0" baseline="0" noProof="0" dirty="0">
                    <a:ln>
                      <a:noFill/>
                    </a:ln>
                    <a:solidFill>
                      <a:srgbClr val="99FF33"/>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7</a:t>
                </a:r>
                <a:r>
                  <a:rPr kumimoji="0" lang="zh-TW" altLang="en-US" b="1" i="0" u="none" strike="noStrike" kern="0" cap="none" spc="0" normalizeH="0" baseline="0" noProof="0" dirty="0">
                    <a:ln>
                      <a:noFill/>
                    </a:ln>
                    <a:solidFill>
                      <a:srgbClr val="99FF33"/>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成</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rPr>
                  <a:t>即扣減招生名額。</a:t>
                </a:r>
                <a:endParaRPr kumimoji="0" lang="en-US" altLang="zh-TW"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Courier New" panose="02070309020205020404" pitchFamily="49" charset="0"/>
                  <a:sym typeface="微软雅黑" pitchFamily="34" charset="-122"/>
                </a:endParaRPr>
              </a:p>
            </p:txBody>
          </p:sp>
          <p:sp>
            <p:nvSpPr>
              <p:cNvPr id="25" name="Rectangle 34">
                <a:extLst>
                  <a:ext uri="{FF2B5EF4-FFF2-40B4-BE49-F238E27FC236}">
                    <a16:creationId xmlns:a16="http://schemas.microsoft.com/office/drawing/2014/main" id="{445F4604-096B-48BA-8C7C-727C74BF8D46}"/>
                  </a:ext>
                </a:extLst>
              </p:cNvPr>
              <p:cNvSpPr>
                <a:spLocks noChangeArrowheads="1"/>
              </p:cNvSpPr>
              <p:nvPr/>
            </p:nvSpPr>
            <p:spPr bwMode="auto">
              <a:xfrm>
                <a:off x="1615837" y="3314476"/>
                <a:ext cx="6351740" cy="31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Arial"/>
                    <a:sym typeface="Arial"/>
                  </a:rPr>
                  <a:t>教育部</a:t>
                </a:r>
                <a:r>
                  <a:rPr kumimoji="0" lang="en-US" altLang="zh-TW" sz="2200" b="1" i="0" u="none" strike="noStrike" kern="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Arial"/>
                    <a:sym typeface="Arial"/>
                  </a:rPr>
                  <a:t>-</a:t>
                </a:r>
                <a:r>
                  <a:rPr kumimoji="0" lang="zh-TW" altLang="en-US" sz="2200" b="1" i="0" u="none" strike="noStrike" kern="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Arial"/>
                    <a:sym typeface="Arial"/>
                  </a:rPr>
                  <a:t>審查系所增設調整申請之參考依據：</a:t>
                </a:r>
              </a:p>
            </p:txBody>
          </p:sp>
          <p:sp>
            <p:nvSpPr>
              <p:cNvPr id="26" name="Rectangle 37">
                <a:extLst>
                  <a:ext uri="{FF2B5EF4-FFF2-40B4-BE49-F238E27FC236}">
                    <a16:creationId xmlns:a16="http://schemas.microsoft.com/office/drawing/2014/main" id="{4B732112-22C7-4F58-9F16-EA96A397092C}"/>
                  </a:ext>
                </a:extLst>
              </p:cNvPr>
              <p:cNvSpPr>
                <a:spLocks noChangeArrowheads="1"/>
              </p:cNvSpPr>
              <p:nvPr/>
            </p:nvSpPr>
            <p:spPr bwMode="auto">
              <a:xfrm>
                <a:off x="1585282" y="3801077"/>
                <a:ext cx="7472840" cy="13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微软雅黑" pitchFamily="34" charset="-122"/>
                  </a:rPr>
                  <a:t>國發會「</a:t>
                </a:r>
                <a:r>
                  <a:rPr kumimoji="0" lang="en-US" altLang="zh-TW" b="0" i="0" u="none" strike="noStrike" kern="0" cap="none" spc="10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微软雅黑" pitchFamily="34" charset="-122"/>
                  </a:rPr>
                  <a:t>109</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微软雅黑" pitchFamily="34" charset="-122"/>
                  </a:rPr>
                  <a:t>至</a:t>
                </a:r>
                <a:r>
                  <a:rPr kumimoji="0" lang="en-US" altLang="zh-TW" b="0" i="0" u="none" strike="noStrike" kern="0" cap="none" spc="10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微软雅黑" pitchFamily="34" charset="-122"/>
                  </a:rPr>
                  <a:t>111</a:t>
                </a:r>
                <a:r>
                  <a:rPr kumimoji="0" lang="zh-TW" altLang="en-US"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Arial"/>
                    <a:sym typeface="微软雅黑" pitchFamily="34" charset="-122"/>
                  </a:rPr>
                  <a:t>年重點產業人才供需調查及推估彙整報告」</a:t>
                </a:r>
              </a:p>
            </p:txBody>
          </p:sp>
        </p:grpSp>
        <p:pic>
          <p:nvPicPr>
            <p:cNvPr id="27" name="圖片 26">
              <a:extLst>
                <a:ext uri="{FF2B5EF4-FFF2-40B4-BE49-F238E27FC236}">
                  <a16:creationId xmlns:a16="http://schemas.microsoft.com/office/drawing/2014/main" id="{D7BF3E97-8C95-45F2-B1B6-973B723682E9}"/>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124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60804" y="3295476"/>
              <a:ext cx="354848" cy="354848"/>
            </a:xfrm>
            <a:prstGeom prst="rect">
              <a:avLst/>
            </a:prstGeom>
          </p:spPr>
        </p:pic>
      </p:grpSp>
      <p:pic>
        <p:nvPicPr>
          <p:cNvPr id="40" name="圖片 39">
            <a:extLst>
              <a:ext uri="{FF2B5EF4-FFF2-40B4-BE49-F238E27FC236}">
                <a16:creationId xmlns:a16="http://schemas.microsoft.com/office/drawing/2014/main" id="{CE91672F-D962-4CDD-AB30-5E75DBCBCA5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23704" y="1411697"/>
            <a:ext cx="3966628" cy="4938712"/>
          </a:xfrm>
          <a:prstGeom prst="rect">
            <a:avLst/>
          </a:prstGeom>
        </p:spPr>
      </p:pic>
      <p:sp>
        <p:nvSpPr>
          <p:cNvPr id="3" name="投影片編號版面配置區 2"/>
          <p:cNvSpPr>
            <a:spLocks noGrp="1"/>
          </p:cNvSpPr>
          <p:nvPr>
            <p:ph type="sldNum" sz="quarter" idx="12"/>
          </p:nvPr>
        </p:nvSpPr>
        <p:spPr>
          <a:prstGeom prst="rect">
            <a:avLst/>
          </a:prstGeom>
        </p:spPr>
        <p:txBody>
          <a:bodyPr/>
          <a:lstStyle/>
          <a:p>
            <a:fld id="{B7647445-41D0-4638-80E9-D5D5C07ADD39}" type="slidenum">
              <a:rPr lang="zh-CN" altLang="en-US" smtClean="0"/>
              <a:pPr/>
              <a:t>41</a:t>
            </a:fld>
            <a:endParaRPr lang="zh-CN" altLang="en-US"/>
          </a:p>
        </p:txBody>
      </p:sp>
    </p:spTree>
    <p:custDataLst>
      <p:tags r:id="rId1"/>
    </p:custDataLst>
    <p:extLst>
      <p:ext uri="{BB962C8B-B14F-4D97-AF65-F5344CB8AC3E}">
        <p14:creationId xmlns:p14="http://schemas.microsoft.com/office/powerpoint/2010/main" val="4016912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a:extLst>
              <a:ext uri="{FF2B5EF4-FFF2-40B4-BE49-F238E27FC236}">
                <a16:creationId xmlns:a16="http://schemas.microsoft.com/office/drawing/2014/main" id="{DCAFCB18-7F02-485A-A7DE-235156460826}"/>
              </a:ext>
            </a:extLst>
          </p:cNvPr>
          <p:cNvGrpSpPr/>
          <p:nvPr/>
        </p:nvGrpSpPr>
        <p:grpSpPr>
          <a:xfrm>
            <a:off x="2198162" y="-298658"/>
            <a:ext cx="7746517" cy="7455315"/>
            <a:chOff x="2746159" y="71022"/>
            <a:chExt cx="6699682" cy="6471822"/>
          </a:xfrm>
        </p:grpSpPr>
        <p:sp>
          <p:nvSpPr>
            <p:cNvPr id="22" name="菱形 21">
              <a:extLst>
                <a:ext uri="{FF2B5EF4-FFF2-40B4-BE49-F238E27FC236}">
                  <a16:creationId xmlns:a16="http://schemas.microsoft.com/office/drawing/2014/main" id="{8C294D89-C5DF-481D-9EAA-F1AFC78BC003}"/>
                </a:ext>
              </a:extLst>
            </p:cNvPr>
            <p:cNvSpPr/>
            <p:nvPr/>
          </p:nvSpPr>
          <p:spPr>
            <a:xfrm>
              <a:off x="2746159" y="71022"/>
              <a:ext cx="6699682" cy="6471822"/>
            </a:xfrm>
            <a:prstGeom prst="diamond">
              <a:avLst/>
            </a:prstGeom>
            <a:gradFill>
              <a:gsLst>
                <a:gs pos="0">
                  <a:srgbClr val="0E3753"/>
                </a:gs>
                <a:gs pos="33000">
                  <a:srgbClr val="538399"/>
                </a:gs>
                <a:gs pos="60000">
                  <a:srgbClr val="86B7CA"/>
                </a:gs>
                <a:gs pos="100000">
                  <a:srgbClr val="0E375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4" name="菱形 23">
              <a:extLst>
                <a:ext uri="{FF2B5EF4-FFF2-40B4-BE49-F238E27FC236}">
                  <a16:creationId xmlns:a16="http://schemas.microsoft.com/office/drawing/2014/main" id="{9EB2DE24-FE4B-4AF4-B27C-A14AFF0FEDFD}"/>
                </a:ext>
              </a:extLst>
            </p:cNvPr>
            <p:cNvSpPr/>
            <p:nvPr/>
          </p:nvSpPr>
          <p:spPr>
            <a:xfrm>
              <a:off x="3380509" y="660557"/>
              <a:ext cx="5430982" cy="5292751"/>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矩形 13"/>
          <p:cNvSpPr/>
          <p:nvPr/>
        </p:nvSpPr>
        <p:spPr>
          <a:xfrm rot="2796516">
            <a:off x="-215404" y="-1369326"/>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rot="2740524">
            <a:off x="7624412" y="3182048"/>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2262443" y="2497447"/>
            <a:ext cx="7746517" cy="1400383"/>
          </a:xfrm>
          <a:prstGeom prst="rect">
            <a:avLst/>
          </a:prstGeom>
          <a:noFill/>
        </p:spPr>
        <p:txBody>
          <a:bodyPr wrap="square" rtlCol="0">
            <a:spAutoFit/>
          </a:bodyPr>
          <a:lstStyle/>
          <a:p>
            <a:pPr algn="ctr"/>
            <a:r>
              <a:rPr lang="en-US" altLang="zh-TW" sz="5000" dirty="0">
                <a:gradFill>
                  <a:gsLst>
                    <a:gs pos="0">
                      <a:srgbClr val="2B5A72"/>
                    </a:gs>
                    <a:gs pos="51600">
                      <a:srgbClr val="88B9CC"/>
                    </a:gs>
                    <a:gs pos="100000">
                      <a:srgbClr val="436575"/>
                    </a:gs>
                  </a:gsLst>
                  <a:lin ang="5400000" scaled="1"/>
                </a:gradFill>
                <a:latin typeface="微軟正黑體" panose="020B0604030504040204" pitchFamily="34" charset="-120"/>
                <a:ea typeface="微軟正黑體" panose="020B0604030504040204" pitchFamily="34" charset="-120"/>
                <a:cs typeface="+mn-ea"/>
                <a:sym typeface="+mn-lt"/>
              </a:rPr>
              <a:t>Thanks.</a:t>
            </a:r>
          </a:p>
          <a:p>
            <a:pPr algn="ctr"/>
            <a:r>
              <a:rPr lang="zh-TW" altLang="en-US" sz="35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rPr>
              <a:t>國立中興大學教務處</a:t>
            </a:r>
            <a:endParaRPr lang="zh-CN" altLang="en-US" sz="3500" dirty="0">
              <a:solidFill>
                <a:schemeClr val="tx1">
                  <a:lumMod val="75000"/>
                  <a:lumOff val="25000"/>
                </a:schemeClr>
              </a:solidFill>
              <a:latin typeface="微軟正黑體" panose="020B0604030504040204" pitchFamily="34" charset="-120"/>
              <a:ea typeface="微軟正黑體" panose="020B0604030504040204" pitchFamily="34" charset="-120"/>
              <a:cs typeface="+mn-ea"/>
              <a:sym typeface="+mn-lt"/>
            </a:endParaRPr>
          </a:p>
        </p:txBody>
      </p:sp>
      <p:grpSp>
        <p:nvGrpSpPr>
          <p:cNvPr id="19" name="组合 18"/>
          <p:cNvGrpSpPr/>
          <p:nvPr/>
        </p:nvGrpSpPr>
        <p:grpSpPr>
          <a:xfrm>
            <a:off x="3976854" y="3197639"/>
            <a:ext cx="4428238" cy="726804"/>
            <a:chOff x="4184073" y="3169227"/>
            <a:chExt cx="3678382" cy="926468"/>
          </a:xfrm>
        </p:grpSpPr>
        <p:cxnSp>
          <p:nvCxnSpPr>
            <p:cNvPr id="18" name="直接连接符 17"/>
            <p:cNvCxnSpPr/>
            <p:nvPr/>
          </p:nvCxnSpPr>
          <p:spPr>
            <a:xfrm>
              <a:off x="4184073" y="3169227"/>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84073" y="4095695"/>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12" name="圖片 11">
            <a:extLst>
              <a:ext uri="{FF2B5EF4-FFF2-40B4-BE49-F238E27FC236}">
                <a16:creationId xmlns:a16="http://schemas.microsoft.com/office/drawing/2014/main" id="{EF56590E-BD54-4D65-AED1-7D49E9012C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6659" y="361977"/>
            <a:ext cx="1327998" cy="1147733"/>
          </a:xfrm>
          <a:prstGeom prst="rect">
            <a:avLst/>
          </a:prstGeom>
        </p:spPr>
      </p:pic>
      <p:sp>
        <p:nvSpPr>
          <p:cNvPr id="2" name="矩形 1">
            <a:extLst>
              <a:ext uri="{FF2B5EF4-FFF2-40B4-BE49-F238E27FC236}">
                <a16:creationId xmlns:a16="http://schemas.microsoft.com/office/drawing/2014/main" id="{20D94EBA-6604-4D07-89B2-902C70AAA855}"/>
              </a:ext>
            </a:extLst>
          </p:cNvPr>
          <p:cNvSpPr/>
          <p:nvPr/>
        </p:nvSpPr>
        <p:spPr>
          <a:xfrm>
            <a:off x="7794891" y="5412808"/>
            <a:ext cx="4299575" cy="784830"/>
          </a:xfrm>
          <a:prstGeom prst="rect">
            <a:avLst/>
          </a:prstGeom>
        </p:spPr>
        <p:txBody>
          <a:bodyPr wrap="none">
            <a:spAutoFit/>
          </a:bodyPr>
          <a:lstStyle/>
          <a:p>
            <a:pPr lvl="0" algn="ctr">
              <a:spcBef>
                <a:spcPts val="600"/>
              </a:spcBef>
            </a:pPr>
            <a:r>
              <a:rPr lang="en-US" altLang="zh-TW" sz="4500" dirty="0">
                <a:gradFill>
                  <a:gsLst>
                    <a:gs pos="0">
                      <a:srgbClr val="2B5A72"/>
                    </a:gs>
                    <a:gs pos="51600">
                      <a:srgbClr val="88B9CC"/>
                    </a:gs>
                    <a:gs pos="100000">
                      <a:srgbClr val="436575"/>
                    </a:gs>
                  </a:gsLst>
                  <a:lin ang="5400000" scaled="1"/>
                </a:gradFill>
                <a:latin typeface="微軟正黑體" panose="020B0604030504040204" pitchFamily="34" charset="-120"/>
                <a:ea typeface="微軟正黑體" panose="020B0604030504040204" pitchFamily="34" charset="-120"/>
                <a:cs typeface="+mn-ea"/>
              </a:rPr>
              <a:t>Any questions?</a:t>
            </a:r>
          </a:p>
        </p:txBody>
      </p:sp>
      <p:sp>
        <p:nvSpPr>
          <p:cNvPr id="3" name="投影片編號版面配置區 2"/>
          <p:cNvSpPr>
            <a:spLocks noGrp="1"/>
          </p:cNvSpPr>
          <p:nvPr>
            <p:ph type="sldNum" sz="quarter" idx="12"/>
          </p:nvPr>
        </p:nvSpPr>
        <p:spPr/>
        <p:txBody>
          <a:bodyPr/>
          <a:lstStyle/>
          <a:p>
            <a:fld id="{B7647445-41D0-4638-80E9-D5D5C07ADD39}" type="slidenum">
              <a:rPr lang="zh-CN" altLang="en-US" smtClean="0"/>
              <a:pPr/>
              <a:t>42</a:t>
            </a:fld>
            <a:endParaRPr lang="zh-CN" altLang="en-US"/>
          </a:p>
        </p:txBody>
      </p:sp>
    </p:spTree>
    <p:extLst>
      <p:ext uri="{BB962C8B-B14F-4D97-AF65-F5344CB8AC3E}">
        <p14:creationId xmlns:p14="http://schemas.microsoft.com/office/powerpoint/2010/main" val="7698009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010890" y="385605"/>
            <a:ext cx="2096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defTabSz="914377">
              <a:defRPr/>
            </a:pPr>
            <a:r>
              <a:rPr lang="zh-TW"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rPr>
              <a:t>組織概況</a:t>
            </a:r>
            <a:endParaRPr lang="zh-CN"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grpSp>
        <p:nvGrpSpPr>
          <p:cNvPr id="8" name="群組 7">
            <a:extLst>
              <a:ext uri="{FF2B5EF4-FFF2-40B4-BE49-F238E27FC236}">
                <a16:creationId xmlns:a16="http://schemas.microsoft.com/office/drawing/2014/main" id="{ADC46A21-DB7E-44B8-B735-E465FEF64753}"/>
              </a:ext>
            </a:extLst>
          </p:cNvPr>
          <p:cNvGrpSpPr/>
          <p:nvPr/>
        </p:nvGrpSpPr>
        <p:grpSpPr>
          <a:xfrm>
            <a:off x="781184" y="1031936"/>
            <a:ext cx="10902474" cy="5549205"/>
            <a:chOff x="743084" y="1295353"/>
            <a:chExt cx="10902474" cy="5549205"/>
          </a:xfrm>
        </p:grpSpPr>
        <p:grpSp>
          <p:nvGrpSpPr>
            <p:cNvPr id="9" name="群組 8">
              <a:extLst>
                <a:ext uri="{FF2B5EF4-FFF2-40B4-BE49-F238E27FC236}">
                  <a16:creationId xmlns:a16="http://schemas.microsoft.com/office/drawing/2014/main" id="{2DD38584-0AD4-40CE-AC7F-119306E7584E}"/>
                </a:ext>
              </a:extLst>
            </p:cNvPr>
            <p:cNvGrpSpPr/>
            <p:nvPr/>
          </p:nvGrpSpPr>
          <p:grpSpPr>
            <a:xfrm>
              <a:off x="3473691" y="3280346"/>
              <a:ext cx="5076240" cy="3564212"/>
              <a:chOff x="3248293" y="2931613"/>
              <a:chExt cx="5601488" cy="3926387"/>
            </a:xfrm>
          </p:grpSpPr>
          <p:sp>
            <p:nvSpPr>
              <p:cNvPr id="41" name="Freeform 5">
                <a:extLst>
                  <a:ext uri="{FF2B5EF4-FFF2-40B4-BE49-F238E27FC236}">
                    <a16:creationId xmlns:a16="http://schemas.microsoft.com/office/drawing/2014/main" id="{380A7C6E-8D95-4753-AE5B-68FC9952AF17}"/>
                  </a:ext>
                </a:extLst>
              </p:cNvPr>
              <p:cNvSpPr/>
              <p:nvPr/>
            </p:nvSpPr>
            <p:spPr bwMode="auto">
              <a:xfrm>
                <a:off x="3248293" y="3623033"/>
                <a:ext cx="2467715" cy="3234967"/>
              </a:xfrm>
              <a:custGeom>
                <a:avLst/>
                <a:gdLst>
                  <a:gd name="T0" fmla="*/ 417 w 492"/>
                  <a:gd name="T1" fmla="*/ 473 h 789"/>
                  <a:gd name="T2" fmla="*/ 273 w 492"/>
                  <a:gd name="T3" fmla="*/ 181 h 789"/>
                  <a:gd name="T4" fmla="*/ 22 w 492"/>
                  <a:gd name="T5" fmla="*/ 2 h 789"/>
                  <a:gd name="T6" fmla="*/ 2 w 492"/>
                  <a:gd name="T7" fmla="*/ 14 h 789"/>
                  <a:gd name="T8" fmla="*/ 14 w 492"/>
                  <a:gd name="T9" fmla="*/ 34 h 789"/>
                  <a:gd name="T10" fmla="*/ 29 w 492"/>
                  <a:gd name="T11" fmla="*/ 37 h 789"/>
                  <a:gd name="T12" fmla="*/ 387 w 492"/>
                  <a:gd name="T13" fmla="*/ 483 h 789"/>
                  <a:gd name="T14" fmla="*/ 460 w 492"/>
                  <a:gd name="T15" fmla="*/ 789 h 789"/>
                  <a:gd name="T16" fmla="*/ 476 w 492"/>
                  <a:gd name="T17" fmla="*/ 789 h 789"/>
                  <a:gd name="T18" fmla="*/ 492 w 492"/>
                  <a:gd name="T19" fmla="*/ 789 h 789"/>
                  <a:gd name="T20" fmla="*/ 417 w 492"/>
                  <a:gd name="T21" fmla="*/ 47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2" h="789">
                    <a:moveTo>
                      <a:pt x="417" y="473"/>
                    </a:moveTo>
                    <a:cubicBezTo>
                      <a:pt x="378" y="355"/>
                      <a:pt x="329" y="257"/>
                      <a:pt x="273" y="181"/>
                    </a:cubicBezTo>
                    <a:cubicBezTo>
                      <a:pt x="201" y="85"/>
                      <a:pt x="117" y="25"/>
                      <a:pt x="22" y="2"/>
                    </a:cubicBezTo>
                    <a:cubicBezTo>
                      <a:pt x="13" y="0"/>
                      <a:pt x="5" y="6"/>
                      <a:pt x="2" y="14"/>
                    </a:cubicBezTo>
                    <a:cubicBezTo>
                      <a:pt x="0" y="23"/>
                      <a:pt x="6" y="31"/>
                      <a:pt x="14" y="34"/>
                    </a:cubicBezTo>
                    <a:cubicBezTo>
                      <a:pt x="19" y="35"/>
                      <a:pt x="24" y="36"/>
                      <a:pt x="29" y="37"/>
                    </a:cubicBezTo>
                    <a:cubicBezTo>
                      <a:pt x="219" y="92"/>
                      <a:pt x="328" y="308"/>
                      <a:pt x="387" y="483"/>
                    </a:cubicBezTo>
                    <a:cubicBezTo>
                      <a:pt x="426" y="601"/>
                      <a:pt x="448" y="716"/>
                      <a:pt x="460" y="789"/>
                    </a:cubicBezTo>
                    <a:cubicBezTo>
                      <a:pt x="476" y="789"/>
                      <a:pt x="476" y="789"/>
                      <a:pt x="476" y="789"/>
                    </a:cubicBezTo>
                    <a:cubicBezTo>
                      <a:pt x="492" y="789"/>
                      <a:pt x="492" y="789"/>
                      <a:pt x="492" y="789"/>
                    </a:cubicBezTo>
                    <a:cubicBezTo>
                      <a:pt x="481" y="715"/>
                      <a:pt x="458" y="596"/>
                      <a:pt x="417" y="473"/>
                    </a:cubicBezTo>
                    <a:close/>
                  </a:path>
                </a:pathLst>
              </a:custGeom>
              <a:solidFill>
                <a:schemeClr val="tx2"/>
              </a:solidFill>
              <a:ln>
                <a:noFill/>
              </a:ln>
            </p:spPr>
            <p:txBody>
              <a:bodyPr vert="horz" wrap="square" lIns="121920" tIns="60960" rIns="121920" bIns="6096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70" eaLnBrk="0" fontAlgn="base" hangingPunct="0">
                  <a:spcBef>
                    <a:spcPct val="0"/>
                  </a:spcBef>
                  <a:spcAft>
                    <a:spcPct val="0"/>
                  </a:spcAft>
                </a:pPr>
                <a:endParaRPr lang="zh-CN" altLang="en-US" sz="2400">
                  <a:solidFill>
                    <a:prstClr val="black"/>
                  </a:solidFill>
                  <a:latin typeface="微軟正黑體" panose="020B0604030504040204" pitchFamily="34" charset="-120"/>
                  <a:ea typeface="微軟正黑體" panose="020B0604030504040204" pitchFamily="34" charset="-120"/>
                  <a:sym typeface="Arial"/>
                </a:endParaRPr>
              </a:p>
            </p:txBody>
          </p:sp>
          <p:sp>
            <p:nvSpPr>
              <p:cNvPr id="42" name="Freeform 6">
                <a:extLst>
                  <a:ext uri="{FF2B5EF4-FFF2-40B4-BE49-F238E27FC236}">
                    <a16:creationId xmlns:a16="http://schemas.microsoft.com/office/drawing/2014/main" id="{2B3366B8-16CF-4774-8472-7CDF5C8CA2F1}"/>
                  </a:ext>
                </a:extLst>
              </p:cNvPr>
              <p:cNvSpPr/>
              <p:nvPr/>
            </p:nvSpPr>
            <p:spPr bwMode="auto">
              <a:xfrm>
                <a:off x="6408513" y="3522827"/>
                <a:ext cx="2441268" cy="3335173"/>
              </a:xfrm>
              <a:custGeom>
                <a:avLst/>
                <a:gdLst>
                  <a:gd name="T0" fmla="*/ 489 w 491"/>
                  <a:gd name="T1" fmla="*/ 14 h 789"/>
                  <a:gd name="T2" fmla="*/ 470 w 491"/>
                  <a:gd name="T3" fmla="*/ 2 h 789"/>
                  <a:gd name="T4" fmla="*/ 219 w 491"/>
                  <a:gd name="T5" fmla="*/ 181 h 789"/>
                  <a:gd name="T6" fmla="*/ 74 w 491"/>
                  <a:gd name="T7" fmla="*/ 473 h 789"/>
                  <a:gd name="T8" fmla="*/ 0 w 491"/>
                  <a:gd name="T9" fmla="*/ 789 h 789"/>
                  <a:gd name="T10" fmla="*/ 16 w 491"/>
                  <a:gd name="T11" fmla="*/ 789 h 789"/>
                  <a:gd name="T12" fmla="*/ 32 w 491"/>
                  <a:gd name="T13" fmla="*/ 789 h 789"/>
                  <a:gd name="T14" fmla="*/ 105 w 491"/>
                  <a:gd name="T15" fmla="*/ 483 h 789"/>
                  <a:gd name="T16" fmla="*/ 463 w 491"/>
                  <a:gd name="T17" fmla="*/ 37 h 789"/>
                  <a:gd name="T18" fmla="*/ 477 w 491"/>
                  <a:gd name="T19" fmla="*/ 34 h 789"/>
                  <a:gd name="T20" fmla="*/ 489 w 491"/>
                  <a:gd name="T21"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789">
                    <a:moveTo>
                      <a:pt x="489" y="14"/>
                    </a:moveTo>
                    <a:cubicBezTo>
                      <a:pt x="487" y="6"/>
                      <a:pt x="479" y="0"/>
                      <a:pt x="470" y="2"/>
                    </a:cubicBezTo>
                    <a:cubicBezTo>
                      <a:pt x="375" y="25"/>
                      <a:pt x="291" y="85"/>
                      <a:pt x="219" y="181"/>
                    </a:cubicBezTo>
                    <a:cubicBezTo>
                      <a:pt x="163" y="257"/>
                      <a:pt x="114" y="355"/>
                      <a:pt x="74" y="473"/>
                    </a:cubicBezTo>
                    <a:cubicBezTo>
                      <a:pt x="33" y="596"/>
                      <a:pt x="11" y="715"/>
                      <a:pt x="0" y="789"/>
                    </a:cubicBezTo>
                    <a:cubicBezTo>
                      <a:pt x="16" y="789"/>
                      <a:pt x="16" y="789"/>
                      <a:pt x="16" y="789"/>
                    </a:cubicBezTo>
                    <a:cubicBezTo>
                      <a:pt x="32" y="789"/>
                      <a:pt x="32" y="789"/>
                      <a:pt x="32" y="789"/>
                    </a:cubicBezTo>
                    <a:cubicBezTo>
                      <a:pt x="43" y="716"/>
                      <a:pt x="65" y="601"/>
                      <a:pt x="105" y="483"/>
                    </a:cubicBezTo>
                    <a:cubicBezTo>
                      <a:pt x="163" y="309"/>
                      <a:pt x="272" y="92"/>
                      <a:pt x="463" y="37"/>
                    </a:cubicBezTo>
                    <a:cubicBezTo>
                      <a:pt x="468" y="36"/>
                      <a:pt x="473" y="35"/>
                      <a:pt x="477" y="34"/>
                    </a:cubicBezTo>
                    <a:cubicBezTo>
                      <a:pt x="486" y="31"/>
                      <a:pt x="491" y="23"/>
                      <a:pt x="489" y="14"/>
                    </a:cubicBezTo>
                    <a:close/>
                  </a:path>
                </a:pathLst>
              </a:custGeom>
              <a:solidFill>
                <a:schemeClr val="accent3"/>
              </a:solidFill>
              <a:ln>
                <a:noFill/>
              </a:ln>
            </p:spPr>
            <p:txBody>
              <a:bodyPr vert="horz" wrap="square" lIns="121920" tIns="60960" rIns="121920" bIns="6096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70" eaLnBrk="0" fontAlgn="base" hangingPunct="0">
                  <a:spcBef>
                    <a:spcPct val="0"/>
                  </a:spcBef>
                  <a:spcAft>
                    <a:spcPct val="0"/>
                  </a:spcAft>
                </a:pPr>
                <a:endParaRPr lang="zh-CN" altLang="en-US" sz="2400">
                  <a:solidFill>
                    <a:prstClr val="black"/>
                  </a:solidFill>
                  <a:latin typeface="微軟正黑體" panose="020B0604030504040204" pitchFamily="34" charset="-120"/>
                  <a:ea typeface="微軟正黑體" panose="020B0604030504040204" pitchFamily="34" charset="-120"/>
                  <a:sym typeface="Arial"/>
                </a:endParaRPr>
              </a:p>
            </p:txBody>
          </p:sp>
          <p:sp>
            <p:nvSpPr>
              <p:cNvPr id="43" name="Freeform 7">
                <a:extLst>
                  <a:ext uri="{FF2B5EF4-FFF2-40B4-BE49-F238E27FC236}">
                    <a16:creationId xmlns:a16="http://schemas.microsoft.com/office/drawing/2014/main" id="{6DDC45AF-1D5A-402C-AA00-2D3F5CC9DE1F}"/>
                  </a:ext>
                </a:extLst>
              </p:cNvPr>
              <p:cNvSpPr/>
              <p:nvPr/>
            </p:nvSpPr>
            <p:spPr bwMode="auto">
              <a:xfrm>
                <a:off x="5234020" y="2931613"/>
                <a:ext cx="635623" cy="3926387"/>
              </a:xfrm>
              <a:custGeom>
                <a:avLst/>
                <a:gdLst>
                  <a:gd name="T0" fmla="*/ 33 w 110"/>
                  <a:gd name="T1" fmla="*/ 13 h 869"/>
                  <a:gd name="T2" fmla="*/ 13 w 110"/>
                  <a:gd name="T3" fmla="*/ 3 h 869"/>
                  <a:gd name="T4" fmla="*/ 2 w 110"/>
                  <a:gd name="T5" fmla="*/ 23 h 869"/>
                  <a:gd name="T6" fmla="*/ 25 w 110"/>
                  <a:gd name="T7" fmla="*/ 107 h 869"/>
                  <a:gd name="T8" fmla="*/ 76 w 110"/>
                  <a:gd name="T9" fmla="*/ 760 h 869"/>
                  <a:gd name="T10" fmla="*/ 75 w 110"/>
                  <a:gd name="T11" fmla="*/ 869 h 869"/>
                  <a:gd name="T12" fmla="*/ 84 w 110"/>
                  <a:gd name="T13" fmla="*/ 869 h 869"/>
                  <a:gd name="T14" fmla="*/ 91 w 110"/>
                  <a:gd name="T15" fmla="*/ 869 h 869"/>
                  <a:gd name="T16" fmla="*/ 107 w 110"/>
                  <a:gd name="T17" fmla="*/ 869 h 869"/>
                  <a:gd name="T18" fmla="*/ 33 w 110"/>
                  <a:gd name="T19" fmla="*/ 1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33" y="13"/>
                    </a:moveTo>
                    <a:cubicBezTo>
                      <a:pt x="30" y="5"/>
                      <a:pt x="21" y="0"/>
                      <a:pt x="13" y="3"/>
                    </a:cubicBezTo>
                    <a:cubicBezTo>
                      <a:pt x="4" y="6"/>
                      <a:pt x="0" y="15"/>
                      <a:pt x="2" y="23"/>
                    </a:cubicBezTo>
                    <a:cubicBezTo>
                      <a:pt x="11" y="48"/>
                      <a:pt x="18" y="77"/>
                      <a:pt x="25" y="107"/>
                    </a:cubicBezTo>
                    <a:cubicBezTo>
                      <a:pt x="66" y="301"/>
                      <a:pt x="75" y="580"/>
                      <a:pt x="76" y="760"/>
                    </a:cubicBezTo>
                    <a:cubicBezTo>
                      <a:pt x="76" y="803"/>
                      <a:pt x="76" y="840"/>
                      <a:pt x="75" y="869"/>
                    </a:cubicBezTo>
                    <a:cubicBezTo>
                      <a:pt x="84" y="869"/>
                      <a:pt x="84" y="869"/>
                      <a:pt x="84" y="869"/>
                    </a:cubicBezTo>
                    <a:cubicBezTo>
                      <a:pt x="91" y="869"/>
                      <a:pt x="91" y="869"/>
                      <a:pt x="91" y="869"/>
                    </a:cubicBezTo>
                    <a:cubicBezTo>
                      <a:pt x="107" y="869"/>
                      <a:pt x="107" y="869"/>
                      <a:pt x="107" y="869"/>
                    </a:cubicBezTo>
                    <a:cubicBezTo>
                      <a:pt x="110" y="693"/>
                      <a:pt x="108" y="246"/>
                      <a:pt x="33" y="13"/>
                    </a:cubicBezTo>
                    <a:close/>
                  </a:path>
                </a:pathLst>
              </a:custGeom>
              <a:solidFill>
                <a:schemeClr val="accent4"/>
              </a:solidFill>
              <a:ln>
                <a:noFill/>
              </a:ln>
            </p:spPr>
            <p:txBody>
              <a:bodyPr vert="horz" wrap="square" lIns="121920" tIns="60960" rIns="121920" bIns="6096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70" eaLnBrk="0" fontAlgn="base" hangingPunct="0">
                  <a:spcBef>
                    <a:spcPct val="0"/>
                  </a:spcBef>
                  <a:spcAft>
                    <a:spcPct val="0"/>
                  </a:spcAft>
                </a:pPr>
                <a:endParaRPr lang="zh-CN" altLang="en-US" sz="2400">
                  <a:solidFill>
                    <a:prstClr val="black"/>
                  </a:solidFill>
                  <a:latin typeface="微軟正黑體" panose="020B0604030504040204" pitchFamily="34" charset="-120"/>
                  <a:ea typeface="微軟正黑體" panose="020B0604030504040204" pitchFamily="34" charset="-120"/>
                  <a:sym typeface="Arial"/>
                </a:endParaRPr>
              </a:p>
            </p:txBody>
          </p:sp>
          <p:sp>
            <p:nvSpPr>
              <p:cNvPr id="44" name="Freeform 8">
                <a:extLst>
                  <a:ext uri="{FF2B5EF4-FFF2-40B4-BE49-F238E27FC236}">
                    <a16:creationId xmlns:a16="http://schemas.microsoft.com/office/drawing/2014/main" id="{13B97BBE-225A-4551-AED8-89F08C50E2AE}"/>
                  </a:ext>
                </a:extLst>
              </p:cNvPr>
              <p:cNvSpPr/>
              <p:nvPr/>
            </p:nvSpPr>
            <p:spPr bwMode="auto">
              <a:xfrm>
                <a:off x="6235894" y="2931613"/>
                <a:ext cx="635623" cy="3926387"/>
              </a:xfrm>
              <a:custGeom>
                <a:avLst/>
                <a:gdLst>
                  <a:gd name="T0" fmla="*/ 97 w 110"/>
                  <a:gd name="T1" fmla="*/ 3 h 869"/>
                  <a:gd name="T2" fmla="*/ 77 w 110"/>
                  <a:gd name="T3" fmla="*/ 13 h 869"/>
                  <a:gd name="T4" fmla="*/ 2 w 110"/>
                  <a:gd name="T5" fmla="*/ 869 h 869"/>
                  <a:gd name="T6" fmla="*/ 19 w 110"/>
                  <a:gd name="T7" fmla="*/ 869 h 869"/>
                  <a:gd name="T8" fmla="*/ 26 w 110"/>
                  <a:gd name="T9" fmla="*/ 869 h 869"/>
                  <a:gd name="T10" fmla="*/ 35 w 110"/>
                  <a:gd name="T11" fmla="*/ 869 h 869"/>
                  <a:gd name="T12" fmla="*/ 34 w 110"/>
                  <a:gd name="T13" fmla="*/ 760 h 869"/>
                  <a:gd name="T14" fmla="*/ 85 w 110"/>
                  <a:gd name="T15" fmla="*/ 107 h 869"/>
                  <a:gd name="T16" fmla="*/ 107 w 110"/>
                  <a:gd name="T17" fmla="*/ 23 h 869"/>
                  <a:gd name="T18" fmla="*/ 97 w 110"/>
                  <a:gd name="T19" fmla="*/ 3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869">
                    <a:moveTo>
                      <a:pt x="97" y="3"/>
                    </a:moveTo>
                    <a:cubicBezTo>
                      <a:pt x="89" y="0"/>
                      <a:pt x="80" y="5"/>
                      <a:pt x="77" y="13"/>
                    </a:cubicBezTo>
                    <a:cubicBezTo>
                      <a:pt x="1" y="246"/>
                      <a:pt x="0" y="693"/>
                      <a:pt x="2" y="869"/>
                    </a:cubicBezTo>
                    <a:cubicBezTo>
                      <a:pt x="19" y="869"/>
                      <a:pt x="19" y="869"/>
                      <a:pt x="19" y="869"/>
                    </a:cubicBezTo>
                    <a:cubicBezTo>
                      <a:pt x="26" y="869"/>
                      <a:pt x="26" y="869"/>
                      <a:pt x="26" y="869"/>
                    </a:cubicBezTo>
                    <a:cubicBezTo>
                      <a:pt x="35" y="869"/>
                      <a:pt x="35" y="869"/>
                      <a:pt x="35" y="869"/>
                    </a:cubicBezTo>
                    <a:cubicBezTo>
                      <a:pt x="34" y="840"/>
                      <a:pt x="34" y="803"/>
                      <a:pt x="34" y="760"/>
                    </a:cubicBezTo>
                    <a:cubicBezTo>
                      <a:pt x="35" y="580"/>
                      <a:pt x="44" y="301"/>
                      <a:pt x="85" y="107"/>
                    </a:cubicBezTo>
                    <a:cubicBezTo>
                      <a:pt x="92" y="77"/>
                      <a:pt x="99" y="48"/>
                      <a:pt x="107" y="23"/>
                    </a:cubicBezTo>
                    <a:cubicBezTo>
                      <a:pt x="110" y="15"/>
                      <a:pt x="105" y="6"/>
                      <a:pt x="97" y="3"/>
                    </a:cubicBezTo>
                    <a:close/>
                  </a:path>
                </a:pathLst>
              </a:custGeom>
              <a:solidFill>
                <a:schemeClr val="bg2">
                  <a:lumMod val="50000"/>
                </a:schemeClr>
              </a:solidFill>
              <a:ln>
                <a:noFill/>
              </a:ln>
            </p:spPr>
            <p:txBody>
              <a:bodyPr vert="horz" wrap="square" lIns="121920" tIns="60960" rIns="121920" bIns="60960"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70" eaLnBrk="0" fontAlgn="base" hangingPunct="0">
                  <a:spcBef>
                    <a:spcPct val="0"/>
                  </a:spcBef>
                  <a:spcAft>
                    <a:spcPct val="0"/>
                  </a:spcAft>
                </a:pPr>
                <a:endParaRPr lang="zh-CN" altLang="en-US" sz="2400">
                  <a:solidFill>
                    <a:prstClr val="black"/>
                  </a:solidFill>
                  <a:latin typeface="微軟正黑體" panose="020B0604030504040204" pitchFamily="34" charset="-120"/>
                  <a:ea typeface="微軟正黑體" panose="020B0604030504040204" pitchFamily="34" charset="-120"/>
                  <a:sym typeface="Arial"/>
                </a:endParaRPr>
              </a:p>
            </p:txBody>
          </p:sp>
          <p:sp>
            <p:nvSpPr>
              <p:cNvPr id="45" name="椭圆 13">
                <a:extLst>
                  <a:ext uri="{FF2B5EF4-FFF2-40B4-BE49-F238E27FC236}">
                    <a16:creationId xmlns:a16="http://schemas.microsoft.com/office/drawing/2014/main" id="{000C8DE2-3F50-4026-B10B-7B545F213DCE}"/>
                  </a:ext>
                </a:extLst>
              </p:cNvPr>
              <p:cNvSpPr/>
              <p:nvPr/>
            </p:nvSpPr>
            <p:spPr>
              <a:xfrm>
                <a:off x="4821523" y="4249316"/>
                <a:ext cx="385791" cy="385791"/>
              </a:xfrm>
              <a:prstGeom prst="ellipse">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1219170" eaLnBrk="0" fontAlgn="base" hangingPunct="0">
                  <a:spcBef>
                    <a:spcPct val="0"/>
                  </a:spcBef>
                  <a:spcAft>
                    <a:spcPct val="0"/>
                  </a:spcAft>
                </a:pPr>
                <a:endParaRPr lang="zh-CN" altLang="en-US" sz="2400">
                  <a:solidFill>
                    <a:srgbClr val="146194">
                      <a:lumMod val="50000"/>
                    </a:srgbClr>
                  </a:solidFill>
                  <a:latin typeface="微軟正黑體" panose="020B0604030504040204" pitchFamily="34" charset="-120"/>
                  <a:ea typeface="微軟正黑體" panose="020B0604030504040204" pitchFamily="34" charset="-120"/>
                  <a:sym typeface="Arial"/>
                </a:endParaRPr>
              </a:p>
            </p:txBody>
          </p:sp>
          <p:sp>
            <p:nvSpPr>
              <p:cNvPr id="46" name="椭圆 14">
                <a:extLst>
                  <a:ext uri="{FF2B5EF4-FFF2-40B4-BE49-F238E27FC236}">
                    <a16:creationId xmlns:a16="http://schemas.microsoft.com/office/drawing/2014/main" id="{CB08FA9F-5C59-41AD-9169-C2BAEF9CD91C}"/>
                  </a:ext>
                </a:extLst>
              </p:cNvPr>
              <p:cNvSpPr/>
              <p:nvPr/>
            </p:nvSpPr>
            <p:spPr>
              <a:xfrm>
                <a:off x="4470804" y="5188742"/>
                <a:ext cx="536099" cy="5360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1219170" eaLnBrk="0" fontAlgn="base" hangingPunct="0">
                  <a:spcBef>
                    <a:spcPct val="0"/>
                  </a:spcBef>
                  <a:spcAft>
                    <a:spcPct val="0"/>
                  </a:spcAft>
                </a:pPr>
                <a:endParaRPr lang="zh-CN" altLang="en-US" sz="2400">
                  <a:solidFill>
                    <a:srgbClr val="146194">
                      <a:lumMod val="50000"/>
                    </a:srgbClr>
                  </a:solidFill>
                  <a:latin typeface="微軟正黑體" panose="020B0604030504040204" pitchFamily="34" charset="-120"/>
                  <a:ea typeface="微軟正黑體" panose="020B0604030504040204" pitchFamily="34" charset="-120"/>
                  <a:sym typeface="Arial"/>
                </a:endParaRPr>
              </a:p>
            </p:txBody>
          </p:sp>
          <p:sp>
            <p:nvSpPr>
              <p:cNvPr id="47" name="椭圆 15">
                <a:extLst>
                  <a:ext uri="{FF2B5EF4-FFF2-40B4-BE49-F238E27FC236}">
                    <a16:creationId xmlns:a16="http://schemas.microsoft.com/office/drawing/2014/main" id="{DCA75CC2-9290-448C-B3C7-457F3B1872E2}"/>
                  </a:ext>
                </a:extLst>
              </p:cNvPr>
              <p:cNvSpPr/>
              <p:nvPr/>
            </p:nvSpPr>
            <p:spPr>
              <a:xfrm>
                <a:off x="6612697" y="4349521"/>
                <a:ext cx="235483" cy="23548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1219170" eaLnBrk="0" fontAlgn="base" hangingPunct="0">
                  <a:spcBef>
                    <a:spcPct val="0"/>
                  </a:spcBef>
                  <a:spcAft>
                    <a:spcPct val="0"/>
                  </a:spcAft>
                </a:pPr>
                <a:endParaRPr lang="zh-CN" altLang="en-US" sz="2400">
                  <a:solidFill>
                    <a:srgbClr val="146194">
                      <a:lumMod val="50000"/>
                    </a:srgbClr>
                  </a:solidFill>
                  <a:latin typeface="微軟正黑體" panose="020B0604030504040204" pitchFamily="34" charset="-120"/>
                  <a:ea typeface="微軟正黑體" panose="020B0604030504040204" pitchFamily="34" charset="-120"/>
                  <a:sym typeface="Arial"/>
                </a:endParaRPr>
              </a:p>
            </p:txBody>
          </p:sp>
          <p:sp>
            <p:nvSpPr>
              <p:cNvPr id="48" name="椭圆 16">
                <a:extLst>
                  <a:ext uri="{FF2B5EF4-FFF2-40B4-BE49-F238E27FC236}">
                    <a16:creationId xmlns:a16="http://schemas.microsoft.com/office/drawing/2014/main" id="{A05AB608-0787-475B-B3AC-27AD73DFE275}"/>
                  </a:ext>
                </a:extLst>
              </p:cNvPr>
              <p:cNvSpPr/>
              <p:nvPr/>
            </p:nvSpPr>
            <p:spPr>
              <a:xfrm>
                <a:off x="5971382" y="3307384"/>
                <a:ext cx="440904" cy="44090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1219170" eaLnBrk="0" fontAlgn="base" hangingPunct="0">
                  <a:spcBef>
                    <a:spcPct val="0"/>
                  </a:spcBef>
                  <a:spcAft>
                    <a:spcPct val="0"/>
                  </a:spcAft>
                </a:pPr>
                <a:endParaRPr lang="zh-CN" altLang="en-US" sz="2400">
                  <a:solidFill>
                    <a:srgbClr val="146194">
                      <a:lumMod val="50000"/>
                    </a:srgbClr>
                  </a:solidFill>
                  <a:latin typeface="微軟正黑體" panose="020B0604030504040204" pitchFamily="34" charset="-120"/>
                  <a:ea typeface="微軟正黑體" panose="020B0604030504040204" pitchFamily="34" charset="-120"/>
                  <a:sym typeface="Arial"/>
                </a:endParaRPr>
              </a:p>
            </p:txBody>
          </p:sp>
          <p:sp>
            <p:nvSpPr>
              <p:cNvPr id="49" name="椭圆 17">
                <a:extLst>
                  <a:ext uri="{FF2B5EF4-FFF2-40B4-BE49-F238E27FC236}">
                    <a16:creationId xmlns:a16="http://schemas.microsoft.com/office/drawing/2014/main" id="{C742A8B6-CE66-4488-AB2D-2F630974F8A5}"/>
                  </a:ext>
                </a:extLst>
              </p:cNvPr>
              <p:cNvSpPr/>
              <p:nvPr/>
            </p:nvSpPr>
            <p:spPr>
              <a:xfrm>
                <a:off x="7126250" y="5126114"/>
                <a:ext cx="385791" cy="38579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1219170" eaLnBrk="0" fontAlgn="base" hangingPunct="0">
                  <a:spcBef>
                    <a:spcPct val="0"/>
                  </a:spcBef>
                  <a:spcAft>
                    <a:spcPct val="0"/>
                  </a:spcAft>
                </a:pPr>
                <a:endParaRPr lang="zh-CN" altLang="en-US" sz="2400">
                  <a:solidFill>
                    <a:srgbClr val="146194">
                      <a:lumMod val="50000"/>
                    </a:srgbClr>
                  </a:solidFill>
                  <a:latin typeface="微軟正黑體" panose="020B0604030504040204" pitchFamily="34" charset="-120"/>
                  <a:ea typeface="微軟正黑體" panose="020B0604030504040204" pitchFamily="34" charset="-120"/>
                  <a:sym typeface="Arial"/>
                </a:endParaRPr>
              </a:p>
            </p:txBody>
          </p:sp>
          <p:sp>
            <p:nvSpPr>
              <p:cNvPr id="50" name="椭圆 18">
                <a:extLst>
                  <a:ext uri="{FF2B5EF4-FFF2-40B4-BE49-F238E27FC236}">
                    <a16:creationId xmlns:a16="http://schemas.microsoft.com/office/drawing/2014/main" id="{E0C3F0C7-5950-4E1D-865E-50AF9F45F081}"/>
                  </a:ext>
                </a:extLst>
              </p:cNvPr>
              <p:cNvSpPr/>
              <p:nvPr/>
            </p:nvSpPr>
            <p:spPr>
              <a:xfrm>
                <a:off x="7827688" y="3535352"/>
                <a:ext cx="235483" cy="23548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1219170" eaLnBrk="0" fontAlgn="base" hangingPunct="0">
                  <a:spcBef>
                    <a:spcPct val="0"/>
                  </a:spcBef>
                  <a:spcAft>
                    <a:spcPct val="0"/>
                  </a:spcAft>
                </a:pPr>
                <a:endParaRPr lang="zh-CN" altLang="en-US" sz="2400">
                  <a:solidFill>
                    <a:srgbClr val="146194">
                      <a:lumMod val="50000"/>
                    </a:srgbClr>
                  </a:solidFill>
                  <a:latin typeface="微軟正黑體" panose="020B0604030504040204" pitchFamily="34" charset="-120"/>
                  <a:ea typeface="微軟正黑體" panose="020B0604030504040204" pitchFamily="34" charset="-120"/>
                  <a:sym typeface="Arial"/>
                </a:endParaRPr>
              </a:p>
            </p:txBody>
          </p:sp>
        </p:grpSp>
        <p:sp>
          <p:nvSpPr>
            <p:cNvPr id="10" name="ïsḷiḑe">
              <a:extLst>
                <a:ext uri="{FF2B5EF4-FFF2-40B4-BE49-F238E27FC236}">
                  <a16:creationId xmlns:a16="http://schemas.microsoft.com/office/drawing/2014/main" id="{0AD227EB-8B73-4469-8E75-6C1C678CEBA6}"/>
                </a:ext>
              </a:extLst>
            </p:cNvPr>
            <p:cNvSpPr txBox="1"/>
            <p:nvPr/>
          </p:nvSpPr>
          <p:spPr bwMode="auto">
            <a:xfrm>
              <a:off x="743084" y="4563623"/>
              <a:ext cx="3622789"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1219139">
                <a:spcAft>
                  <a:spcPts val="1333"/>
                </a:spcAft>
              </a:pPr>
              <a:r>
                <a:rPr lang="zh-TW" altLang="en-US" sz="1867" b="1" dirty="0">
                  <a:solidFill>
                    <a:srgbClr val="C00000"/>
                  </a:solidFill>
                  <a:latin typeface="微軟正黑體" panose="020B0604030504040204" pitchFamily="34" charset="-120"/>
                  <a:ea typeface="微軟正黑體" panose="020B0604030504040204" pitchFamily="34" charset="-120"/>
                  <a:cs typeface="Arial"/>
                  <a:sym typeface="Arial"/>
                </a:rPr>
                <a:t>招生暨資訊組：</a:t>
              </a:r>
              <a:endParaRPr lang="en-US" altLang="zh-TW" sz="1867" b="1" dirty="0">
                <a:solidFill>
                  <a:srgbClr val="C00000"/>
                </a:solidFill>
                <a:latin typeface="微軟正黑體" panose="020B0604030504040204" pitchFamily="34" charset="-120"/>
                <a:ea typeface="微軟正黑體" panose="020B0604030504040204" pitchFamily="34" charset="-120"/>
                <a:cs typeface="Arial"/>
                <a:sym typeface="Arial"/>
              </a:endParaRPr>
            </a:p>
          </p:txBody>
        </p:sp>
        <p:sp>
          <p:nvSpPr>
            <p:cNvPr id="11" name="íṥ1ïḓê">
              <a:extLst>
                <a:ext uri="{FF2B5EF4-FFF2-40B4-BE49-F238E27FC236}">
                  <a16:creationId xmlns:a16="http://schemas.microsoft.com/office/drawing/2014/main" id="{60BF27ED-7DF6-49C6-A094-1C1E4FDDC261}"/>
                </a:ext>
              </a:extLst>
            </p:cNvPr>
            <p:cNvSpPr/>
            <p:nvPr/>
          </p:nvSpPr>
          <p:spPr bwMode="auto">
            <a:xfrm>
              <a:off x="747336" y="4991647"/>
              <a:ext cx="3490760" cy="59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defTabSz="1219139">
                <a:spcAft>
                  <a:spcPts val="1333"/>
                </a:spcAft>
              </a:pPr>
              <a:r>
                <a:rPr lang="zh-TW" altLang="en-US" sz="1867" dirty="0">
                  <a:solidFill>
                    <a:prstClr val="black"/>
                  </a:solidFill>
                  <a:latin typeface="微軟正黑體" panose="020B0604030504040204" pitchFamily="34" charset="-120"/>
                  <a:ea typeface="微軟正黑體" panose="020B0604030504040204" pitchFamily="34" charset="-120"/>
                  <a:cs typeface="Arial"/>
                  <a:sym typeface="Arial"/>
                </a:rPr>
                <a:t>綜理學士、碩士、博士班學生入學招生考試、招生宣傳等相關業務。</a:t>
              </a:r>
            </a:p>
          </p:txBody>
        </p:sp>
        <p:sp>
          <p:nvSpPr>
            <p:cNvPr id="12" name="矩形 11">
              <a:extLst>
                <a:ext uri="{FF2B5EF4-FFF2-40B4-BE49-F238E27FC236}">
                  <a16:creationId xmlns:a16="http://schemas.microsoft.com/office/drawing/2014/main" id="{320CB8F7-F23E-451B-8D87-C2D9BAEEE115}"/>
                </a:ext>
              </a:extLst>
            </p:cNvPr>
            <p:cNvSpPr/>
            <p:nvPr/>
          </p:nvSpPr>
          <p:spPr>
            <a:xfrm>
              <a:off x="883656" y="2896061"/>
              <a:ext cx="3444488" cy="666977"/>
            </a:xfrm>
            <a:prstGeom prst="rect">
              <a:avLst/>
            </a:prstGeom>
          </p:spPr>
          <p:txBody>
            <a:bodyPr wrap="square">
              <a:spAutoFit/>
            </a:bodyPr>
            <a:lstStyle/>
            <a:p>
              <a:pPr defTabSz="1219170">
                <a:spcAft>
                  <a:spcPts val="1333"/>
                </a:spcAft>
              </a:pP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綜理學士、碩士、博士班學生學籍及成績等相關業務。</a:t>
              </a:r>
            </a:p>
          </p:txBody>
        </p:sp>
        <p:sp>
          <p:nvSpPr>
            <p:cNvPr id="13" name="矩形 12">
              <a:extLst>
                <a:ext uri="{FF2B5EF4-FFF2-40B4-BE49-F238E27FC236}">
                  <a16:creationId xmlns:a16="http://schemas.microsoft.com/office/drawing/2014/main" id="{BBB346FC-EB0E-4B82-8047-271FD5C0310E}"/>
                </a:ext>
              </a:extLst>
            </p:cNvPr>
            <p:cNvSpPr/>
            <p:nvPr/>
          </p:nvSpPr>
          <p:spPr>
            <a:xfrm>
              <a:off x="790747" y="2533044"/>
              <a:ext cx="1140056" cy="379656"/>
            </a:xfrm>
            <a:prstGeom prst="rect">
              <a:avLst/>
            </a:prstGeom>
          </p:spPr>
          <p:txBody>
            <a:bodyPr wrap="none">
              <a:spAutoFit/>
            </a:bodyPr>
            <a:lstStyle/>
            <a:p>
              <a:pPr algn="ctr" defTabSz="1219170">
                <a:spcAft>
                  <a:spcPts val="1333"/>
                </a:spcAft>
              </a:pPr>
              <a:r>
                <a:rPr lang="zh-TW" altLang="en-US" sz="1867" b="1" kern="0" dirty="0" smtClean="0">
                  <a:solidFill>
                    <a:srgbClr val="C00000"/>
                  </a:solidFill>
                  <a:latin typeface="微軟正黑體" panose="020B0604030504040204" pitchFamily="34" charset="-120"/>
                  <a:ea typeface="微軟正黑體" panose="020B0604030504040204" pitchFamily="34" charset="-120"/>
                  <a:cs typeface="Arial"/>
                  <a:sym typeface="Arial"/>
                </a:rPr>
                <a:t>註冊組</a:t>
              </a:r>
              <a:r>
                <a:rPr lang="zh-TW" altLang="en-US" sz="1867" b="1" kern="0" dirty="0">
                  <a:solidFill>
                    <a:srgbClr val="C00000"/>
                  </a:solidFill>
                  <a:latin typeface="微軟正黑體" panose="020B0604030504040204" pitchFamily="34" charset="-120"/>
                  <a:ea typeface="微軟正黑體" panose="020B0604030504040204" pitchFamily="34" charset="-120"/>
                  <a:cs typeface="Arial"/>
                  <a:sym typeface="Arial"/>
                </a:rPr>
                <a:t>：</a:t>
              </a:r>
              <a:endParaRPr lang="en-US" altLang="zh-TW" sz="1867" b="1" kern="0" dirty="0">
                <a:solidFill>
                  <a:srgbClr val="C00000"/>
                </a:solidFill>
                <a:latin typeface="微軟正黑體" panose="020B0604030504040204" pitchFamily="34" charset="-120"/>
                <a:ea typeface="微軟正黑體" panose="020B0604030504040204" pitchFamily="34" charset="-120"/>
                <a:cs typeface="Arial"/>
                <a:sym typeface="Arial"/>
              </a:endParaRPr>
            </a:p>
          </p:txBody>
        </p:sp>
        <p:sp>
          <p:nvSpPr>
            <p:cNvPr id="14" name="矩形 13">
              <a:extLst>
                <a:ext uri="{FF2B5EF4-FFF2-40B4-BE49-F238E27FC236}">
                  <a16:creationId xmlns:a16="http://schemas.microsoft.com/office/drawing/2014/main" id="{4EDAE3CC-FE45-485C-BBB8-7E79BD91D3C5}"/>
                </a:ext>
              </a:extLst>
            </p:cNvPr>
            <p:cNvSpPr/>
            <p:nvPr/>
          </p:nvSpPr>
          <p:spPr>
            <a:xfrm>
              <a:off x="2492715" y="1632918"/>
              <a:ext cx="3765209" cy="666977"/>
            </a:xfrm>
            <a:prstGeom prst="rect">
              <a:avLst/>
            </a:prstGeom>
          </p:spPr>
          <p:txBody>
            <a:bodyPr wrap="square">
              <a:spAutoFit/>
            </a:bodyPr>
            <a:lstStyle/>
            <a:p>
              <a:pPr defTabSz="1219170">
                <a:spcAft>
                  <a:spcPts val="1333"/>
                </a:spcAft>
              </a:pP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綜理學士、碩士、博士班課程管理及教師鐘點費核計等相關業務。</a:t>
              </a:r>
            </a:p>
          </p:txBody>
        </p:sp>
        <p:sp>
          <p:nvSpPr>
            <p:cNvPr id="15" name="矩形 14">
              <a:extLst>
                <a:ext uri="{FF2B5EF4-FFF2-40B4-BE49-F238E27FC236}">
                  <a16:creationId xmlns:a16="http://schemas.microsoft.com/office/drawing/2014/main" id="{43E051C0-FF7F-4199-9A3E-2DACB8F51E70}"/>
                </a:ext>
              </a:extLst>
            </p:cNvPr>
            <p:cNvSpPr/>
            <p:nvPr/>
          </p:nvSpPr>
          <p:spPr>
            <a:xfrm>
              <a:off x="7265991" y="2020555"/>
              <a:ext cx="2573140" cy="379656"/>
            </a:xfrm>
            <a:prstGeom prst="rect">
              <a:avLst/>
            </a:prstGeom>
          </p:spPr>
          <p:txBody>
            <a:bodyPr wrap="none">
              <a:spAutoFit/>
            </a:bodyPr>
            <a:lstStyle/>
            <a:p>
              <a:pPr algn="ctr" defTabSz="1219170">
                <a:spcAft>
                  <a:spcPts val="1333"/>
                </a:spcAft>
              </a:pPr>
              <a:r>
                <a:rPr lang="zh-TW" altLang="en-US" sz="1867" b="1" kern="0" dirty="0">
                  <a:solidFill>
                    <a:srgbClr val="C00000"/>
                  </a:solidFill>
                  <a:latin typeface="微軟正黑體" panose="020B0604030504040204" pitchFamily="34" charset="-120"/>
                  <a:ea typeface="微軟正黑體" panose="020B0604030504040204" pitchFamily="34" charset="-120"/>
                  <a:cs typeface="Arial"/>
                  <a:sym typeface="Arial"/>
                </a:rPr>
                <a:t>教學資源暨發展中心：</a:t>
              </a:r>
              <a:endParaRPr lang="en-US" altLang="zh-TW" sz="1867" b="1" kern="0" dirty="0">
                <a:solidFill>
                  <a:srgbClr val="C00000"/>
                </a:solidFill>
                <a:latin typeface="微軟正黑體" panose="020B0604030504040204" pitchFamily="34" charset="-120"/>
                <a:ea typeface="微軟正黑體" panose="020B0604030504040204" pitchFamily="34" charset="-120"/>
                <a:cs typeface="Arial"/>
                <a:sym typeface="Arial"/>
              </a:endParaRPr>
            </a:p>
          </p:txBody>
        </p:sp>
        <p:sp>
          <p:nvSpPr>
            <p:cNvPr id="16" name="矩形 15">
              <a:extLst>
                <a:ext uri="{FF2B5EF4-FFF2-40B4-BE49-F238E27FC236}">
                  <a16:creationId xmlns:a16="http://schemas.microsoft.com/office/drawing/2014/main" id="{4CC895A2-FB0E-4501-8D73-614BD87EBCB3}"/>
                </a:ext>
              </a:extLst>
            </p:cNvPr>
            <p:cNvSpPr/>
            <p:nvPr/>
          </p:nvSpPr>
          <p:spPr>
            <a:xfrm>
              <a:off x="7265439" y="2472969"/>
              <a:ext cx="3930620" cy="954300"/>
            </a:xfrm>
            <a:prstGeom prst="rect">
              <a:avLst/>
            </a:prstGeom>
          </p:spPr>
          <p:txBody>
            <a:bodyPr wrap="square">
              <a:spAutoFit/>
            </a:bodyPr>
            <a:lstStyle/>
            <a:p>
              <a:pPr defTabSz="1219170">
                <a:spcAft>
                  <a:spcPts val="1333"/>
                </a:spcAft>
              </a:pP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綜理教學發展促進、教師教學專業發展、學生學習輔導及學習科技應用等業務。</a:t>
              </a:r>
            </a:p>
          </p:txBody>
        </p:sp>
        <p:sp>
          <p:nvSpPr>
            <p:cNvPr id="17" name="矩形 16">
              <a:extLst>
                <a:ext uri="{FF2B5EF4-FFF2-40B4-BE49-F238E27FC236}">
                  <a16:creationId xmlns:a16="http://schemas.microsoft.com/office/drawing/2014/main" id="{390C5CA2-2966-4FCE-A473-85F075078898}"/>
                </a:ext>
              </a:extLst>
            </p:cNvPr>
            <p:cNvSpPr/>
            <p:nvPr/>
          </p:nvSpPr>
          <p:spPr>
            <a:xfrm>
              <a:off x="2436597" y="1295353"/>
              <a:ext cx="1140056" cy="379656"/>
            </a:xfrm>
            <a:prstGeom prst="rect">
              <a:avLst/>
            </a:prstGeom>
          </p:spPr>
          <p:txBody>
            <a:bodyPr wrap="none">
              <a:spAutoFit/>
            </a:bodyPr>
            <a:lstStyle/>
            <a:p>
              <a:pPr algn="ctr" defTabSz="1219170">
                <a:spcAft>
                  <a:spcPts val="1333"/>
                </a:spcAft>
              </a:pPr>
              <a:r>
                <a:rPr lang="zh-TW" altLang="en-US" sz="1867" b="1" kern="0" dirty="0" smtClean="0">
                  <a:solidFill>
                    <a:srgbClr val="C00000"/>
                  </a:solidFill>
                  <a:latin typeface="微軟正黑體" panose="020B0604030504040204" pitchFamily="34" charset="-120"/>
                  <a:ea typeface="微軟正黑體" panose="020B0604030504040204" pitchFamily="34" charset="-120"/>
                  <a:cs typeface="Arial"/>
                  <a:sym typeface="Arial"/>
                </a:rPr>
                <a:t>課務組</a:t>
              </a:r>
              <a:r>
                <a:rPr lang="zh-TW" altLang="en-US" sz="1867" b="1" kern="0" dirty="0">
                  <a:solidFill>
                    <a:srgbClr val="C00000"/>
                  </a:solidFill>
                  <a:latin typeface="微軟正黑體" panose="020B0604030504040204" pitchFamily="34" charset="-120"/>
                  <a:ea typeface="微軟正黑體" panose="020B0604030504040204" pitchFamily="34" charset="-120"/>
                  <a:cs typeface="Arial"/>
                  <a:sym typeface="Arial"/>
                </a:rPr>
                <a:t>：</a:t>
              </a:r>
              <a:endParaRPr lang="en-US" altLang="zh-TW" sz="1867" b="1" kern="0" dirty="0">
                <a:solidFill>
                  <a:srgbClr val="C00000"/>
                </a:solidFill>
                <a:latin typeface="微軟正黑體" panose="020B0604030504040204" pitchFamily="34" charset="-120"/>
                <a:ea typeface="微軟正黑體" panose="020B0604030504040204" pitchFamily="34" charset="-120"/>
                <a:cs typeface="Arial"/>
                <a:sym typeface="Arial"/>
              </a:endParaRPr>
            </a:p>
          </p:txBody>
        </p:sp>
        <p:sp>
          <p:nvSpPr>
            <p:cNvPr id="18" name="矩形 17">
              <a:extLst>
                <a:ext uri="{FF2B5EF4-FFF2-40B4-BE49-F238E27FC236}">
                  <a16:creationId xmlns:a16="http://schemas.microsoft.com/office/drawing/2014/main" id="{A56C3F41-1939-4CEA-A6D1-CD37908B8490}"/>
                </a:ext>
              </a:extLst>
            </p:cNvPr>
            <p:cNvSpPr/>
            <p:nvPr/>
          </p:nvSpPr>
          <p:spPr>
            <a:xfrm>
              <a:off x="8121648" y="4357769"/>
              <a:ext cx="1856598" cy="379656"/>
            </a:xfrm>
            <a:prstGeom prst="rect">
              <a:avLst/>
            </a:prstGeom>
          </p:spPr>
          <p:txBody>
            <a:bodyPr wrap="none">
              <a:spAutoFit/>
            </a:bodyPr>
            <a:lstStyle/>
            <a:p>
              <a:pPr defTabSz="1219170">
                <a:spcAft>
                  <a:spcPts val="1333"/>
                </a:spcAft>
              </a:pPr>
              <a:r>
                <a:rPr lang="zh-TW" altLang="en-US" sz="1867" b="1" kern="0" dirty="0">
                  <a:solidFill>
                    <a:srgbClr val="C00000"/>
                  </a:solidFill>
                  <a:latin typeface="微軟正黑體" panose="020B0604030504040204" pitchFamily="34" charset="-120"/>
                  <a:ea typeface="微軟正黑體" panose="020B0604030504040204" pitchFamily="34" charset="-120"/>
                  <a:cs typeface="Arial"/>
                  <a:sym typeface="Arial"/>
                </a:rPr>
                <a:t>通識教育中心：</a:t>
              </a:r>
              <a:endParaRPr lang="en-US" altLang="zh-TW" sz="1867" b="1" kern="0" dirty="0">
                <a:solidFill>
                  <a:srgbClr val="C00000"/>
                </a:solidFill>
                <a:latin typeface="微軟正黑體" panose="020B0604030504040204" pitchFamily="34" charset="-120"/>
                <a:ea typeface="微軟正黑體" panose="020B0604030504040204" pitchFamily="34" charset="-120"/>
                <a:cs typeface="Arial"/>
                <a:sym typeface="Arial"/>
              </a:endParaRPr>
            </a:p>
          </p:txBody>
        </p:sp>
        <p:sp>
          <p:nvSpPr>
            <p:cNvPr id="19" name="矩形 18">
              <a:extLst>
                <a:ext uri="{FF2B5EF4-FFF2-40B4-BE49-F238E27FC236}">
                  <a16:creationId xmlns:a16="http://schemas.microsoft.com/office/drawing/2014/main" id="{6F151F2D-34C7-4A1F-A462-6E1FF4674F91}"/>
                </a:ext>
              </a:extLst>
            </p:cNvPr>
            <p:cNvSpPr/>
            <p:nvPr/>
          </p:nvSpPr>
          <p:spPr>
            <a:xfrm>
              <a:off x="8121649" y="4796628"/>
              <a:ext cx="3463596" cy="954300"/>
            </a:xfrm>
            <a:prstGeom prst="rect">
              <a:avLst/>
            </a:prstGeom>
          </p:spPr>
          <p:txBody>
            <a:bodyPr wrap="square">
              <a:spAutoFit/>
            </a:bodyPr>
            <a:lstStyle/>
            <a:p>
              <a:pPr defTabSz="1219170">
                <a:spcAft>
                  <a:spcPts val="1333"/>
                </a:spcAft>
              </a:pPr>
              <a:r>
                <a:rPr lang="zh-TW" altLang="en-US" sz="1867" kern="0" dirty="0">
                  <a:solidFill>
                    <a:srgbClr val="000000"/>
                  </a:solidFill>
                  <a:latin typeface="微軟正黑體" panose="020B0604030504040204" pitchFamily="34" charset="-120"/>
                  <a:ea typeface="微軟正黑體" panose="020B0604030504040204" pitchFamily="34" charset="-120"/>
                  <a:cs typeface="Arial"/>
                  <a:sym typeface="Arial"/>
                </a:rPr>
                <a:t>綜理本校通識教育課程開設與規劃、通識教學資源、通識教師獎勵及通識講座等業務。</a:t>
              </a:r>
            </a:p>
          </p:txBody>
        </p:sp>
        <p:grpSp>
          <p:nvGrpSpPr>
            <p:cNvPr id="20" name="群組 19">
              <a:extLst>
                <a:ext uri="{FF2B5EF4-FFF2-40B4-BE49-F238E27FC236}">
                  <a16:creationId xmlns:a16="http://schemas.microsoft.com/office/drawing/2014/main" id="{37288B3D-9B43-43E2-B19C-20511CAE1E89}"/>
                </a:ext>
              </a:extLst>
            </p:cNvPr>
            <p:cNvGrpSpPr/>
            <p:nvPr/>
          </p:nvGrpSpPr>
          <p:grpSpPr>
            <a:xfrm>
              <a:off x="4457918" y="2359590"/>
              <a:ext cx="1728412" cy="558504"/>
              <a:chOff x="3582481" y="1668323"/>
              <a:chExt cx="1296309" cy="418878"/>
            </a:xfrm>
          </p:grpSpPr>
          <p:sp>
            <p:nvSpPr>
              <p:cNvPr id="39" name="橢圓 38">
                <a:extLst>
                  <a:ext uri="{FF2B5EF4-FFF2-40B4-BE49-F238E27FC236}">
                    <a16:creationId xmlns:a16="http://schemas.microsoft.com/office/drawing/2014/main" id="{B07FED8A-F342-4D18-B20D-7D2202B1F08E}"/>
                  </a:ext>
                </a:extLst>
              </p:cNvPr>
              <p:cNvSpPr/>
              <p:nvPr/>
            </p:nvSpPr>
            <p:spPr>
              <a:xfrm>
                <a:off x="3582481" y="1668323"/>
                <a:ext cx="1296309" cy="418878"/>
              </a:xfrm>
              <a:prstGeom prst="ellipse">
                <a:avLst/>
              </a:prstGeom>
              <a:solidFill>
                <a:srgbClr val="149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609585" algn="ctr" defTabSz="1219170">
                  <a:buFont typeface="Wingdings" panose="05000000000000000000" pitchFamily="2" charset="2"/>
                  <a:buChar char="l"/>
                </a:pPr>
                <a:endParaRPr lang="zh-TW" altLang="en-US" sz="4267"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40" name="矩形 39">
                <a:extLst>
                  <a:ext uri="{FF2B5EF4-FFF2-40B4-BE49-F238E27FC236}">
                    <a16:creationId xmlns:a16="http://schemas.microsoft.com/office/drawing/2014/main" id="{AF0BE40C-239A-4852-AABE-872FC3F84D2F}"/>
                  </a:ext>
                </a:extLst>
              </p:cNvPr>
              <p:cNvSpPr/>
              <p:nvPr/>
            </p:nvSpPr>
            <p:spPr>
              <a:xfrm>
                <a:off x="3635762" y="1721444"/>
                <a:ext cx="1141178" cy="284742"/>
              </a:xfrm>
              <a:prstGeom prst="rect">
                <a:avLst/>
              </a:prstGeom>
            </p:spPr>
            <p:txBody>
              <a:bodyPr wrap="none">
                <a:spAutoFit/>
              </a:bodyPr>
              <a:lstStyle/>
              <a:p>
                <a:pPr defTabSz="1219170"/>
                <a:r>
                  <a:rPr lang="zh-TW" altLang="en-US"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行政大樓</a:t>
                </a:r>
                <a:r>
                  <a:rPr lang="en-US" altLang="zh-TW"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a:t>
                </a:r>
                <a:r>
                  <a:rPr lang="zh-TW" altLang="en-US"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樓</a:t>
                </a:r>
              </a:p>
            </p:txBody>
          </p:sp>
        </p:grpSp>
        <p:grpSp>
          <p:nvGrpSpPr>
            <p:cNvPr id="25" name="群組 24">
              <a:extLst>
                <a:ext uri="{FF2B5EF4-FFF2-40B4-BE49-F238E27FC236}">
                  <a16:creationId xmlns:a16="http://schemas.microsoft.com/office/drawing/2014/main" id="{F4F0A233-413F-4734-8712-03A59A573643}"/>
                </a:ext>
              </a:extLst>
            </p:cNvPr>
            <p:cNvGrpSpPr/>
            <p:nvPr/>
          </p:nvGrpSpPr>
          <p:grpSpPr>
            <a:xfrm>
              <a:off x="2857789" y="3626849"/>
              <a:ext cx="1728412" cy="558504"/>
              <a:chOff x="3582481" y="1668323"/>
              <a:chExt cx="1296309" cy="418878"/>
            </a:xfrm>
          </p:grpSpPr>
          <p:sp>
            <p:nvSpPr>
              <p:cNvPr id="37" name="橢圓 36">
                <a:extLst>
                  <a:ext uri="{FF2B5EF4-FFF2-40B4-BE49-F238E27FC236}">
                    <a16:creationId xmlns:a16="http://schemas.microsoft.com/office/drawing/2014/main" id="{F52D31D3-45B3-4C2D-B437-7F1CDA6D6C5F}"/>
                  </a:ext>
                </a:extLst>
              </p:cNvPr>
              <p:cNvSpPr/>
              <p:nvPr/>
            </p:nvSpPr>
            <p:spPr>
              <a:xfrm>
                <a:off x="3582481" y="1668323"/>
                <a:ext cx="1296309" cy="418878"/>
              </a:xfrm>
              <a:prstGeom prst="ellipse">
                <a:avLst/>
              </a:prstGeom>
              <a:solidFill>
                <a:srgbClr val="149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609585" algn="ctr" defTabSz="1219170">
                  <a:buFont typeface="Wingdings" panose="05000000000000000000" pitchFamily="2" charset="2"/>
                  <a:buChar char="l"/>
                </a:pPr>
                <a:endParaRPr lang="zh-TW" altLang="en-US" sz="4267"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38" name="矩形 37">
                <a:extLst>
                  <a:ext uri="{FF2B5EF4-FFF2-40B4-BE49-F238E27FC236}">
                    <a16:creationId xmlns:a16="http://schemas.microsoft.com/office/drawing/2014/main" id="{9E236F25-8128-4530-A6CC-2535AF4A04DA}"/>
                  </a:ext>
                </a:extLst>
              </p:cNvPr>
              <p:cNvSpPr/>
              <p:nvPr/>
            </p:nvSpPr>
            <p:spPr>
              <a:xfrm>
                <a:off x="3635762" y="1721444"/>
                <a:ext cx="1141178" cy="284742"/>
              </a:xfrm>
              <a:prstGeom prst="rect">
                <a:avLst/>
              </a:prstGeom>
            </p:spPr>
            <p:txBody>
              <a:bodyPr wrap="none">
                <a:spAutoFit/>
              </a:bodyPr>
              <a:lstStyle/>
              <a:p>
                <a:pPr defTabSz="1219170"/>
                <a:r>
                  <a:rPr lang="zh-TW" altLang="en-US"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行政大樓</a:t>
                </a:r>
                <a:r>
                  <a:rPr lang="en-US" altLang="zh-TW"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a:t>
                </a:r>
                <a:r>
                  <a:rPr lang="zh-TW" altLang="en-US"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樓</a:t>
                </a:r>
              </a:p>
            </p:txBody>
          </p:sp>
        </p:grpSp>
        <p:grpSp>
          <p:nvGrpSpPr>
            <p:cNvPr id="26" name="群組 25">
              <a:extLst>
                <a:ext uri="{FF2B5EF4-FFF2-40B4-BE49-F238E27FC236}">
                  <a16:creationId xmlns:a16="http://schemas.microsoft.com/office/drawing/2014/main" id="{F37DCBDE-CF7A-4F2D-AD2C-F7903137E2E1}"/>
                </a:ext>
              </a:extLst>
            </p:cNvPr>
            <p:cNvGrpSpPr/>
            <p:nvPr/>
          </p:nvGrpSpPr>
          <p:grpSpPr>
            <a:xfrm>
              <a:off x="2786747" y="5781514"/>
              <a:ext cx="1728412" cy="558504"/>
              <a:chOff x="3582481" y="1668323"/>
              <a:chExt cx="1296309" cy="418878"/>
            </a:xfrm>
          </p:grpSpPr>
          <p:sp>
            <p:nvSpPr>
              <p:cNvPr id="33" name="橢圓 32">
                <a:extLst>
                  <a:ext uri="{FF2B5EF4-FFF2-40B4-BE49-F238E27FC236}">
                    <a16:creationId xmlns:a16="http://schemas.microsoft.com/office/drawing/2014/main" id="{CF42AAD5-294F-4EF3-A1CD-74D0C44DA326}"/>
                  </a:ext>
                </a:extLst>
              </p:cNvPr>
              <p:cNvSpPr/>
              <p:nvPr/>
            </p:nvSpPr>
            <p:spPr>
              <a:xfrm>
                <a:off x="3582481" y="1668323"/>
                <a:ext cx="1296309" cy="418878"/>
              </a:xfrm>
              <a:prstGeom prst="ellipse">
                <a:avLst/>
              </a:prstGeom>
              <a:solidFill>
                <a:srgbClr val="149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609585" algn="ctr" defTabSz="1219170">
                  <a:buFont typeface="Wingdings" panose="05000000000000000000" pitchFamily="2" charset="2"/>
                  <a:buChar char="l"/>
                </a:pPr>
                <a:endParaRPr lang="zh-TW" altLang="en-US" sz="4267"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36" name="矩形 35">
                <a:extLst>
                  <a:ext uri="{FF2B5EF4-FFF2-40B4-BE49-F238E27FC236}">
                    <a16:creationId xmlns:a16="http://schemas.microsoft.com/office/drawing/2014/main" id="{F2793DEF-D002-4AAC-BA08-2D61855C1F44}"/>
                  </a:ext>
                </a:extLst>
              </p:cNvPr>
              <p:cNvSpPr/>
              <p:nvPr/>
            </p:nvSpPr>
            <p:spPr>
              <a:xfrm>
                <a:off x="3635762" y="1721444"/>
                <a:ext cx="1141178" cy="284742"/>
              </a:xfrm>
              <a:prstGeom prst="rect">
                <a:avLst/>
              </a:prstGeom>
            </p:spPr>
            <p:txBody>
              <a:bodyPr wrap="none">
                <a:spAutoFit/>
              </a:bodyPr>
              <a:lstStyle/>
              <a:p>
                <a:pPr defTabSz="1219170"/>
                <a:r>
                  <a:rPr lang="zh-TW" altLang="en-US"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行政大樓</a:t>
                </a:r>
                <a:r>
                  <a:rPr lang="en-US" altLang="zh-TW"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1</a:t>
                </a:r>
                <a:r>
                  <a:rPr lang="zh-TW" altLang="en-US"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樓</a:t>
                </a:r>
              </a:p>
            </p:txBody>
          </p:sp>
        </p:grpSp>
        <p:grpSp>
          <p:nvGrpSpPr>
            <p:cNvPr id="27" name="群組 26">
              <a:extLst>
                <a:ext uri="{FF2B5EF4-FFF2-40B4-BE49-F238E27FC236}">
                  <a16:creationId xmlns:a16="http://schemas.microsoft.com/office/drawing/2014/main" id="{A20A8FC9-9DAE-44BD-9AAD-CE95E8C1832F}"/>
                </a:ext>
              </a:extLst>
            </p:cNvPr>
            <p:cNvGrpSpPr/>
            <p:nvPr/>
          </p:nvGrpSpPr>
          <p:grpSpPr>
            <a:xfrm>
              <a:off x="9917146" y="3238042"/>
              <a:ext cx="1728412" cy="558504"/>
              <a:chOff x="3582481" y="1668323"/>
              <a:chExt cx="1296309" cy="418878"/>
            </a:xfrm>
          </p:grpSpPr>
          <p:sp>
            <p:nvSpPr>
              <p:cNvPr id="31" name="橢圓 30">
                <a:extLst>
                  <a:ext uri="{FF2B5EF4-FFF2-40B4-BE49-F238E27FC236}">
                    <a16:creationId xmlns:a16="http://schemas.microsoft.com/office/drawing/2014/main" id="{62B7E536-16E5-44D5-A685-D250EBAAEA15}"/>
                  </a:ext>
                </a:extLst>
              </p:cNvPr>
              <p:cNvSpPr/>
              <p:nvPr/>
            </p:nvSpPr>
            <p:spPr>
              <a:xfrm>
                <a:off x="3582481" y="1668323"/>
                <a:ext cx="1296309" cy="418878"/>
              </a:xfrm>
              <a:prstGeom prst="ellipse">
                <a:avLst/>
              </a:prstGeom>
              <a:solidFill>
                <a:srgbClr val="149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609585" algn="ctr" defTabSz="1219170">
                  <a:buFont typeface="Wingdings" panose="05000000000000000000" pitchFamily="2" charset="2"/>
                  <a:buChar char="l"/>
                </a:pPr>
                <a:endParaRPr lang="zh-TW" altLang="en-US" sz="4267"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32" name="矩形 31">
                <a:extLst>
                  <a:ext uri="{FF2B5EF4-FFF2-40B4-BE49-F238E27FC236}">
                    <a16:creationId xmlns:a16="http://schemas.microsoft.com/office/drawing/2014/main" id="{17ACE7C7-393E-4835-92B8-206531792319}"/>
                  </a:ext>
                </a:extLst>
              </p:cNvPr>
              <p:cNvSpPr/>
              <p:nvPr/>
            </p:nvSpPr>
            <p:spPr>
              <a:xfrm>
                <a:off x="3635762" y="1721444"/>
                <a:ext cx="1141178" cy="284742"/>
              </a:xfrm>
              <a:prstGeom prst="rect">
                <a:avLst/>
              </a:prstGeom>
            </p:spPr>
            <p:txBody>
              <a:bodyPr wrap="none">
                <a:spAutoFit/>
              </a:bodyPr>
              <a:lstStyle/>
              <a:p>
                <a:pPr defTabSz="1219170"/>
                <a:r>
                  <a:rPr lang="zh-TW" altLang="en-US"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行政大樓</a:t>
                </a:r>
                <a:r>
                  <a:rPr lang="en-US" altLang="zh-TW"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2</a:t>
                </a:r>
                <a:r>
                  <a:rPr lang="zh-TW" altLang="en-US"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樓</a:t>
                </a:r>
              </a:p>
            </p:txBody>
          </p:sp>
        </p:grpSp>
        <p:grpSp>
          <p:nvGrpSpPr>
            <p:cNvPr id="28" name="群組 27">
              <a:extLst>
                <a:ext uri="{FF2B5EF4-FFF2-40B4-BE49-F238E27FC236}">
                  <a16:creationId xmlns:a16="http://schemas.microsoft.com/office/drawing/2014/main" id="{F88BD342-856B-4156-B2BC-73429D11671D}"/>
                </a:ext>
              </a:extLst>
            </p:cNvPr>
            <p:cNvGrpSpPr/>
            <p:nvPr/>
          </p:nvGrpSpPr>
          <p:grpSpPr>
            <a:xfrm>
              <a:off x="9433204" y="5822761"/>
              <a:ext cx="2212352" cy="558504"/>
              <a:chOff x="5797784" y="4469447"/>
              <a:chExt cx="1659264" cy="418878"/>
            </a:xfrm>
          </p:grpSpPr>
          <p:sp>
            <p:nvSpPr>
              <p:cNvPr id="29" name="橢圓 28">
                <a:extLst>
                  <a:ext uri="{FF2B5EF4-FFF2-40B4-BE49-F238E27FC236}">
                    <a16:creationId xmlns:a16="http://schemas.microsoft.com/office/drawing/2014/main" id="{8362054B-4A19-4170-8AA9-35D3963D9C39}"/>
                  </a:ext>
                </a:extLst>
              </p:cNvPr>
              <p:cNvSpPr/>
              <p:nvPr/>
            </p:nvSpPr>
            <p:spPr>
              <a:xfrm>
                <a:off x="5797784" y="4469447"/>
                <a:ext cx="1659264" cy="418878"/>
              </a:xfrm>
              <a:prstGeom prst="ellipse">
                <a:avLst/>
              </a:prstGeom>
              <a:solidFill>
                <a:srgbClr val="149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indent="-609585" algn="ctr" defTabSz="1219170">
                  <a:buFont typeface="Wingdings" panose="05000000000000000000" pitchFamily="2" charset="2"/>
                  <a:buChar char="l"/>
                </a:pPr>
                <a:endParaRPr lang="zh-TW" altLang="en-US" sz="4267" kern="0" dirty="0">
                  <a:solidFill>
                    <a:prstClr val="white"/>
                  </a:solidFill>
                  <a:latin typeface="微軟正黑體" panose="020B0604030504040204" pitchFamily="34" charset="-120"/>
                  <a:ea typeface="微軟正黑體" panose="020B0604030504040204" pitchFamily="34" charset="-120"/>
                  <a:sym typeface="Arial"/>
                </a:endParaRPr>
              </a:p>
            </p:txBody>
          </p:sp>
          <p:sp>
            <p:nvSpPr>
              <p:cNvPr id="30" name="矩形 29">
                <a:extLst>
                  <a:ext uri="{FF2B5EF4-FFF2-40B4-BE49-F238E27FC236}">
                    <a16:creationId xmlns:a16="http://schemas.microsoft.com/office/drawing/2014/main" id="{9D6B1EB2-53AA-4BEC-A502-84A69B77F01C}"/>
                  </a:ext>
                </a:extLst>
              </p:cNvPr>
              <p:cNvSpPr/>
              <p:nvPr/>
            </p:nvSpPr>
            <p:spPr>
              <a:xfrm>
                <a:off x="5851065" y="4515893"/>
                <a:ext cx="1499449" cy="284742"/>
              </a:xfrm>
              <a:prstGeom prst="rect">
                <a:avLst/>
              </a:prstGeom>
            </p:spPr>
            <p:txBody>
              <a:bodyPr wrap="none">
                <a:spAutoFit/>
              </a:bodyPr>
              <a:lstStyle/>
              <a:p>
                <a:pPr defTabSz="1219170"/>
                <a:r>
                  <a:rPr lang="zh-TW" altLang="en-US"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綜合教學大樓</a:t>
                </a:r>
                <a:r>
                  <a:rPr lang="en-US" altLang="zh-TW"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6</a:t>
                </a:r>
                <a:r>
                  <a:rPr lang="zh-TW" altLang="en-US" sz="1867"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樓</a:t>
                </a:r>
              </a:p>
            </p:txBody>
          </p:sp>
        </p:grpSp>
      </p:gr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5</a:t>
            </a:fld>
            <a:endParaRPr lang="zh-CN" altLang="en-US"/>
          </a:p>
        </p:txBody>
      </p:sp>
    </p:spTree>
    <p:custDataLst>
      <p:tags r:id="rId1"/>
    </p:custDataLst>
    <p:extLst>
      <p:ext uri="{BB962C8B-B14F-4D97-AF65-F5344CB8AC3E}">
        <p14:creationId xmlns:p14="http://schemas.microsoft.com/office/powerpoint/2010/main" val="2232194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48">
            <a:extLst>
              <a:ext uri="{FF2B5EF4-FFF2-40B4-BE49-F238E27FC236}">
                <a16:creationId xmlns:a16="http://schemas.microsoft.com/office/drawing/2014/main" id="{8930B60A-7233-4691-B49D-D1A05951ECB5}"/>
              </a:ext>
            </a:extLst>
          </p:cNvPr>
          <p:cNvSpPr txBox="1">
            <a:spLocks noChangeArrowheads="1"/>
          </p:cNvSpPr>
          <p:nvPr/>
        </p:nvSpPr>
        <p:spPr bwMode="auto">
          <a:xfrm>
            <a:off x="425493" y="328455"/>
            <a:ext cx="51720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defTabSz="914377">
              <a:defRPr/>
            </a:pPr>
            <a:r>
              <a:rPr lang="zh-TW" altLang="en-US" sz="3600" b="1" kern="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招生暨資訊組業務簡介</a:t>
            </a:r>
            <a:endParaRPr lang="zh-CN" altLang="en-US" sz="3600" b="1" dirty="0">
              <a:solidFill>
                <a:schemeClr val="bg1"/>
              </a:solidFill>
              <a:latin typeface="微軟正黑體" panose="020B0604030504040204" pitchFamily="34" charset="-120"/>
              <a:ea typeface="微軟正黑體" panose="020B0604030504040204" pitchFamily="34" charset="-120"/>
              <a:cs typeface="Arial"/>
              <a:sym typeface="Arial"/>
            </a:endParaRPr>
          </a:p>
        </p:txBody>
      </p:sp>
      <p:sp>
        <p:nvSpPr>
          <p:cNvPr id="18" name="Shape 459">
            <a:extLst>
              <a:ext uri="{FF2B5EF4-FFF2-40B4-BE49-F238E27FC236}">
                <a16:creationId xmlns:a16="http://schemas.microsoft.com/office/drawing/2014/main" id="{4E4ABCCE-B039-4CFC-95EA-3AAE8155F62E}"/>
              </a:ext>
            </a:extLst>
          </p:cNvPr>
          <p:cNvSpPr txBox="1">
            <a:spLocks/>
          </p:cNvSpPr>
          <p:nvPr/>
        </p:nvSpPr>
        <p:spPr>
          <a:xfrm>
            <a:off x="549514" y="1041461"/>
            <a:ext cx="11233923" cy="2166823"/>
          </a:xfrm>
          <a:prstGeom prst="roundRect">
            <a:avLst/>
          </a:prstGeom>
          <a:solidFill>
            <a:sysClr val="window" lastClr="FFFFFF"/>
          </a:solidFill>
          <a:ln w="28575" cap="rnd" cmpd="sng" algn="ctr">
            <a:solidFill>
              <a:srgbClr val="6A9E1F">
                <a:hueMod val="94000"/>
              </a:srgbClr>
            </a:solidFill>
            <a:prstDash val="solid"/>
          </a:ln>
          <a:effectLst/>
        </p:spPr>
        <p:txBody>
          <a:bodyPr spcFirstLastPara="1" wrap="square" lIns="121900" tIns="121900" rIns="121900" bIns="121900" anchor="t" anchorCtr="0">
            <a:noAutofit/>
          </a:bodyPr>
          <a:lst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dk1"/>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dk1"/>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dk1"/>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9pPr>
          </a:lstStyle>
          <a:p>
            <a:pPr marL="0" marR="0" lvl="0" indent="0" algn="l" defTabSz="457189"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zh-TW" altLang="en-US" sz="2000" b="1" i="0" u="sng"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招生</a:t>
            </a:r>
            <a:r>
              <a:rPr kumimoji="0" lang="zh-TW" altLang="en-US" sz="20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入學考試業務</a:t>
            </a:r>
          </a:p>
          <a:p>
            <a:pPr marL="285744" lvl="0" indent="-285744" defTabSz="457189">
              <a:lnSpc>
                <a:spcPts val="2133"/>
              </a:lnSpc>
              <a:spcBef>
                <a:spcPts val="0"/>
              </a:spcBef>
              <a:spcAft>
                <a:spcPts val="600"/>
              </a:spcAft>
              <a:buClr>
                <a:prstClr val="black"/>
              </a:buClr>
              <a:buFont typeface="Wingdings" panose="05000000000000000000" pitchFamily="2" charset="2"/>
              <a:buChar char="l"/>
              <a:defRPr/>
            </a:pPr>
            <a:r>
              <a:rPr kumimoji="0" lang="zh-TW" altLang="en-US" sz="16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sym typeface="Arial"/>
              </a:rPr>
              <a:t>學士班：</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學科能力測驗、指定科目考試、高中英語聽力測驗、大學個人申請入學、大學繁星推薦入學、大學特殊選才、學士班暨進修學士班轉學招生、四技二專甄選入學及技優入學、身心障礙學生升學大專校院甄試、運動績優學生入學、僑生</a:t>
            </a:r>
            <a:r>
              <a:rPr lang="zh-TW" altLang="en-US" sz="1600" b="1" dirty="0">
                <a:solidFill>
                  <a:prstClr val="black"/>
                </a:solidFill>
                <a:latin typeface="微軟正黑體" panose="020B0604030504040204" pitchFamily="34" charset="-120"/>
                <a:ea typeface="微軟正黑體" panose="020B0604030504040204" pitchFamily="34" charset="-120"/>
                <a:sym typeface="Arial"/>
              </a:rPr>
              <a:t>入學、新住民入學甄試、</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進修學士班入學、學士後多元專長培力方案等招生業務。</a:t>
            </a:r>
            <a:endParaRPr kumimoji="0" lang="en-US" altLang="zh-TW"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endParaRPr>
          </a:p>
          <a:p>
            <a:pPr marL="285744" lvl="0" indent="-285744" defTabSz="457189">
              <a:lnSpc>
                <a:spcPts val="2133"/>
              </a:lnSpc>
              <a:spcBef>
                <a:spcPts val="0"/>
              </a:spcBef>
              <a:spcAft>
                <a:spcPts val="600"/>
              </a:spcAft>
              <a:buClr>
                <a:prstClr val="black"/>
              </a:buClr>
              <a:buFont typeface="Wingdings" panose="05000000000000000000" pitchFamily="2" charset="2"/>
              <a:buChar char="l"/>
              <a:defRPr/>
            </a:pPr>
            <a:r>
              <a:rPr kumimoji="0" lang="zh-TW" altLang="en-US" sz="16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sym typeface="Arial"/>
              </a:rPr>
              <a:t>研究所：</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碩博士班甄試、博士班入學考試、碩士班入學考試、碩士在職專班招生（含高階經理人碩專班企業領袖組、兩岸台商組及越南台商組）、產業研發碩士專班</a:t>
            </a:r>
            <a:r>
              <a:rPr kumimoji="0" lang="en-US" altLang="zh-TW"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分春、秋兩季</a:t>
            </a:r>
            <a:r>
              <a:rPr kumimoji="0" lang="en-US" altLang="zh-TW"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、僑生</a:t>
            </a:r>
            <a:r>
              <a:rPr lang="zh-TW" altLang="en-US" sz="1600" b="1" dirty="0">
                <a:solidFill>
                  <a:prstClr val="black"/>
                </a:solidFill>
                <a:latin typeface="微軟正黑體" panose="020B0604030504040204" pitchFamily="34" charset="-120"/>
                <a:ea typeface="微軟正黑體" panose="020B0604030504040204" pitchFamily="34" charset="-120"/>
                <a:sym typeface="Arial"/>
              </a:rPr>
              <a:t>入學、新住民入學甄試等</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招生業務。</a:t>
            </a:r>
            <a:endParaRPr kumimoji="0" lang="zh-TW" altLang="zh-TW"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endParaRPr>
          </a:p>
        </p:txBody>
      </p:sp>
      <p:sp>
        <p:nvSpPr>
          <p:cNvPr id="19" name="Shape 459">
            <a:extLst>
              <a:ext uri="{FF2B5EF4-FFF2-40B4-BE49-F238E27FC236}">
                <a16:creationId xmlns:a16="http://schemas.microsoft.com/office/drawing/2014/main" id="{F1DEB74E-C3EA-4C86-88ED-3EC7BB4E6BC0}"/>
              </a:ext>
            </a:extLst>
          </p:cNvPr>
          <p:cNvSpPr txBox="1">
            <a:spLocks/>
          </p:cNvSpPr>
          <p:nvPr/>
        </p:nvSpPr>
        <p:spPr>
          <a:xfrm>
            <a:off x="2855854" y="5167717"/>
            <a:ext cx="8965589" cy="875525"/>
          </a:xfrm>
          <a:prstGeom prst="roundRect">
            <a:avLst/>
          </a:prstGeom>
          <a:solidFill>
            <a:sysClr val="window" lastClr="FFFFFF"/>
          </a:solidFill>
          <a:ln w="28575" cap="rnd" cmpd="sng" algn="ctr">
            <a:solidFill>
              <a:srgbClr val="6A9E1F">
                <a:hueMod val="94000"/>
              </a:srgbClr>
            </a:solidFill>
            <a:prstDash val="solid"/>
          </a:ln>
          <a:effectLst/>
        </p:spPr>
        <p:txBody>
          <a:bodyPr spcFirstLastPara="1" wrap="square" lIns="121900" tIns="121900" rIns="121900" bIns="121900" anchor="t" anchorCtr="0">
            <a:noAutofit/>
          </a:bodyPr>
          <a:lst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dk1"/>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dk1"/>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dk1"/>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dk1"/>
                </a:solidFill>
                <a:effectLst/>
                <a:latin typeface="+mn-lt"/>
                <a:ea typeface="+mn-ea"/>
                <a:cs typeface="+mn-cs"/>
              </a:defRPr>
            </a:lvl9pPr>
          </a:lstStyle>
          <a:p>
            <a:pPr marL="0" marR="0" lvl="0" indent="0" algn="l" defTabSz="457189"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zh-TW" altLang="en-US" sz="20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親善大使招募、培訓、管理業務</a:t>
            </a:r>
          </a:p>
          <a:p>
            <a:pPr marL="0" marR="0" lvl="0" indent="0" algn="l" defTabSz="457189"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None/>
              <a:tabLst/>
              <a:defRPr/>
            </a:pP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培訓親善大使專業知能，並熱忱參與學校重大慶典服務、接待外賓及各項招生宣導活動。</a:t>
            </a:r>
          </a:p>
        </p:txBody>
      </p:sp>
      <p:sp>
        <p:nvSpPr>
          <p:cNvPr id="27" name="Shape 459">
            <a:extLst>
              <a:ext uri="{FF2B5EF4-FFF2-40B4-BE49-F238E27FC236}">
                <a16:creationId xmlns:a16="http://schemas.microsoft.com/office/drawing/2014/main" id="{8BE8E472-A86C-496E-97F4-C8019DBE1A23}"/>
              </a:ext>
            </a:extLst>
          </p:cNvPr>
          <p:cNvSpPr txBox="1">
            <a:spLocks/>
          </p:cNvSpPr>
          <p:nvPr/>
        </p:nvSpPr>
        <p:spPr>
          <a:xfrm>
            <a:off x="2855854" y="6152422"/>
            <a:ext cx="8990545" cy="565531"/>
          </a:xfrm>
          <a:prstGeom prst="roundRect">
            <a:avLst/>
          </a:prstGeom>
          <a:solidFill>
            <a:sysClr val="window" lastClr="FFFFFF"/>
          </a:solidFill>
          <a:ln w="28575" cap="rnd" cmpd="sng" algn="ctr">
            <a:solidFill>
              <a:srgbClr val="052F61">
                <a:hueMod val="94000"/>
              </a:srgbClr>
            </a:solidFill>
            <a:prstDash val="solid"/>
          </a:ln>
          <a:effectLst/>
        </p:spPr>
        <p:txBody>
          <a:bodyPr spcFirstLastPara="1" wrap="square" lIns="121900" tIns="121900" rIns="121900" bIns="121900" anchor="t" anchorCtr="0">
            <a:noAutofit/>
          </a:bodyPr>
          <a:lst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a:lstStyle>
          <a:p>
            <a:pPr marL="0" marR="0" lvl="0" indent="0" algn="ctr" defTabSz="457189"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zh-TW" altLang="en-US" sz="2000" b="1" i="0" u="sng" strike="noStrike" kern="1200" cap="none" spc="0" normalizeH="0" baseline="0" noProof="0" dirty="0" smtClean="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教育部</a:t>
            </a:r>
            <a:r>
              <a:rPr kumimoji="0" lang="zh-TW" altLang="en-US" sz="20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委辦「大陸地區大學學歷甄試</a:t>
            </a:r>
            <a:r>
              <a:rPr kumimoji="0" lang="zh-TW" altLang="en-US" sz="1867" b="1" i="0" u="sng"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a:t>
            </a:r>
            <a:r>
              <a:rPr kumimoji="0" lang="zh-TW" altLang="en-US" sz="20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及</a:t>
            </a:r>
            <a:r>
              <a:rPr kumimoji="0" lang="zh-TW" altLang="en-US" sz="1867" b="1" i="0" u="sng"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a:t>
            </a:r>
            <a:r>
              <a:rPr kumimoji="0" lang="zh-TW" altLang="en-US" sz="20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大陸地區大學學歷查證」計畫</a:t>
            </a:r>
          </a:p>
        </p:txBody>
      </p:sp>
      <p:sp>
        <p:nvSpPr>
          <p:cNvPr id="28" name="Shape 459">
            <a:extLst>
              <a:ext uri="{FF2B5EF4-FFF2-40B4-BE49-F238E27FC236}">
                <a16:creationId xmlns:a16="http://schemas.microsoft.com/office/drawing/2014/main" id="{1C667055-BF1B-4694-8299-603BF182B4FC}"/>
              </a:ext>
            </a:extLst>
          </p:cNvPr>
          <p:cNvSpPr txBox="1">
            <a:spLocks/>
          </p:cNvSpPr>
          <p:nvPr/>
        </p:nvSpPr>
        <p:spPr>
          <a:xfrm>
            <a:off x="2813921" y="3276593"/>
            <a:ext cx="8969517" cy="1822815"/>
          </a:xfrm>
          <a:prstGeom prst="roundRect">
            <a:avLst/>
          </a:prstGeom>
          <a:solidFill>
            <a:sysClr val="window" lastClr="FFFFFF"/>
          </a:solidFill>
          <a:ln w="28575" cap="rnd" cmpd="sng" algn="ctr">
            <a:solidFill>
              <a:srgbClr val="052F61">
                <a:hueMod val="94000"/>
              </a:srgbClr>
            </a:solidFill>
            <a:prstDash val="solid"/>
          </a:ln>
          <a:effectLst/>
        </p:spPr>
        <p:txBody>
          <a:bodyPr spcFirstLastPara="1" wrap="square" lIns="121900" tIns="121900" rIns="121900" bIns="121900" anchor="t" anchorCtr="0">
            <a:noAutofit/>
          </a:bodyPr>
          <a:lstStyle>
            <a:lvl1pPr marL="2143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500" kern="1200" cap="none">
                <a:solidFill>
                  <a:schemeClr val="bg2">
                    <a:lumMod val="7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350" kern="1200" cap="none">
                <a:solidFill>
                  <a:schemeClr val="bg2">
                    <a:lumMod val="7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80000"/>
              <a:buFont typeface="Wingdings 3" panose="05040102010807070707" pitchFamily="18" charset="2"/>
              <a:buChar char=""/>
              <a:defRPr sz="1200" kern="1200" cap="none">
                <a:solidFill>
                  <a:schemeClr val="bg2">
                    <a:lumMod val="7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a:lstStyle>
          <a:p>
            <a:pPr marL="0" marR="0" lvl="0" indent="0" algn="l" defTabSz="457189" rtl="0" eaLnBrk="1" fontAlgn="auto" latinLnBrk="0" hangingPunct="1">
              <a:lnSpc>
                <a:spcPct val="100000"/>
              </a:lnSpc>
              <a:spcBef>
                <a:spcPts val="0"/>
              </a:spcBef>
              <a:spcAft>
                <a:spcPts val="600"/>
              </a:spcAft>
              <a:buClr>
                <a:prstClr val="white"/>
              </a:buClr>
              <a:buSzPct val="80000"/>
              <a:buFont typeface="Wingdings 3" panose="05040102010807070707" pitchFamily="18" charset="2"/>
              <a:buNone/>
              <a:tabLst/>
              <a:defRPr/>
            </a:pPr>
            <a:r>
              <a:rPr kumimoji="0" lang="zh-TW" altLang="en-US" sz="2000" b="1" i="0" u="sng"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sym typeface="Arial"/>
              </a:rPr>
              <a:t>招生宣傳業務</a:t>
            </a:r>
            <a:endParaRPr kumimoji="0" lang="zh-TW" altLang="en-US" sz="2000" b="1" i="0" u="sng"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endParaRPr>
          </a:p>
          <a:p>
            <a:pPr marL="285744" marR="0" lvl="0" indent="-285744" algn="l" defTabSz="457189" rtl="0" eaLnBrk="1" fontAlgn="auto" latinLnBrk="0" hangingPunct="1">
              <a:lnSpc>
                <a:spcPts val="1333"/>
              </a:lnSpc>
              <a:spcBef>
                <a:spcPct val="20000"/>
              </a:spcBef>
              <a:spcAft>
                <a:spcPts val="600"/>
              </a:spcAft>
              <a:buClr>
                <a:prstClr val="black"/>
              </a:buClr>
              <a:buSzPct val="80000"/>
              <a:buFont typeface="Wingdings" panose="05000000000000000000" pitchFamily="2" charset="2"/>
              <a:buChar char="l"/>
              <a:tabLst/>
              <a:defRPr/>
            </a:pP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辦理全國大學校院博覽會及各高中博覽會、海外僑生教育展參展。</a:t>
            </a:r>
          </a:p>
          <a:p>
            <a:pPr marL="285744" marR="0" lvl="0" indent="-285744" algn="l" defTabSz="457189" rtl="0" eaLnBrk="1" fontAlgn="auto" latinLnBrk="0" hangingPunct="1">
              <a:lnSpc>
                <a:spcPts val="1333"/>
              </a:lnSpc>
              <a:spcBef>
                <a:spcPct val="20000"/>
              </a:spcBef>
              <a:spcAft>
                <a:spcPts val="600"/>
              </a:spcAft>
              <a:buClr>
                <a:prstClr val="black"/>
              </a:buClr>
              <a:buSzPct val="80000"/>
              <a:buFont typeface="Wingdings" panose="05000000000000000000" pitchFamily="2" charset="2"/>
              <a:buChar char="l"/>
              <a:tabLst/>
              <a:defRPr/>
            </a:pP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辦理招生宣導活動，安排本校老師到高中宣導。</a:t>
            </a:r>
          </a:p>
          <a:p>
            <a:pPr marL="285744" marR="0" lvl="0" indent="-285744" algn="l" defTabSz="457189" rtl="0" eaLnBrk="1" fontAlgn="auto" latinLnBrk="0" hangingPunct="1">
              <a:lnSpc>
                <a:spcPts val="1333"/>
              </a:lnSpc>
              <a:spcBef>
                <a:spcPct val="20000"/>
              </a:spcBef>
              <a:spcAft>
                <a:spcPts val="600"/>
              </a:spcAft>
              <a:buClr>
                <a:prstClr val="black"/>
              </a:buClr>
              <a:buSzPct val="80000"/>
              <a:buFont typeface="Wingdings" panose="05000000000000000000" pitchFamily="2" charset="2"/>
              <a:buChar char="l"/>
              <a:tabLst/>
              <a:defRPr/>
            </a:pP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接待高中生到校參訪。</a:t>
            </a:r>
          </a:p>
          <a:p>
            <a:pPr marL="285744" marR="0" lvl="0" indent="-285744" algn="l" defTabSz="457189" rtl="0" eaLnBrk="1" fontAlgn="auto" latinLnBrk="0" hangingPunct="1">
              <a:lnSpc>
                <a:spcPts val="1333"/>
              </a:lnSpc>
              <a:spcBef>
                <a:spcPct val="20000"/>
              </a:spcBef>
              <a:spcAft>
                <a:spcPts val="600"/>
              </a:spcAft>
              <a:buClr>
                <a:prstClr val="black"/>
              </a:buClr>
              <a:buSzPct val="80000"/>
              <a:buFont typeface="Wingdings" panose="05000000000000000000" pitchFamily="2" charset="2"/>
              <a:buChar char="l"/>
              <a:tabLst/>
              <a:defRPr/>
            </a:pPr>
            <a:r>
              <a:rPr kumimoji="0" lang="zh-TW" altLang="en-US" sz="1467"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sym typeface="Arial"/>
              </a:rPr>
              <a:t>辦理「中興講堂」專題演講。</a:t>
            </a:r>
          </a:p>
        </p:txBody>
      </p:sp>
      <p:sp>
        <p:nvSpPr>
          <p:cNvPr id="2" name="投影片編號版面配置區 1"/>
          <p:cNvSpPr>
            <a:spLocks noGrp="1"/>
          </p:cNvSpPr>
          <p:nvPr>
            <p:ph type="sldNum" sz="quarter" idx="12"/>
          </p:nvPr>
        </p:nvSpPr>
        <p:spPr/>
        <p:txBody>
          <a:bodyPr/>
          <a:lstStyle/>
          <a:p>
            <a:fld id="{B7647445-41D0-4638-80E9-D5D5C07ADD39}" type="slidenum">
              <a:rPr lang="zh-CN" altLang="en-US" smtClean="0"/>
              <a:pPr/>
              <a:t>6</a:t>
            </a:fld>
            <a:endParaRPr lang="zh-CN" altLang="en-US"/>
          </a:p>
        </p:txBody>
      </p:sp>
    </p:spTree>
    <p:extLst>
      <p:ext uri="{BB962C8B-B14F-4D97-AF65-F5344CB8AC3E}">
        <p14:creationId xmlns:p14="http://schemas.microsoft.com/office/powerpoint/2010/main" val="23412055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6575"/>
        </a:solidFill>
        <a:effectLst/>
      </p:bgPr>
    </p:bg>
    <p:spTree>
      <p:nvGrpSpPr>
        <p:cNvPr id="1" name=""/>
        <p:cNvGrpSpPr/>
        <p:nvPr/>
      </p:nvGrpSpPr>
      <p:grpSpPr>
        <a:xfrm>
          <a:off x="0" y="0"/>
          <a:ext cx="0" cy="0"/>
          <a:chOff x="0" y="0"/>
          <a:chExt cx="0" cy="0"/>
        </a:xfrm>
      </p:grpSpPr>
      <p:sp>
        <p:nvSpPr>
          <p:cNvPr id="17" name="文本框 48">
            <a:extLst>
              <a:ext uri="{FF2B5EF4-FFF2-40B4-BE49-F238E27FC236}">
                <a16:creationId xmlns:a16="http://schemas.microsoft.com/office/drawing/2014/main" id="{8930B60A-7233-4691-B49D-D1A05951ECB5}"/>
              </a:ext>
            </a:extLst>
          </p:cNvPr>
          <p:cNvSpPr txBox="1">
            <a:spLocks noChangeArrowheads="1"/>
          </p:cNvSpPr>
          <p:nvPr/>
        </p:nvSpPr>
        <p:spPr bwMode="auto">
          <a:xfrm>
            <a:off x="425492" y="328455"/>
            <a:ext cx="6413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defTabSz="914377"/>
            <a:r>
              <a:rPr lang="zh-TW" altLang="en-US" sz="3600" b="1" kern="0"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招生暨資訊組請老師配合事項</a:t>
            </a:r>
            <a:endParaRPr lang="zh-CN" altLang="en-US" sz="3600" b="1" dirty="0">
              <a:solidFill>
                <a:prstClr val="white"/>
              </a:solidFill>
              <a:latin typeface="微軟正黑體" panose="020B0604030504040204" pitchFamily="34" charset="-120"/>
              <a:ea typeface="微軟正黑體" panose="020B0604030504040204" pitchFamily="34" charset="-120"/>
              <a:cs typeface="Arial"/>
              <a:sym typeface="Arial"/>
            </a:endParaRPr>
          </a:p>
        </p:txBody>
      </p:sp>
      <p:sp>
        <p:nvSpPr>
          <p:cNvPr id="7" name="Shape 459">
            <a:extLst>
              <a:ext uri="{FF2B5EF4-FFF2-40B4-BE49-F238E27FC236}">
                <a16:creationId xmlns:a16="http://schemas.microsoft.com/office/drawing/2014/main" id="{FD745F52-521B-4D57-B0AB-801C5A2708D0}"/>
              </a:ext>
            </a:extLst>
          </p:cNvPr>
          <p:cNvSpPr txBox="1">
            <a:spLocks/>
          </p:cNvSpPr>
          <p:nvPr/>
        </p:nvSpPr>
        <p:spPr>
          <a:xfrm>
            <a:off x="462904" y="1294188"/>
            <a:ext cx="4599112" cy="2064000"/>
          </a:xfrm>
          <a:prstGeom prst="roundRect">
            <a:avLst/>
          </a:prstGeom>
          <a:solidFill>
            <a:srgbClr val="FFFFFF"/>
          </a:solidFill>
          <a:ln w="28575">
            <a:solidFill>
              <a:srgbClr val="02BDC7"/>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1219170">
              <a:spcAft>
                <a:spcPts val="800"/>
              </a:spcAft>
              <a:defRPr/>
            </a:pPr>
            <a:r>
              <a:rPr lang="zh-TW" altLang="en-US" sz="1867" b="1" u="sng" kern="0" dirty="0">
                <a:solidFill>
                  <a:srgbClr val="C00000"/>
                </a:solidFill>
                <a:latin typeface="微軟正黑體" panose="020B0604030504040204" pitchFamily="34" charset="-120"/>
                <a:ea typeface="微軟正黑體" panose="020B0604030504040204" pitchFamily="34" charset="-120"/>
              </a:rPr>
              <a:t>命題工作</a:t>
            </a:r>
          </a:p>
          <a:p>
            <a:pPr marL="228594" indent="-228594" algn="just" defTabSz="1219170">
              <a:spcAft>
                <a:spcPts val="400"/>
              </a:spcAft>
              <a:buFont typeface="Wingdings" panose="05000000000000000000" pitchFamily="2" charset="2"/>
              <a:buChar char="Ø"/>
              <a:defRPr/>
            </a:pPr>
            <a:r>
              <a:rPr lang="zh-TW" altLang="zh-TW" sz="1467" b="1" kern="0" dirty="0">
                <a:solidFill>
                  <a:srgbClr val="0000FF"/>
                </a:solidFill>
                <a:latin typeface="微軟正黑體" panose="020B0604030504040204" pitchFamily="34" charset="-120"/>
                <a:ea typeface="微軟正黑體" panose="020B0604030504040204" pitchFamily="34" charset="-120"/>
              </a:rPr>
              <a:t>命題應注意保密原則</a:t>
            </a:r>
            <a:r>
              <a:rPr lang="zh-TW" altLang="zh-TW" sz="1467" b="1" kern="0" dirty="0">
                <a:latin typeface="微軟正黑體" panose="020B0604030504040204" pitchFamily="34" charset="-120"/>
                <a:ea typeface="微軟正黑體" panose="020B0604030504040204" pitchFamily="34" charset="-120"/>
              </a:rPr>
              <a:t>，並於期限內完成命題</a:t>
            </a:r>
            <a:r>
              <a:rPr lang="zh-TW" altLang="en-US" sz="1467" b="1" kern="0" dirty="0">
                <a:latin typeface="微軟正黑體" panose="020B0604030504040204" pitchFamily="34" charset="-120"/>
                <a:ea typeface="微軟正黑體" panose="020B0604030504040204" pitchFamily="34" charset="-120"/>
              </a:rPr>
              <a:t>。</a:t>
            </a:r>
            <a:endParaRPr lang="zh-TW" altLang="zh-TW" sz="1467" b="1" kern="0" dirty="0">
              <a:latin typeface="微軟正黑體" panose="020B0604030504040204" pitchFamily="34" charset="-120"/>
              <a:ea typeface="微軟正黑體" panose="020B0604030504040204" pitchFamily="34" charset="-120"/>
            </a:endParaRPr>
          </a:p>
          <a:p>
            <a:pPr marL="228594" indent="-228594" algn="just" defTabSz="1219170">
              <a:spcAft>
                <a:spcPts val="400"/>
              </a:spcAft>
              <a:buFont typeface="Wingdings" panose="05000000000000000000" pitchFamily="2" charset="2"/>
              <a:buChar char="Ø"/>
              <a:defRPr/>
            </a:pPr>
            <a:r>
              <a:rPr lang="zh-TW" altLang="en-US" sz="1467" b="1" kern="0" dirty="0">
                <a:latin typeface="微軟正黑體" panose="020B0604030504040204" pitchFamily="34" charset="-120"/>
                <a:ea typeface="微軟正黑體" panose="020B0604030504040204" pitchFamily="34" charset="-120"/>
              </a:rPr>
              <a:t>共同命題科目之試題應由命題彙整教師彙整，</a:t>
            </a:r>
            <a:endParaRPr lang="en-US" altLang="zh-TW" sz="1467" b="1" kern="0" dirty="0">
              <a:latin typeface="微軟正黑體" panose="020B0604030504040204" pitchFamily="34" charset="-120"/>
              <a:ea typeface="微軟正黑體" panose="020B0604030504040204" pitchFamily="34" charset="-120"/>
            </a:endParaRPr>
          </a:p>
          <a:p>
            <a:pPr algn="just" defTabSz="1219170">
              <a:spcAft>
                <a:spcPts val="400"/>
              </a:spcAft>
              <a:defRPr/>
            </a:pPr>
            <a:r>
              <a:rPr lang="en-US" altLang="zh-TW" sz="1467" b="1" kern="0" dirty="0">
                <a:latin typeface="微軟正黑體" panose="020B0604030504040204" pitchFamily="34" charset="-120"/>
                <a:ea typeface="微軟正黑體" panose="020B0604030504040204" pitchFamily="34" charset="-120"/>
              </a:rPr>
              <a:t>     </a:t>
            </a:r>
            <a:r>
              <a:rPr lang="zh-TW" altLang="zh-TW" sz="1467" b="1" kern="0" dirty="0">
                <a:latin typeface="微軟正黑體" panose="020B0604030504040204" pitchFamily="34" charset="-120"/>
                <a:ea typeface="微軟正黑體" panose="020B0604030504040204" pitchFamily="34" charset="-120"/>
              </a:rPr>
              <a:t>使用專用信封彌封</a:t>
            </a:r>
            <a:r>
              <a:rPr lang="zh-TW" altLang="en-US" sz="1467" b="1" kern="0" dirty="0">
                <a:latin typeface="微軟正黑體" panose="020B0604030504040204" pitchFamily="34" charset="-120"/>
                <a:ea typeface="微軟正黑體" panose="020B0604030504040204" pitchFamily="34" charset="-120"/>
              </a:rPr>
              <a:t>並</a:t>
            </a:r>
            <a:r>
              <a:rPr lang="zh-TW" altLang="zh-TW" sz="1467" b="1" kern="0" dirty="0">
                <a:latin typeface="微軟正黑體" panose="020B0604030504040204" pitchFamily="34" charset="-120"/>
                <a:ea typeface="微軟正黑體" panose="020B0604030504040204" pitchFamily="34" charset="-120"/>
              </a:rPr>
              <a:t>於彌封處簽章</a:t>
            </a:r>
            <a:r>
              <a:rPr lang="zh-TW" altLang="en-US" sz="1467" b="1" kern="0" dirty="0">
                <a:latin typeface="微軟正黑體" panose="020B0604030504040204" pitchFamily="34" charset="-120"/>
                <a:ea typeface="微軟正黑體" panose="020B0604030504040204" pitchFamily="34" charset="-120"/>
              </a:rPr>
              <a:t>後</a:t>
            </a:r>
            <a:r>
              <a:rPr lang="zh-TW" altLang="zh-TW" sz="1467" b="1" kern="0" dirty="0">
                <a:latin typeface="微軟正黑體" panose="020B0604030504040204" pitchFamily="34" charset="-120"/>
                <a:ea typeface="微軟正黑體" panose="020B0604030504040204" pitchFamily="34" charset="-120"/>
              </a:rPr>
              <a:t>送回招生組</a:t>
            </a:r>
            <a:r>
              <a:rPr lang="zh-TW" altLang="en-US" sz="1467" b="1" kern="0" dirty="0">
                <a:latin typeface="微軟正黑體" panose="020B0604030504040204" pitchFamily="34" charset="-120"/>
                <a:ea typeface="微軟正黑體" panose="020B0604030504040204" pitchFamily="34" charset="-120"/>
              </a:rPr>
              <a:t>。</a:t>
            </a:r>
            <a:endParaRPr lang="zh-TW" altLang="zh-TW" sz="1467" b="1" kern="0" dirty="0">
              <a:latin typeface="微軟正黑體" panose="020B0604030504040204" pitchFamily="34" charset="-120"/>
              <a:ea typeface="微軟正黑體" panose="020B0604030504040204" pitchFamily="34" charset="-120"/>
            </a:endParaRPr>
          </a:p>
          <a:p>
            <a:pPr marL="228594" indent="-228594" algn="just" defTabSz="1219170">
              <a:spcAft>
                <a:spcPts val="400"/>
              </a:spcAft>
              <a:buFont typeface="Wingdings" panose="05000000000000000000" pitchFamily="2" charset="2"/>
              <a:buChar char="Ø"/>
              <a:defRPr/>
            </a:pPr>
            <a:r>
              <a:rPr lang="zh-TW" altLang="zh-TW" sz="1467" b="1" kern="0" dirty="0">
                <a:latin typeface="微軟正黑體" panose="020B0604030504040204" pitchFamily="34" charset="-120"/>
                <a:ea typeface="微軟正黑體" panose="020B0604030504040204" pitchFamily="34" charset="-120"/>
              </a:rPr>
              <a:t>命題時應注意</a:t>
            </a:r>
            <a:r>
              <a:rPr lang="zh-TW" altLang="zh-TW" sz="1467" b="1" kern="0" dirty="0">
                <a:solidFill>
                  <a:srgbClr val="0000FF"/>
                </a:solidFill>
                <a:latin typeface="微軟正黑體" panose="020B0604030504040204" pitchFamily="34" charset="-120"/>
                <a:ea typeface="微軟正黑體" panose="020B0604030504040204" pitchFamily="34" charset="-120"/>
              </a:rPr>
              <a:t>試題鑑別度</a:t>
            </a:r>
            <a:r>
              <a:rPr lang="zh-TW" altLang="en-US" sz="1467" b="1" kern="0" dirty="0">
                <a:solidFill>
                  <a:srgbClr val="0000FF"/>
                </a:solidFill>
                <a:latin typeface="微軟正黑體" panose="020B0604030504040204" pitchFamily="34" charset="-120"/>
                <a:ea typeface="微軟正黑體" panose="020B0604030504040204" pitchFamily="34" charset="-120"/>
              </a:rPr>
              <a:t>及試題完整性</a:t>
            </a:r>
            <a:r>
              <a:rPr lang="zh-TW" altLang="zh-TW" sz="1467" b="1" kern="0" dirty="0">
                <a:latin typeface="微軟正黑體" panose="020B0604030504040204" pitchFamily="34" charset="-120"/>
                <a:ea typeface="微軟正黑體" panose="020B0604030504040204" pitchFamily="34" charset="-120"/>
              </a:rPr>
              <a:t>。</a:t>
            </a:r>
          </a:p>
        </p:txBody>
      </p:sp>
      <p:sp>
        <p:nvSpPr>
          <p:cNvPr id="8" name="Shape 459">
            <a:extLst>
              <a:ext uri="{FF2B5EF4-FFF2-40B4-BE49-F238E27FC236}">
                <a16:creationId xmlns:a16="http://schemas.microsoft.com/office/drawing/2014/main" id="{6FE4B693-BC57-4B0C-BD02-9E3377537646}"/>
              </a:ext>
            </a:extLst>
          </p:cNvPr>
          <p:cNvSpPr txBox="1">
            <a:spLocks/>
          </p:cNvSpPr>
          <p:nvPr/>
        </p:nvSpPr>
        <p:spPr>
          <a:xfrm>
            <a:off x="5311578" y="1286944"/>
            <a:ext cx="2747140" cy="2064000"/>
          </a:xfrm>
          <a:prstGeom prst="roundRect">
            <a:avLst/>
          </a:prstGeom>
          <a:solidFill>
            <a:srgbClr val="FFFFFF"/>
          </a:solidFill>
          <a:ln w="28575">
            <a:solidFill>
              <a:srgbClr val="02BDC7"/>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1219170">
              <a:spcAft>
                <a:spcPts val="800"/>
              </a:spcAft>
              <a:defRPr/>
            </a:pPr>
            <a:r>
              <a:rPr lang="zh-TW" altLang="en-US" sz="1867" b="1" u="sng" kern="0" dirty="0">
                <a:solidFill>
                  <a:srgbClr val="C00000"/>
                </a:solidFill>
                <a:latin typeface="微軟正黑體" panose="020B0604030504040204" pitchFamily="34" charset="-120"/>
                <a:ea typeface="微軟正黑體" panose="020B0604030504040204" pitchFamily="34" charset="-120"/>
              </a:rPr>
              <a:t>閱卷工作</a:t>
            </a:r>
          </a:p>
          <a:p>
            <a:pPr marL="230394" indent="-239994" defTabSz="1219170">
              <a:buFont typeface="Wingdings" panose="05000000000000000000" pitchFamily="2" charset="2"/>
              <a:buChar char="Ø"/>
              <a:defRPr/>
            </a:pPr>
            <a:r>
              <a:rPr lang="zh-TW" altLang="zh-TW" sz="1467" b="1" kern="0" dirty="0">
                <a:latin typeface="微軟正黑體" panose="020B0604030504040204" pitchFamily="34" charset="-120"/>
                <a:ea typeface="微軟正黑體" panose="020B0604030504040204" pitchFamily="34" charset="-120"/>
              </a:rPr>
              <a:t>各項入學考試筆試完畢後辦理集中閱卷</a:t>
            </a:r>
            <a:r>
              <a:rPr lang="zh-TW" altLang="en-US" sz="1467" b="1" kern="0" dirty="0">
                <a:latin typeface="微軟正黑體" panose="020B0604030504040204" pitchFamily="34" charset="-120"/>
                <a:ea typeface="微軟正黑體" panose="020B0604030504040204" pitchFamily="34" charset="-120"/>
              </a:rPr>
              <a:t>，請</a:t>
            </a:r>
            <a:r>
              <a:rPr lang="zh-TW" altLang="zh-TW" sz="1467" b="1" kern="0" dirty="0">
                <a:latin typeface="微軟正黑體" panose="020B0604030504040204" pitchFamily="34" charset="-120"/>
                <a:ea typeface="微軟正黑體" panose="020B0604030504040204" pitchFamily="34" charset="-120"/>
              </a:rPr>
              <a:t>閱卷老師</a:t>
            </a:r>
            <a:r>
              <a:rPr lang="zh-TW" altLang="en-US" sz="1467" b="1" kern="0" dirty="0">
                <a:latin typeface="微軟正黑體" panose="020B0604030504040204" pitchFamily="34" charset="-120"/>
                <a:ea typeface="微軟正黑體" panose="020B0604030504040204" pitchFamily="34" charset="-120"/>
              </a:rPr>
              <a:t>於</a:t>
            </a:r>
            <a:r>
              <a:rPr lang="zh-TW" altLang="zh-TW" sz="1467" b="1" kern="0" dirty="0">
                <a:latin typeface="微軟正黑體" panose="020B0604030504040204" pitchFamily="34" charset="-120"/>
                <a:ea typeface="微軟正黑體" panose="020B0604030504040204" pitchFamily="34" charset="-120"/>
              </a:rPr>
              <a:t>期限內</a:t>
            </a:r>
            <a:r>
              <a:rPr lang="zh-TW" altLang="en-US" sz="1467" b="1" kern="0" dirty="0">
                <a:latin typeface="微軟正黑體" panose="020B0604030504040204" pitchFamily="34" charset="-120"/>
                <a:ea typeface="微軟正黑體" panose="020B0604030504040204" pitchFamily="34" charset="-120"/>
              </a:rPr>
              <a:t>批閱</a:t>
            </a:r>
            <a:r>
              <a:rPr lang="zh-TW" altLang="zh-TW" sz="1467" b="1" kern="0" dirty="0">
                <a:latin typeface="微軟正黑體" panose="020B0604030504040204" pitchFamily="34" charset="-120"/>
                <a:ea typeface="微軟正黑體" panose="020B0604030504040204" pitchFamily="34" charset="-120"/>
              </a:rPr>
              <a:t>完</a:t>
            </a:r>
            <a:r>
              <a:rPr lang="zh-TW" altLang="en-US" sz="1467" b="1" kern="0" dirty="0">
                <a:latin typeface="微軟正黑體" panose="020B0604030504040204" pitchFamily="34" charset="-120"/>
                <a:ea typeface="微軟正黑體" panose="020B0604030504040204" pitchFamily="34" charset="-120"/>
              </a:rPr>
              <a:t>成</a:t>
            </a:r>
            <a:r>
              <a:rPr lang="zh-TW" altLang="zh-TW" sz="1467" b="1" kern="0" dirty="0">
                <a:latin typeface="微軟正黑體" panose="020B0604030504040204" pitchFamily="34" charset="-120"/>
                <a:ea typeface="微軟正黑體" panose="020B0604030504040204" pitchFamily="34" charset="-120"/>
              </a:rPr>
              <a:t>所有試卷，以便辦理放榜</a:t>
            </a:r>
            <a:r>
              <a:rPr lang="zh-TW" altLang="en-US" sz="1467" b="1" kern="0" dirty="0">
                <a:latin typeface="微軟正黑體" panose="020B0604030504040204" pitchFamily="34" charset="-120"/>
                <a:ea typeface="微軟正黑體" panose="020B0604030504040204" pitchFamily="34" charset="-120"/>
              </a:rPr>
              <a:t>作業</a:t>
            </a:r>
            <a:r>
              <a:rPr lang="zh-TW" altLang="zh-TW" sz="1467" b="1" kern="0" dirty="0">
                <a:latin typeface="微軟正黑體" panose="020B0604030504040204" pitchFamily="34" charset="-120"/>
                <a:ea typeface="微軟正黑體" panose="020B0604030504040204" pitchFamily="34" charset="-120"/>
              </a:rPr>
              <a:t>。</a:t>
            </a:r>
          </a:p>
        </p:txBody>
      </p:sp>
      <p:sp>
        <p:nvSpPr>
          <p:cNvPr id="9" name="Shape 459">
            <a:extLst>
              <a:ext uri="{FF2B5EF4-FFF2-40B4-BE49-F238E27FC236}">
                <a16:creationId xmlns:a16="http://schemas.microsoft.com/office/drawing/2014/main" id="{17BDC896-B045-48E3-805C-26562AF89401}"/>
              </a:ext>
            </a:extLst>
          </p:cNvPr>
          <p:cNvSpPr txBox="1">
            <a:spLocks/>
          </p:cNvSpPr>
          <p:nvPr/>
        </p:nvSpPr>
        <p:spPr>
          <a:xfrm>
            <a:off x="8276360" y="1285245"/>
            <a:ext cx="3689129" cy="2064000"/>
          </a:xfrm>
          <a:prstGeom prst="roundRect">
            <a:avLst/>
          </a:prstGeom>
          <a:solidFill>
            <a:srgbClr val="FFFFFF"/>
          </a:solidFill>
          <a:ln w="28575">
            <a:solidFill>
              <a:srgbClr val="02BDC7"/>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1219170">
              <a:spcAft>
                <a:spcPts val="400"/>
              </a:spcAft>
              <a:defRPr/>
            </a:pPr>
            <a:r>
              <a:rPr lang="zh-TW" altLang="en-US" sz="1867" b="1" u="sng" kern="0" dirty="0">
                <a:solidFill>
                  <a:srgbClr val="C00000"/>
                </a:solidFill>
                <a:latin typeface="微軟正黑體" panose="020B0604030504040204" pitchFamily="34" charset="-120"/>
                <a:ea typeface="微軟正黑體" panose="020B0604030504040204" pitchFamily="34" charset="-120"/>
              </a:rPr>
              <a:t>監試工作</a:t>
            </a:r>
          </a:p>
          <a:p>
            <a:pPr marL="230394" indent="-239994" defTabSz="1219170">
              <a:buFont typeface="Wingdings" panose="05000000000000000000" pitchFamily="2" charset="2"/>
              <a:buChar char="Ø"/>
              <a:defRPr/>
            </a:pPr>
            <a:r>
              <a:rPr lang="zh-TW" altLang="zh-TW" sz="1467" b="1" kern="0" dirty="0">
                <a:latin typeface="微軟正黑體" panose="020B0604030504040204" pitchFamily="34" charset="-120"/>
                <a:ea typeface="微軟正黑體" panose="020B0604030504040204" pitchFamily="34" charset="-120"/>
              </a:rPr>
              <a:t>本校辦</a:t>
            </a:r>
            <a:r>
              <a:rPr lang="zh-TW" altLang="en-US" sz="1467" b="1" kern="0" dirty="0">
                <a:latin typeface="微軟正黑體" panose="020B0604030504040204" pitchFamily="34" charset="-120"/>
                <a:ea typeface="微軟正黑體" panose="020B0604030504040204" pitchFamily="34" charset="-120"/>
              </a:rPr>
              <a:t>理多項</a:t>
            </a:r>
            <a:r>
              <a:rPr lang="zh-TW" altLang="zh-TW" sz="1467" b="1" kern="0" dirty="0">
                <a:latin typeface="微軟正黑體" panose="020B0604030504040204" pitchFamily="34" charset="-120"/>
                <a:ea typeface="微軟正黑體" panose="020B0604030504040204" pitchFamily="34" charset="-120"/>
              </a:rPr>
              <a:t>招生考試（如</a:t>
            </a:r>
            <a:r>
              <a:rPr lang="zh-TW" altLang="en-US" sz="1467" b="1" kern="0" dirty="0">
                <a:latin typeface="微軟正黑體" panose="020B0604030504040204" pitchFamily="34" charset="-120"/>
                <a:ea typeface="微軟正黑體" panose="020B0604030504040204" pitchFamily="34" charset="-120"/>
              </a:rPr>
              <a:t>大學學測、指考、英聽測驗、</a:t>
            </a:r>
            <a:r>
              <a:rPr lang="zh-TW" altLang="zh-TW" sz="1467" b="1" kern="0" dirty="0">
                <a:latin typeface="微軟正黑體" panose="020B0604030504040204" pitchFamily="34" charset="-120"/>
                <a:ea typeface="微軟正黑體" panose="020B0604030504040204" pitchFamily="34" charset="-120"/>
              </a:rPr>
              <a:t>碩士班），由於報考人數</a:t>
            </a:r>
            <a:r>
              <a:rPr lang="zh-TW" altLang="en-US" sz="1467" b="1" kern="0" dirty="0">
                <a:latin typeface="微軟正黑體" panose="020B0604030504040204" pitchFamily="34" charset="-120"/>
                <a:ea typeface="微軟正黑體" panose="020B0604030504040204" pitchFamily="34" charset="-120"/>
              </a:rPr>
              <a:t>眾多</a:t>
            </a:r>
            <a:r>
              <a:rPr lang="zh-TW" altLang="zh-TW" sz="1467" b="1" kern="0" dirty="0">
                <a:latin typeface="微軟正黑體" panose="020B0604030504040204" pitchFamily="34" charset="-120"/>
                <a:ea typeface="微軟正黑體" panose="020B0604030504040204" pitchFamily="34" charset="-120"/>
              </a:rPr>
              <a:t>，煩請各位老師多加</a:t>
            </a:r>
            <a:r>
              <a:rPr lang="zh-TW" altLang="en-US" sz="1467" b="1" kern="0" dirty="0">
                <a:latin typeface="微軟正黑體" panose="020B0604030504040204" pitchFamily="34" charset="-120"/>
                <a:ea typeface="微軟正黑體" panose="020B0604030504040204" pitchFamily="34" charset="-120"/>
              </a:rPr>
              <a:t>協助</a:t>
            </a:r>
            <a:r>
              <a:rPr lang="zh-TW" altLang="zh-TW" sz="1467" b="1" kern="0" dirty="0">
                <a:latin typeface="微軟正黑體" panose="020B0604030504040204" pitchFamily="34" charset="-120"/>
                <a:ea typeface="微軟正黑體" panose="020B0604030504040204" pitchFamily="34" charset="-120"/>
              </a:rPr>
              <a:t>擔任監試工作。</a:t>
            </a:r>
          </a:p>
        </p:txBody>
      </p:sp>
      <p:sp>
        <p:nvSpPr>
          <p:cNvPr id="10" name="Shape 459">
            <a:extLst>
              <a:ext uri="{FF2B5EF4-FFF2-40B4-BE49-F238E27FC236}">
                <a16:creationId xmlns:a16="http://schemas.microsoft.com/office/drawing/2014/main" id="{0EB755F7-8A4B-41CD-908D-AC82CC14ADF9}"/>
              </a:ext>
            </a:extLst>
          </p:cNvPr>
          <p:cNvSpPr txBox="1">
            <a:spLocks/>
          </p:cNvSpPr>
          <p:nvPr/>
        </p:nvSpPr>
        <p:spPr>
          <a:xfrm>
            <a:off x="6559367" y="3536635"/>
            <a:ext cx="5136000" cy="2746189"/>
          </a:xfrm>
          <a:prstGeom prst="roundRect">
            <a:avLst/>
          </a:prstGeom>
          <a:solidFill>
            <a:srgbClr val="FFFFFF"/>
          </a:solidFill>
          <a:ln w="28575">
            <a:solidFill>
              <a:srgbClr val="02BDC7"/>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1219170">
              <a:spcAft>
                <a:spcPts val="800"/>
              </a:spcAft>
              <a:defRPr/>
            </a:pPr>
            <a:r>
              <a:rPr lang="zh-TW" altLang="en-US" sz="1867" b="1" u="sng" kern="0" dirty="0">
                <a:solidFill>
                  <a:srgbClr val="C00000"/>
                </a:solidFill>
                <a:latin typeface="微軟正黑體" panose="020B0604030504040204" pitchFamily="34" charset="-120"/>
                <a:ea typeface="微軟正黑體" panose="020B0604030504040204" pitchFamily="34" charset="-120"/>
              </a:rPr>
              <a:t>招生宣傳</a:t>
            </a:r>
          </a:p>
          <a:p>
            <a:pPr marL="230394" indent="-230394" defTabSz="1219170">
              <a:spcAft>
                <a:spcPts val="40"/>
              </a:spcAft>
              <a:buFont typeface="Wingdings" panose="05000000000000000000" pitchFamily="2" charset="2"/>
              <a:buChar char="Ø"/>
              <a:defRPr/>
            </a:pPr>
            <a:r>
              <a:rPr lang="zh-TW" altLang="en-US" sz="1467" b="1" kern="0" dirty="0">
                <a:solidFill>
                  <a:srgbClr val="963334">
                    <a:lumMod val="50000"/>
                  </a:srgbClr>
                </a:solidFill>
                <a:latin typeface="微軟正黑體" panose="020B0604030504040204" pitchFamily="34" charset="-120"/>
                <a:ea typeface="微軟正黑體" panose="020B0604030504040204" pitchFamily="34" charset="-120"/>
              </a:rPr>
              <a:t>招生宣傳工作：</a:t>
            </a:r>
            <a:r>
              <a:rPr lang="zh-TW" altLang="en-US" sz="1467" b="1" kern="0" dirty="0">
                <a:latin typeface="微軟正黑體" panose="020B0604030504040204" pitchFamily="34" charset="-120"/>
                <a:ea typeface="微軟正黑體" panose="020B0604030504040204" pitchFamily="34" charset="-120"/>
              </a:rPr>
              <a:t>招生組會協助安排各系所老師到各高中進行校系簡介（或學群進路分析）、科普專題演講，或接待高中學校師生到本校參訪。</a:t>
            </a:r>
            <a:r>
              <a:rPr lang="zh-TW" altLang="en-US" sz="1467" b="1" kern="0" dirty="0">
                <a:solidFill>
                  <a:srgbClr val="0000FF"/>
                </a:solidFill>
                <a:latin typeface="微軟正黑體" panose="020B0604030504040204" pitchFamily="34" charset="-120"/>
                <a:ea typeface="微軟正黑體" panose="020B0604030504040204" pitchFamily="34" charset="-120"/>
              </a:rPr>
              <a:t>竭誠歡迎熱心老師參與學校招生宣傳活動</a:t>
            </a:r>
            <a:r>
              <a:rPr lang="zh-TW" altLang="en-US" sz="1467" b="1" kern="0" dirty="0">
                <a:latin typeface="微軟正黑體" panose="020B0604030504040204" pitchFamily="34" charset="-120"/>
                <a:ea typeface="微軟正黑體" panose="020B0604030504040204" pitchFamily="34" charset="-120"/>
              </a:rPr>
              <a:t>，踴躍到各高中進行宣導。</a:t>
            </a:r>
          </a:p>
          <a:p>
            <a:pPr marL="230394" indent="-230394" defTabSz="1219170">
              <a:spcAft>
                <a:spcPts val="40"/>
              </a:spcAft>
              <a:buFont typeface="Wingdings" panose="05000000000000000000" pitchFamily="2" charset="2"/>
              <a:buChar char="Ø"/>
              <a:defRPr/>
            </a:pPr>
            <a:r>
              <a:rPr lang="zh-TW" altLang="en-US" sz="1467" b="1" kern="0" dirty="0">
                <a:solidFill>
                  <a:srgbClr val="963334">
                    <a:lumMod val="50000"/>
                  </a:srgbClr>
                </a:solidFill>
                <a:latin typeface="微軟正黑體" panose="020B0604030504040204" pitchFamily="34" charset="-120"/>
                <a:ea typeface="微軟正黑體" panose="020B0604030504040204" pitchFamily="34" charset="-120"/>
              </a:rPr>
              <a:t>親善大使團：</a:t>
            </a:r>
            <a:r>
              <a:rPr lang="zh-TW" altLang="en-US" sz="1467" b="1" kern="0" dirty="0">
                <a:latin typeface="微軟正黑體" panose="020B0604030504040204" pitchFamily="34" charset="-120"/>
                <a:ea typeface="微軟正黑體" panose="020B0604030504040204" pitchFamily="34" charset="-120"/>
              </a:rPr>
              <a:t>親善大使團團員協助本校辦理各項招生宣導及協助全校性重大活動接待服務工作，</a:t>
            </a:r>
            <a:r>
              <a:rPr lang="zh-TW" altLang="en-US" sz="1467" b="1" kern="0" dirty="0">
                <a:solidFill>
                  <a:srgbClr val="0000FF"/>
                </a:solidFill>
                <a:latin typeface="微軟正黑體" panose="020B0604030504040204" pitchFamily="34" charset="-120"/>
                <a:ea typeface="微軟正黑體" panose="020B0604030504040204" pitchFamily="34" charset="-120"/>
              </a:rPr>
              <a:t>歡迎老師鼓勵熱心同學加入</a:t>
            </a:r>
            <a:r>
              <a:rPr lang="zh-TW" altLang="en-US" sz="1467" b="1" kern="0" dirty="0">
                <a:latin typeface="微軟正黑體" panose="020B0604030504040204" pitchFamily="34" charset="-120"/>
                <a:ea typeface="微軟正黑體" panose="020B0604030504040204" pitchFamily="34" charset="-120"/>
              </a:rPr>
              <a:t>。</a:t>
            </a:r>
          </a:p>
        </p:txBody>
      </p:sp>
      <p:sp>
        <p:nvSpPr>
          <p:cNvPr id="11" name="Shape 459">
            <a:extLst>
              <a:ext uri="{FF2B5EF4-FFF2-40B4-BE49-F238E27FC236}">
                <a16:creationId xmlns:a16="http://schemas.microsoft.com/office/drawing/2014/main" id="{B30E1F8C-FD28-457D-96EA-B2065F6AD73C}"/>
              </a:ext>
            </a:extLst>
          </p:cNvPr>
          <p:cNvSpPr txBox="1">
            <a:spLocks/>
          </p:cNvSpPr>
          <p:nvPr/>
        </p:nvSpPr>
        <p:spPr>
          <a:xfrm>
            <a:off x="1138554" y="3559138"/>
            <a:ext cx="5153524" cy="2746189"/>
          </a:xfrm>
          <a:prstGeom prst="roundRect">
            <a:avLst/>
          </a:prstGeom>
          <a:solidFill>
            <a:srgbClr val="FFFFFF"/>
          </a:solidFill>
          <a:ln w="28575">
            <a:solidFill>
              <a:srgbClr val="02BDC7"/>
            </a:solid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1219170">
              <a:spcAft>
                <a:spcPts val="800"/>
              </a:spcAft>
              <a:defRPr/>
            </a:pPr>
            <a:r>
              <a:rPr lang="zh-TW" altLang="en-US" sz="1867" b="1" u="sng" kern="0" dirty="0">
                <a:solidFill>
                  <a:srgbClr val="C00000"/>
                </a:solidFill>
                <a:latin typeface="微軟正黑體" panose="020B0604030504040204" pitchFamily="34" charset="-120"/>
                <a:ea typeface="微軟正黑體" panose="020B0604030504040204" pitchFamily="34" charset="-120"/>
              </a:rPr>
              <a:t>利益迴避</a:t>
            </a:r>
          </a:p>
          <a:p>
            <a:pPr marL="230394" indent="-230394" algn="just" defTabSz="1219170">
              <a:spcAft>
                <a:spcPts val="40"/>
              </a:spcAft>
              <a:buFont typeface="Wingdings" panose="05000000000000000000" pitchFamily="2" charset="2"/>
              <a:buChar char="Ø"/>
              <a:defRPr/>
            </a:pPr>
            <a:r>
              <a:rPr lang="zh-TW" altLang="zh-TW" sz="1467" b="1" kern="0" dirty="0">
                <a:latin typeface="微軟正黑體" panose="020B0604030504040204" pitchFamily="34" charset="-120"/>
                <a:ea typeface="微軟正黑體" panose="020B0604030504040204" pitchFamily="34" charset="-120"/>
              </a:rPr>
              <a:t>經聘任之命題委員、閱卷委員、審查委員、面試委員，於</a:t>
            </a:r>
            <a:r>
              <a:rPr lang="zh-TW" altLang="zh-TW" sz="1467" b="1" kern="0" dirty="0">
                <a:solidFill>
                  <a:srgbClr val="0000FF"/>
                </a:solidFill>
                <a:latin typeface="微軟正黑體" panose="020B0604030504040204" pitchFamily="34" charset="-120"/>
                <a:ea typeface="微軟正黑體" panose="020B0604030504040204" pitchFamily="34" charset="-120"/>
              </a:rPr>
              <a:t>本人、配偶、三親等內之血親、姻親應考</a:t>
            </a:r>
            <a:r>
              <a:rPr lang="zh-TW" altLang="zh-TW" sz="1467" b="1" kern="0" dirty="0">
                <a:latin typeface="微軟正黑體" panose="020B0604030504040204" pitchFamily="34" charset="-120"/>
                <a:ea typeface="微軟正黑體" panose="020B0604030504040204" pitchFamily="34" charset="-120"/>
              </a:rPr>
              <a:t>時，就其所應考系所有關之命題、閱卷、審查及口試等事項，應</a:t>
            </a:r>
            <a:r>
              <a:rPr lang="zh-TW" altLang="zh-TW" sz="1467" b="1" kern="0" dirty="0">
                <a:solidFill>
                  <a:srgbClr val="0000FF"/>
                </a:solidFill>
                <a:latin typeface="微軟正黑體" panose="020B0604030504040204" pitchFamily="34" charset="-120"/>
                <a:ea typeface="微軟正黑體" panose="020B0604030504040204" pitchFamily="34" charset="-120"/>
              </a:rPr>
              <a:t>自行迴避</a:t>
            </a:r>
            <a:r>
              <a:rPr lang="zh-TW" altLang="zh-TW" sz="1467" b="1" kern="0" dirty="0">
                <a:latin typeface="微軟正黑體" panose="020B0604030504040204" pitchFamily="34" charset="-120"/>
                <a:ea typeface="微軟正黑體" panose="020B0604030504040204" pitchFamily="34" charset="-120"/>
              </a:rPr>
              <a:t>。</a:t>
            </a:r>
            <a:endParaRPr lang="en-US" altLang="zh-TW" sz="1467" b="1" kern="0" dirty="0">
              <a:latin typeface="微軟正黑體" panose="020B0604030504040204" pitchFamily="34" charset="-120"/>
              <a:ea typeface="微軟正黑體" panose="020B0604030504040204" pitchFamily="34" charset="-120"/>
            </a:endParaRPr>
          </a:p>
          <a:p>
            <a:pPr marL="230394" indent="-230394" algn="just" defTabSz="1219170">
              <a:spcAft>
                <a:spcPts val="40"/>
              </a:spcAft>
              <a:buFont typeface="Wingdings" panose="05000000000000000000" pitchFamily="2" charset="2"/>
              <a:buChar char="Ø"/>
              <a:defRPr/>
            </a:pPr>
            <a:r>
              <a:rPr lang="zh-TW" altLang="en-US" sz="1467" b="1" kern="0" dirty="0">
                <a:latin typeface="微軟正黑體" panose="020B0604030504040204" pitchFamily="34" charset="-120"/>
                <a:ea typeface="微軟正黑體" panose="020B0604030504040204" pitchFamily="34" charset="-120"/>
              </a:rPr>
              <a:t>擔任補習班工作、編輯升學參考書者，應主動迴避命題或面試工作。</a:t>
            </a:r>
            <a:endParaRPr lang="en-US" altLang="zh-TW" sz="1467" b="1" kern="0" dirty="0">
              <a:latin typeface="微軟正黑體" panose="020B0604030504040204" pitchFamily="34" charset="-120"/>
              <a:ea typeface="微軟正黑體" panose="020B0604030504040204" pitchFamily="34" charset="-120"/>
            </a:endParaRPr>
          </a:p>
          <a:p>
            <a:pPr marL="230394" indent="-230394" algn="just" defTabSz="1219170">
              <a:spcAft>
                <a:spcPts val="40"/>
              </a:spcAft>
              <a:buFont typeface="Wingdings" panose="05000000000000000000" pitchFamily="2" charset="2"/>
              <a:buChar char="Ø"/>
              <a:defRPr/>
            </a:pPr>
            <a:r>
              <a:rPr lang="zh-TW" altLang="en-US" sz="1467" b="1" kern="0" dirty="0">
                <a:latin typeface="微軟正黑體" panose="020B0604030504040204" pitchFamily="34" charset="-120"/>
                <a:ea typeface="微軟正黑體" panose="020B0604030504040204" pitchFamily="34" charset="-120"/>
              </a:rPr>
              <a:t>各考生之</a:t>
            </a:r>
            <a:r>
              <a:rPr lang="zh-TW" altLang="en-US" sz="1467" b="1" kern="0" dirty="0">
                <a:solidFill>
                  <a:srgbClr val="0000FF"/>
                </a:solidFill>
                <a:latin typeface="微軟正黑體" panose="020B0604030504040204" pitchFamily="34" charset="-120"/>
                <a:ea typeface="微軟正黑體" panose="020B0604030504040204" pitchFamily="34" charset="-120"/>
              </a:rPr>
              <a:t>筆試成績應予保密</a:t>
            </a:r>
            <a:r>
              <a:rPr lang="zh-TW" altLang="en-US" sz="1467" b="1" kern="0" dirty="0">
                <a:latin typeface="微軟正黑體" panose="020B0604030504040204" pitchFamily="34" charset="-120"/>
                <a:ea typeface="微軟正黑體" panose="020B0604030504040204" pitchFamily="34" charset="-120"/>
              </a:rPr>
              <a:t>，且不得做為審查及面試之參考。</a:t>
            </a:r>
            <a:endParaRPr lang="en-US" altLang="zh-TW" sz="1467" b="1" kern="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B7647445-41D0-4638-80E9-D5D5C07ADD39}" type="slidenum">
              <a:rPr lang="zh-CN" altLang="en-US" smtClean="0"/>
              <a:pPr/>
              <a:t>7</a:t>
            </a:fld>
            <a:endParaRPr lang="zh-CN" altLang="en-US"/>
          </a:p>
        </p:txBody>
      </p:sp>
    </p:spTree>
    <p:extLst>
      <p:ext uri="{BB962C8B-B14F-4D97-AF65-F5344CB8AC3E}">
        <p14:creationId xmlns:p14="http://schemas.microsoft.com/office/powerpoint/2010/main" val="376919529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155755" y="385605"/>
            <a:ext cx="34571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defTabSz="914377"/>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註冊組業務簡介</a:t>
            </a:r>
            <a:endParaRPr lang="zh-CN"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8" name="Shape 396">
            <a:extLst>
              <a:ext uri="{FF2B5EF4-FFF2-40B4-BE49-F238E27FC236}">
                <a16:creationId xmlns:a16="http://schemas.microsoft.com/office/drawing/2014/main" id="{E324E5BD-AFD5-439F-AC24-0C1EC6111164}"/>
              </a:ext>
            </a:extLst>
          </p:cNvPr>
          <p:cNvSpPr txBox="1">
            <a:spLocks/>
          </p:cNvSpPr>
          <p:nvPr/>
        </p:nvSpPr>
        <p:spPr>
          <a:xfrm>
            <a:off x="735985" y="1139570"/>
            <a:ext cx="7516339" cy="2216193"/>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1pPr>
            <a:lvl2pPr marL="914400" marR="0" lvl="1"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2pPr>
            <a:lvl3pPr marL="1371600" marR="0" lvl="2"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3pPr>
            <a:lvl4pPr marL="1828800" marR="0" lvl="3"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4pPr>
            <a:lvl5pPr marL="2286000" marR="0" lvl="4"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5pPr>
            <a:lvl6pPr marL="2743200" marR="0" lvl="5"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6pPr>
            <a:lvl7pPr marL="3200400" marR="0" lvl="6"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7pPr>
            <a:lvl8pPr marL="3657600" marR="0" lvl="7"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8pPr>
            <a:lvl9pPr marL="4114800" marR="0" lvl="8" indent="-342900" algn="l" rtl="0">
              <a:lnSpc>
                <a:spcPct val="100000"/>
              </a:lnSpc>
              <a:spcBef>
                <a:spcPts val="1000"/>
              </a:spcBef>
              <a:spcAft>
                <a:spcPts val="100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9pPr>
          </a:lstStyle>
          <a:p>
            <a:pPr marL="0" indent="0" defTabSz="1219170">
              <a:spcBef>
                <a:spcPts val="0"/>
              </a:spcBef>
              <a:buClr>
                <a:srgbClr val="000000"/>
              </a:buClr>
              <a:buSzPts val="1100"/>
              <a:buNone/>
              <a:defRPr/>
            </a:pPr>
            <a:r>
              <a:rPr lang="zh-TW" altLang="en-US" sz="2133" b="1" u="sng" kern="0" dirty="0">
                <a:solidFill>
                  <a:srgbClr val="C00000"/>
                </a:solidFill>
                <a:latin typeface="微軟正黑體" panose="020B0604030504040204" pitchFamily="34" charset="-120"/>
                <a:ea typeface="微軟正黑體" panose="020B0604030504040204" pitchFamily="34" charset="-120"/>
              </a:rPr>
              <a:t>學籍管理</a:t>
            </a:r>
          </a:p>
          <a:p>
            <a:pPr marL="230394" indent="-230394" defTabSz="1219170">
              <a:spcBef>
                <a:spcPts val="800"/>
              </a:spcBef>
              <a:buFont typeface="Wingdings" panose="05000000000000000000" pitchFamily="2" charset="2"/>
              <a:buChar char="Ø"/>
              <a:defRPr/>
            </a:pPr>
            <a:r>
              <a:rPr lang="zh-TW" altLang="en-US" sz="1867" b="1" kern="0" dirty="0">
                <a:solidFill>
                  <a:srgbClr val="000000"/>
                </a:solidFill>
                <a:latin typeface="微軟正黑體" panose="020B0604030504040204" pitchFamily="34" charset="-120"/>
                <a:ea typeface="微軟正黑體" panose="020B0604030504040204" pitchFamily="34" charset="-120"/>
              </a:rPr>
              <a:t>保留入學、休學、復學及退學學籍管理</a:t>
            </a:r>
          </a:p>
          <a:p>
            <a:pPr marL="230394" indent="-230394" defTabSz="1219170">
              <a:spcBef>
                <a:spcPts val="800"/>
              </a:spcBef>
              <a:buFont typeface="Wingdings" panose="05000000000000000000" pitchFamily="2" charset="2"/>
              <a:buChar char="Ø"/>
              <a:defRPr/>
            </a:pPr>
            <a:r>
              <a:rPr lang="zh-TW" altLang="en-US" sz="1867" b="1" kern="0" dirty="0">
                <a:solidFill>
                  <a:srgbClr val="000000"/>
                </a:solidFill>
                <a:latin typeface="微軟正黑體" panose="020B0604030504040204" pitchFamily="34" charset="-120"/>
                <a:ea typeface="微軟正黑體" panose="020B0604030504040204" pitchFamily="34" charset="-120"/>
              </a:rPr>
              <a:t>轉系、雙主修、輔系及學分學程申請</a:t>
            </a:r>
          </a:p>
          <a:p>
            <a:pPr marL="230394" indent="-230394" defTabSz="1219170">
              <a:spcBef>
                <a:spcPts val="800"/>
              </a:spcBef>
              <a:buFont typeface="Wingdings" panose="05000000000000000000" pitchFamily="2" charset="2"/>
              <a:buChar char="Ø"/>
              <a:defRPr/>
            </a:pPr>
            <a:r>
              <a:rPr lang="zh-TW" altLang="en-US" sz="1867" b="1" kern="0" dirty="0">
                <a:solidFill>
                  <a:srgbClr val="000000"/>
                </a:solidFill>
                <a:latin typeface="微軟正黑體" panose="020B0604030504040204" pitchFamily="34" charset="-120"/>
                <a:ea typeface="微軟正黑體" panose="020B0604030504040204" pitchFamily="34" charset="-120"/>
              </a:rPr>
              <a:t>製作中、英畢業證書、學歷證明書及補發學生證</a:t>
            </a:r>
          </a:p>
          <a:p>
            <a:pPr marL="230394" indent="-230394" defTabSz="1219170">
              <a:spcBef>
                <a:spcPts val="800"/>
              </a:spcBef>
              <a:buFont typeface="Wingdings" panose="05000000000000000000" pitchFamily="2" charset="2"/>
              <a:buChar char="Ø"/>
              <a:defRPr/>
            </a:pPr>
            <a:r>
              <a:rPr lang="zh-TW" altLang="en-US" sz="1867" b="1" kern="0" dirty="0">
                <a:solidFill>
                  <a:srgbClr val="000000"/>
                </a:solidFill>
                <a:latin typeface="微軟正黑體" panose="020B0604030504040204" pitchFamily="34" charset="-120"/>
                <a:ea typeface="微軟正黑體" panose="020B0604030504040204" pitchFamily="34" charset="-120"/>
              </a:rPr>
              <a:t>校際選課生、隨班附讀生及交換生學籍建立</a:t>
            </a:r>
          </a:p>
          <a:p>
            <a:pPr marL="0" indent="0" defTabSz="1219170">
              <a:spcBef>
                <a:spcPts val="800"/>
              </a:spcBef>
              <a:buClr>
                <a:srgbClr val="000000"/>
              </a:buClr>
              <a:buSzPts val="1100"/>
              <a:buNone/>
              <a:defRPr/>
            </a:pPr>
            <a:endParaRPr lang="zh-TW" altLang="en-US" sz="1600" kern="0" dirty="0">
              <a:latin typeface="微軟正黑體" panose="020B0604030504040204" pitchFamily="34" charset="-120"/>
              <a:ea typeface="微軟正黑體" panose="020B0604030504040204" pitchFamily="34" charset="-120"/>
            </a:endParaRPr>
          </a:p>
          <a:p>
            <a:pPr marL="0" indent="0" defTabSz="1219170">
              <a:spcBef>
                <a:spcPts val="800"/>
              </a:spcBef>
              <a:spcAft>
                <a:spcPts val="1333"/>
              </a:spcAft>
              <a:buNone/>
              <a:defRPr/>
            </a:pPr>
            <a:endParaRPr lang="zh-TW" altLang="en-US" sz="2400" kern="0" dirty="0">
              <a:latin typeface="微軟正黑體" panose="020B0604030504040204" pitchFamily="34" charset="-120"/>
              <a:ea typeface="微軟正黑體" panose="020B0604030504040204" pitchFamily="34" charset="-120"/>
            </a:endParaRPr>
          </a:p>
        </p:txBody>
      </p:sp>
      <p:sp>
        <p:nvSpPr>
          <p:cNvPr id="9" name="Shape 397">
            <a:extLst>
              <a:ext uri="{FF2B5EF4-FFF2-40B4-BE49-F238E27FC236}">
                <a16:creationId xmlns:a16="http://schemas.microsoft.com/office/drawing/2014/main" id="{1BBB34BA-F11D-4958-B6B4-D402BF775C99}"/>
              </a:ext>
            </a:extLst>
          </p:cNvPr>
          <p:cNvSpPr txBox="1">
            <a:spLocks/>
          </p:cNvSpPr>
          <p:nvPr/>
        </p:nvSpPr>
        <p:spPr>
          <a:xfrm>
            <a:off x="3439133" y="3521659"/>
            <a:ext cx="6726272" cy="2208000"/>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1pPr>
            <a:lvl2pPr marL="914400" marR="0" lvl="1"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2pPr>
            <a:lvl3pPr marL="1371600" marR="0" lvl="2"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3pPr>
            <a:lvl4pPr marL="1828800" marR="0" lvl="3"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4pPr>
            <a:lvl5pPr marL="2286000" marR="0" lvl="4"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5pPr>
            <a:lvl6pPr marL="2743200" marR="0" lvl="5"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6pPr>
            <a:lvl7pPr marL="3200400" marR="0" lvl="6"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7pPr>
            <a:lvl8pPr marL="3657600" marR="0" lvl="7"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8pPr>
            <a:lvl9pPr marL="4114800" marR="0" lvl="8" indent="-342900" algn="l" rtl="0">
              <a:lnSpc>
                <a:spcPct val="100000"/>
              </a:lnSpc>
              <a:spcBef>
                <a:spcPts val="1000"/>
              </a:spcBef>
              <a:spcAft>
                <a:spcPts val="100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9pPr>
          </a:lstStyle>
          <a:p>
            <a:pPr marL="0" indent="0" defTabSz="1219170">
              <a:spcBef>
                <a:spcPts val="0"/>
              </a:spcBef>
              <a:buClr>
                <a:srgbClr val="000000"/>
              </a:buClr>
              <a:buSzPts val="1100"/>
              <a:buNone/>
              <a:defRPr/>
            </a:pPr>
            <a:r>
              <a:rPr lang="zh-TW" altLang="en-US" sz="2133" b="1" u="sng" kern="0" dirty="0">
                <a:solidFill>
                  <a:srgbClr val="C00000"/>
                </a:solidFill>
                <a:latin typeface="微軟正黑體" panose="020B0604030504040204" pitchFamily="34" charset="-120"/>
                <a:ea typeface="微軟正黑體" panose="020B0604030504040204" pitchFamily="34" charset="-120"/>
              </a:rPr>
              <a:t>成績管理畢業資格審核</a:t>
            </a:r>
          </a:p>
          <a:p>
            <a:pPr marL="230394" indent="-230394" defTabSz="1219170">
              <a:spcBef>
                <a:spcPts val="800"/>
              </a:spcBef>
              <a:buFont typeface="Wingdings" panose="05000000000000000000" pitchFamily="2" charset="2"/>
              <a:buChar char="Ø"/>
              <a:defRPr/>
            </a:pPr>
            <a:r>
              <a:rPr lang="zh-TW" altLang="en-US" sz="1867" b="1" kern="0" dirty="0">
                <a:solidFill>
                  <a:srgbClr val="000000"/>
                </a:solidFill>
                <a:latin typeface="微軟正黑體" panose="020B0604030504040204" pitchFamily="34" charset="-120"/>
                <a:ea typeface="微軟正黑體" panose="020B0604030504040204" pitchFamily="34" charset="-120"/>
              </a:rPr>
              <a:t>成績管理及核發畢業證書</a:t>
            </a:r>
          </a:p>
          <a:p>
            <a:pPr marL="230394" indent="-230394" defTabSz="1219170">
              <a:spcBef>
                <a:spcPts val="800"/>
              </a:spcBef>
              <a:buFont typeface="Wingdings" panose="05000000000000000000" pitchFamily="2" charset="2"/>
              <a:buChar char="Ø"/>
              <a:defRPr/>
            </a:pPr>
            <a:r>
              <a:rPr lang="zh-TW" altLang="en-US" sz="1867" b="1" kern="0" dirty="0">
                <a:solidFill>
                  <a:srgbClr val="000000"/>
                </a:solidFill>
                <a:latin typeface="微軟正黑體" panose="020B0604030504040204" pitchFamily="34" charset="-120"/>
                <a:ea typeface="微軟正黑體" panose="020B0604030504040204" pitchFamily="34" charset="-120"/>
              </a:rPr>
              <a:t>學分抵免</a:t>
            </a:r>
            <a:r>
              <a:rPr lang="en-US" altLang="zh-TW" sz="1867" b="1" kern="0" dirty="0">
                <a:solidFill>
                  <a:srgbClr val="000000"/>
                </a:solidFill>
                <a:latin typeface="微軟正黑體" panose="020B0604030504040204" pitchFamily="34" charset="-120"/>
                <a:ea typeface="微軟正黑體" panose="020B0604030504040204" pitchFamily="34" charset="-120"/>
              </a:rPr>
              <a:t>(</a:t>
            </a:r>
            <a:r>
              <a:rPr lang="zh-TW" altLang="en-US" sz="1867" b="1" kern="0" dirty="0">
                <a:solidFill>
                  <a:srgbClr val="000000"/>
                </a:solidFill>
                <a:latin typeface="微軟正黑體" panose="020B0604030504040204" pitchFamily="34" charset="-120"/>
                <a:ea typeface="微軟正黑體" panose="020B0604030504040204" pitchFamily="34" charset="-120"/>
              </a:rPr>
              <a:t>免修</a:t>
            </a:r>
            <a:r>
              <a:rPr lang="en-US" altLang="zh-TW" sz="1867" b="1" kern="0" dirty="0">
                <a:solidFill>
                  <a:srgbClr val="000000"/>
                </a:solidFill>
                <a:latin typeface="微軟正黑體" panose="020B0604030504040204" pitchFamily="34" charset="-120"/>
                <a:ea typeface="微軟正黑體" panose="020B0604030504040204" pitchFamily="34" charset="-120"/>
              </a:rPr>
              <a:t>)</a:t>
            </a:r>
            <a:r>
              <a:rPr lang="zh-TW" altLang="en-US" sz="1867" b="1" kern="0" dirty="0">
                <a:solidFill>
                  <a:srgbClr val="000000"/>
                </a:solidFill>
                <a:latin typeface="微軟正黑體" panose="020B0604030504040204" pitchFamily="34" charset="-120"/>
                <a:ea typeface="微軟正黑體" panose="020B0604030504040204" pitchFamily="34" charset="-120"/>
              </a:rPr>
              <a:t>、暑修或校際選課資格審核</a:t>
            </a:r>
          </a:p>
          <a:p>
            <a:pPr marL="230394" indent="-230394" defTabSz="1219170">
              <a:spcBef>
                <a:spcPts val="800"/>
              </a:spcBef>
              <a:buFont typeface="Wingdings" panose="05000000000000000000" pitchFamily="2" charset="2"/>
              <a:buChar char="Ø"/>
              <a:defRPr/>
            </a:pPr>
            <a:r>
              <a:rPr lang="zh-TW" altLang="en-US" sz="1867" b="1" kern="0" dirty="0">
                <a:solidFill>
                  <a:srgbClr val="000000"/>
                </a:solidFill>
                <a:latin typeface="微軟正黑體" panose="020B0604030504040204" pitchFamily="34" charset="-120"/>
                <a:ea typeface="微軟正黑體" panose="020B0604030504040204" pitchFamily="34" charset="-120"/>
              </a:rPr>
              <a:t>審查當學期學生學業成績是否達警示或勒令退學標準</a:t>
            </a:r>
          </a:p>
          <a:p>
            <a:pPr marL="230394" indent="-230394" defTabSz="1219170">
              <a:spcBef>
                <a:spcPts val="800"/>
              </a:spcBef>
              <a:buFont typeface="Wingdings" panose="05000000000000000000" pitchFamily="2" charset="2"/>
              <a:buChar char="Ø"/>
              <a:defRPr/>
            </a:pPr>
            <a:r>
              <a:rPr lang="zh-TW" altLang="en-US" sz="1867" b="1" kern="0" dirty="0">
                <a:solidFill>
                  <a:srgbClr val="000000"/>
                </a:solidFill>
                <a:latin typeface="微軟正黑體" panose="020B0604030504040204" pitchFamily="34" charset="-120"/>
                <a:ea typeface="微軟正黑體" panose="020B0604030504040204" pitchFamily="34" charset="-120"/>
              </a:rPr>
              <a:t>畢業資格審核及核發畢業證書</a:t>
            </a:r>
          </a:p>
          <a:p>
            <a:pPr marL="0" indent="0" defTabSz="1219170">
              <a:spcBef>
                <a:spcPts val="800"/>
              </a:spcBef>
              <a:spcAft>
                <a:spcPts val="1333"/>
              </a:spcAft>
              <a:buNone/>
              <a:defRPr/>
            </a:pPr>
            <a:endParaRPr lang="zh-TW" altLang="en-US" sz="1600" kern="0" dirty="0">
              <a:latin typeface="微軟正黑體" panose="020B0604030504040204" pitchFamily="34" charset="-120"/>
              <a:ea typeface="微軟正黑體" panose="020B0604030504040204" pitchFamily="34" charset="-120"/>
            </a:endParaRPr>
          </a:p>
        </p:txBody>
      </p:sp>
      <p:sp>
        <p:nvSpPr>
          <p:cNvPr id="10" name="Shape 396">
            <a:extLst>
              <a:ext uri="{FF2B5EF4-FFF2-40B4-BE49-F238E27FC236}">
                <a16:creationId xmlns:a16="http://schemas.microsoft.com/office/drawing/2014/main" id="{7184477F-8826-4312-9F71-34F3D201175F}"/>
              </a:ext>
            </a:extLst>
          </p:cNvPr>
          <p:cNvSpPr txBox="1">
            <a:spLocks/>
          </p:cNvSpPr>
          <p:nvPr/>
        </p:nvSpPr>
        <p:spPr>
          <a:xfrm>
            <a:off x="6088683" y="5869457"/>
            <a:ext cx="5085909" cy="617297"/>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1pPr>
            <a:lvl2pPr marL="914400" marR="0" lvl="1"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2pPr>
            <a:lvl3pPr marL="1371600" marR="0" lvl="2"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3pPr>
            <a:lvl4pPr marL="1828800" marR="0" lvl="3"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4pPr>
            <a:lvl5pPr marL="2286000" marR="0" lvl="4"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5pPr>
            <a:lvl6pPr marL="2743200" marR="0" lvl="5"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6pPr>
            <a:lvl7pPr marL="3200400" marR="0" lvl="6"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7pPr>
            <a:lvl8pPr marL="3657600" marR="0" lvl="7"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8pPr>
            <a:lvl9pPr marL="4114800" marR="0" lvl="8" indent="-342900" algn="l" rtl="0">
              <a:lnSpc>
                <a:spcPct val="100000"/>
              </a:lnSpc>
              <a:spcBef>
                <a:spcPts val="1000"/>
              </a:spcBef>
              <a:spcAft>
                <a:spcPts val="100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9pPr>
          </a:lstStyle>
          <a:p>
            <a:pPr marL="0" indent="0" algn="ctr" defTabSz="1219170">
              <a:spcBef>
                <a:spcPts val="0"/>
              </a:spcBef>
              <a:buClr>
                <a:srgbClr val="000000"/>
              </a:buClr>
              <a:buSzPts val="1100"/>
              <a:buNone/>
              <a:defRPr/>
            </a:pPr>
            <a:r>
              <a:rPr lang="zh-TW" altLang="en-US" sz="2133" b="1" u="sng" kern="0" dirty="0">
                <a:solidFill>
                  <a:srgbClr val="C00000"/>
                </a:solidFill>
                <a:latin typeface="微軟正黑體" panose="020B0604030504040204" pitchFamily="34" charset="-120"/>
                <a:ea typeface="微軟正黑體" panose="020B0604030504040204" pitchFamily="34" charset="-120"/>
              </a:rPr>
              <a:t>教務法規修訂、編排行事曆。</a:t>
            </a:r>
          </a:p>
        </p:txBody>
      </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8</a:t>
            </a:fld>
            <a:endParaRPr lang="zh-CN" altLang="en-US"/>
          </a:p>
        </p:txBody>
      </p:sp>
    </p:spTree>
    <p:custDataLst>
      <p:tags r:id="rId1"/>
    </p:custDataLst>
    <p:extLst>
      <p:ext uri="{BB962C8B-B14F-4D97-AF65-F5344CB8AC3E}">
        <p14:creationId xmlns:p14="http://schemas.microsoft.com/office/powerpoint/2010/main" val="4328496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48"/>
          <p:cNvSpPr txBox="1">
            <a:spLocks noChangeArrowheads="1"/>
          </p:cNvSpPr>
          <p:nvPr/>
        </p:nvSpPr>
        <p:spPr bwMode="auto">
          <a:xfrm>
            <a:off x="1247775" y="341757"/>
            <a:ext cx="15935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pPr defTabSz="914377"/>
            <a:r>
              <a:rPr lang="zh-TW" altLang="en-US" sz="3600" b="1" dirty="0">
                <a:solidFill>
                  <a:schemeClr val="accent1">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a:sym typeface="Arial"/>
              </a:rPr>
              <a:t>註冊組</a:t>
            </a:r>
            <a:endParaRPr lang="zh-CN" altLang="en-US" sz="3600" b="1" dirty="0">
              <a:solidFill>
                <a:schemeClr val="accent1">
                  <a:lumMod val="50000"/>
                </a:schemeClr>
              </a:solidFill>
              <a:latin typeface="微軟正黑體" panose="020B0604030504040204" pitchFamily="34" charset="-120"/>
              <a:ea typeface="微軟正黑體" panose="020B0604030504040204" pitchFamily="34" charset="-120"/>
              <a:cs typeface="Arial"/>
              <a:sym typeface="Arial"/>
            </a:endParaRPr>
          </a:p>
        </p:txBody>
      </p:sp>
      <p:sp>
        <p:nvSpPr>
          <p:cNvPr id="34" name="矩形圖說文字 4">
            <a:extLst>
              <a:ext uri="{FF2B5EF4-FFF2-40B4-BE49-F238E27FC236}">
                <a16:creationId xmlns:a16="http://schemas.microsoft.com/office/drawing/2014/main" id="{22C7A266-9ABC-470A-93BA-ED8797928A9E}"/>
              </a:ext>
            </a:extLst>
          </p:cNvPr>
          <p:cNvSpPr txBox="1"/>
          <p:nvPr/>
        </p:nvSpPr>
        <p:spPr>
          <a:xfrm>
            <a:off x="345601" y="4259501"/>
            <a:ext cx="2761639" cy="444215"/>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109</a:t>
            </a: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特殊選才</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新生與師長合影</a:t>
            </a:r>
          </a:p>
        </p:txBody>
      </p:sp>
      <p:sp>
        <p:nvSpPr>
          <p:cNvPr id="35" name="矩形圖說文字 4">
            <a:extLst>
              <a:ext uri="{FF2B5EF4-FFF2-40B4-BE49-F238E27FC236}">
                <a16:creationId xmlns:a16="http://schemas.microsoft.com/office/drawing/2014/main" id="{31763066-2454-4F9B-BEF5-349C0EF2D8E1}"/>
              </a:ext>
            </a:extLst>
          </p:cNvPr>
          <p:cNvSpPr txBox="1"/>
          <p:nvPr/>
        </p:nvSpPr>
        <p:spPr>
          <a:xfrm>
            <a:off x="2516600" y="2544849"/>
            <a:ext cx="2096349" cy="598754"/>
          </a:xfrm>
          <a:prstGeom prst="rect">
            <a:avLst/>
          </a:prstGeom>
          <a:noFill/>
          <a:ln>
            <a:noFill/>
          </a:ln>
          <a:effectLst/>
        </p:spPr>
        <p:txBody>
          <a:bodyPr spcFirstLastPara="0" vert="horz" wrap="square" lIns="64770" tIns="64770" rIns="64770" bIns="6477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學系學伴與新生</a:t>
            </a:r>
            <a:endParaRPr kumimoji="0" lang="en-US" altLang="zh-TW"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endParaRPr>
          </a:p>
          <a:p>
            <a:pPr marL="0" marR="0" lvl="0" indent="0" algn="ctr" defTabSz="755650" eaLnBrk="1" fontAlgn="auto" latinLnBrk="0" hangingPunct="1">
              <a:lnSpc>
                <a:spcPct val="90000"/>
              </a:lnSpc>
              <a:spcBef>
                <a:spcPct val="0"/>
              </a:spcBef>
              <a:spcAft>
                <a:spcPct val="35000"/>
              </a:spcAft>
              <a:buClrTx/>
              <a:buSzTx/>
              <a:buFontTx/>
              <a:buNone/>
              <a:tabLst/>
              <a:defRPr/>
            </a:pPr>
            <a:r>
              <a:rPr kumimoji="0" lang="zh-TW" altLang="en-US" sz="1400" b="1" i="0" u="none" strike="noStrike" kern="1200" cap="none" spc="0" normalizeH="0" baseline="0" noProof="0" dirty="0">
                <a:ln>
                  <a:noFill/>
                </a:ln>
                <a:solidFill>
                  <a:schemeClr val="bg1"/>
                </a:solidFill>
                <a:effectLst/>
                <a:uLnTx/>
                <a:uFillTx/>
                <a:latin typeface="微軟正黑體" panose="020B0604030504040204" pitchFamily="34" charset="-120"/>
                <a:ea typeface="微軟正黑體" panose="020B0604030504040204" pitchFamily="34" charset="-120"/>
              </a:rPr>
              <a:t>交流時間</a:t>
            </a:r>
          </a:p>
        </p:txBody>
      </p:sp>
      <p:sp>
        <p:nvSpPr>
          <p:cNvPr id="11" name="Shape 396">
            <a:extLst>
              <a:ext uri="{FF2B5EF4-FFF2-40B4-BE49-F238E27FC236}">
                <a16:creationId xmlns:a16="http://schemas.microsoft.com/office/drawing/2014/main" id="{F47B1801-4F1E-4DFC-BEDB-103E54473D93}"/>
              </a:ext>
            </a:extLst>
          </p:cNvPr>
          <p:cNvSpPr txBox="1">
            <a:spLocks/>
          </p:cNvSpPr>
          <p:nvPr/>
        </p:nvSpPr>
        <p:spPr>
          <a:xfrm>
            <a:off x="345431" y="1345077"/>
            <a:ext cx="5760000" cy="4848000"/>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1pPr>
            <a:lvl2pPr marL="914400" marR="0" lvl="1"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2pPr>
            <a:lvl3pPr marL="1371600" marR="0" lvl="2"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3pPr>
            <a:lvl4pPr marL="1828800" marR="0" lvl="3"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4pPr>
            <a:lvl5pPr marL="2286000" marR="0" lvl="4"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5pPr>
            <a:lvl6pPr marL="2743200" marR="0" lvl="5"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6pPr>
            <a:lvl7pPr marL="3200400" marR="0" lvl="6"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7pPr>
            <a:lvl8pPr marL="3657600" marR="0" lvl="7"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8pPr>
            <a:lvl9pPr marL="4114800" marR="0" lvl="8" indent="-342900" algn="l" rtl="0">
              <a:lnSpc>
                <a:spcPct val="100000"/>
              </a:lnSpc>
              <a:spcBef>
                <a:spcPts val="1000"/>
              </a:spcBef>
              <a:spcAft>
                <a:spcPts val="100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9pPr>
          </a:lstStyle>
          <a:p>
            <a:pPr marL="0" indent="0" defTabSz="1219170">
              <a:spcBef>
                <a:spcPts val="800"/>
              </a:spcBef>
              <a:buClr>
                <a:srgbClr val="000000"/>
              </a:buClr>
              <a:buSzPts val="1100"/>
              <a:buFont typeface="Lato Light"/>
              <a:buNone/>
              <a:defRPr/>
            </a:pPr>
            <a:r>
              <a:rPr lang="zh-TW" altLang="en-US" sz="1733" b="1" u="sng" kern="0" dirty="0">
                <a:solidFill>
                  <a:srgbClr val="57A7B5">
                    <a:lumMod val="50000"/>
                  </a:srgbClr>
                </a:solidFill>
                <a:latin typeface="微軟正黑體" panose="020B0604030504040204" pitchFamily="34" charset="-120"/>
                <a:ea typeface="微軟正黑體" panose="020B0604030504040204" pitchFamily="34" charset="-120"/>
              </a:rPr>
              <a:t>成績計算相關規定</a:t>
            </a:r>
          </a:p>
          <a:p>
            <a:pPr marL="230394" indent="-230394" algn="just" defTabSz="1219170">
              <a:lnSpc>
                <a:spcPct val="150000"/>
              </a:lnSpc>
              <a:spcBef>
                <a:spcPts val="800"/>
              </a:spcBef>
              <a:buFont typeface="Wingdings" panose="05000000000000000000" pitchFamily="2" charset="2"/>
              <a:buChar char="Ø"/>
              <a:defRPr/>
            </a:pPr>
            <a:r>
              <a:rPr lang="zh-TW" altLang="en-US" sz="1467" b="1" kern="0" dirty="0">
                <a:solidFill>
                  <a:srgbClr val="000000"/>
                </a:solidFill>
                <a:latin typeface="微軟正黑體" panose="020B0604030504040204" pitchFamily="34" charset="-120"/>
                <a:ea typeface="微軟正黑體" panose="020B0604030504040204" pitchFamily="34" charset="-120"/>
              </a:rPr>
              <a:t>學生未照章請假、或請假未經核准而曠考者，成績以</a:t>
            </a:r>
            <a:r>
              <a:rPr lang="en-US" altLang="zh-TW" sz="1467" u="sng" kern="0" dirty="0">
                <a:solidFill>
                  <a:srgbClr val="0000FF"/>
                </a:solidFill>
                <a:latin typeface="微軟正黑體" panose="020B0604030504040204" pitchFamily="34" charset="-120"/>
                <a:ea typeface="微軟正黑體" panose="020B0604030504040204" pitchFamily="34" charset="-120"/>
              </a:rPr>
              <a:t>0</a:t>
            </a:r>
            <a:r>
              <a:rPr lang="zh-TW" altLang="en-US" sz="1467" b="1" u="sng" kern="0" dirty="0">
                <a:solidFill>
                  <a:srgbClr val="0000FF"/>
                </a:solidFill>
                <a:latin typeface="微軟正黑體" panose="020B0604030504040204" pitchFamily="34" charset="-120"/>
                <a:ea typeface="微軟正黑體" panose="020B0604030504040204" pitchFamily="34" charset="-120"/>
              </a:rPr>
              <a:t>分</a:t>
            </a:r>
            <a:r>
              <a:rPr lang="zh-TW" altLang="en-US" sz="1467" b="1" kern="0" dirty="0">
                <a:solidFill>
                  <a:srgbClr val="000000"/>
                </a:solidFill>
                <a:latin typeface="微軟正黑體" panose="020B0604030504040204" pitchFamily="34" charset="-120"/>
                <a:ea typeface="微軟正黑體" panose="020B0604030504040204" pitchFamily="34" charset="-120"/>
              </a:rPr>
              <a:t>計。</a:t>
            </a:r>
          </a:p>
          <a:p>
            <a:pPr marL="230394" indent="-230394" algn="just" defTabSz="1219170">
              <a:lnSpc>
                <a:spcPct val="150000"/>
              </a:lnSpc>
              <a:spcBef>
                <a:spcPts val="800"/>
              </a:spcBef>
              <a:buFont typeface="Wingdings" panose="05000000000000000000" pitchFamily="2" charset="2"/>
              <a:buChar char="Ø"/>
              <a:defRPr/>
            </a:pPr>
            <a:r>
              <a:rPr lang="zh-TW" altLang="en-US" sz="1467" b="1" kern="0" dirty="0">
                <a:solidFill>
                  <a:srgbClr val="000000"/>
                </a:solidFill>
                <a:latin typeface="微軟正黑體" panose="020B0604030504040204" pitchFamily="34" charset="-120"/>
                <a:ea typeface="微軟正黑體" panose="020B0604030504040204" pitchFamily="34" charset="-120"/>
              </a:rPr>
              <a:t>學生各科目</a:t>
            </a:r>
            <a:r>
              <a:rPr lang="zh-TW" altLang="en-US" sz="1467" b="1" kern="0" dirty="0">
                <a:solidFill>
                  <a:srgbClr val="0000FF"/>
                </a:solidFill>
                <a:latin typeface="微軟正黑體" panose="020B0604030504040204" pitchFamily="34" charset="-120"/>
                <a:ea typeface="微軟正黑體" panose="020B0604030504040204" pitchFamily="34" charset="-120"/>
              </a:rPr>
              <a:t>缺課時數達該全學期上課時數</a:t>
            </a:r>
            <a:r>
              <a:rPr lang="en-US" altLang="zh-TW" sz="1467" kern="0" dirty="0">
                <a:solidFill>
                  <a:srgbClr val="0000FF"/>
                </a:solidFill>
                <a:latin typeface="微軟正黑體" panose="020B0604030504040204" pitchFamily="34" charset="-120"/>
                <a:ea typeface="微軟正黑體" panose="020B0604030504040204" pitchFamily="34" charset="-120"/>
              </a:rPr>
              <a:t>1/3</a:t>
            </a:r>
            <a:r>
              <a:rPr lang="zh-TW" altLang="en-US" sz="1467" b="1" kern="0" dirty="0">
                <a:solidFill>
                  <a:srgbClr val="0000FF"/>
                </a:solidFill>
                <a:latin typeface="微軟正黑體" panose="020B0604030504040204" pitchFamily="34" charset="-120"/>
                <a:ea typeface="微軟正黑體" panose="020B0604030504040204" pitchFamily="34" charset="-120"/>
              </a:rPr>
              <a:t>者</a:t>
            </a:r>
            <a:r>
              <a:rPr lang="zh-TW" altLang="en-US" sz="1467" b="1" kern="0" dirty="0">
                <a:solidFill>
                  <a:srgbClr val="000000"/>
                </a:solidFill>
                <a:latin typeface="微軟正黑體" panose="020B0604030504040204" pitchFamily="34" charset="-120"/>
                <a:ea typeface="微軟正黑體" panose="020B0604030504040204" pitchFamily="34" charset="-120"/>
              </a:rPr>
              <a:t>，</a:t>
            </a:r>
            <a:r>
              <a:rPr lang="zh-TW" altLang="en-US" sz="1467" b="1" u="sng" kern="0" dirty="0">
                <a:solidFill>
                  <a:srgbClr val="C00000"/>
                </a:solidFill>
                <a:latin typeface="微軟正黑體" panose="020B0604030504040204" pitchFamily="34" charset="-120"/>
                <a:ea typeface="微軟正黑體" panose="020B0604030504040204" pitchFamily="34" charset="-120"/>
              </a:rPr>
              <a:t>不得參加該科目之學期考試</a:t>
            </a:r>
            <a:r>
              <a:rPr lang="zh-TW" altLang="en-US" sz="1467" b="1" kern="0" dirty="0">
                <a:solidFill>
                  <a:srgbClr val="000000"/>
                </a:solidFill>
                <a:latin typeface="微軟正黑體" panose="020B0604030504040204" pitchFamily="34" charset="-120"/>
                <a:ea typeface="微軟正黑體" panose="020B0604030504040204" pitchFamily="34" charset="-120"/>
              </a:rPr>
              <a:t>，學期成績以</a:t>
            </a:r>
            <a:r>
              <a:rPr lang="en-US" altLang="zh-TW" sz="1467" u="sng" kern="0" dirty="0">
                <a:solidFill>
                  <a:srgbClr val="000000"/>
                </a:solidFill>
                <a:latin typeface="微軟正黑體" panose="020B0604030504040204" pitchFamily="34" charset="-120"/>
                <a:ea typeface="微軟正黑體" panose="020B0604030504040204" pitchFamily="34" charset="-120"/>
              </a:rPr>
              <a:t>0</a:t>
            </a:r>
            <a:r>
              <a:rPr lang="zh-TW" altLang="en-US" sz="1467" b="1" u="sng" kern="0" dirty="0">
                <a:solidFill>
                  <a:srgbClr val="000000"/>
                </a:solidFill>
                <a:latin typeface="微軟正黑體" panose="020B0604030504040204" pitchFamily="34" charset="-120"/>
                <a:ea typeface="微軟正黑體" panose="020B0604030504040204" pitchFamily="34" charset="-120"/>
              </a:rPr>
              <a:t>分</a:t>
            </a:r>
            <a:r>
              <a:rPr lang="zh-TW" altLang="en-US" sz="1467" b="1" kern="0" dirty="0">
                <a:solidFill>
                  <a:srgbClr val="000000"/>
                </a:solidFill>
                <a:latin typeface="微軟正黑體" panose="020B0604030504040204" pitchFamily="34" charset="-120"/>
                <a:ea typeface="微軟正黑體" panose="020B0604030504040204" pitchFamily="34" charset="-120"/>
              </a:rPr>
              <a:t>計。</a:t>
            </a:r>
          </a:p>
          <a:p>
            <a:pPr marL="230394" indent="-230394" algn="just" defTabSz="1219170">
              <a:lnSpc>
                <a:spcPct val="150000"/>
              </a:lnSpc>
              <a:spcBef>
                <a:spcPts val="800"/>
              </a:spcBef>
              <a:buFont typeface="Wingdings" panose="05000000000000000000" pitchFamily="2" charset="2"/>
              <a:buChar char="Ø"/>
              <a:defRPr/>
            </a:pPr>
            <a:r>
              <a:rPr lang="zh-TW" altLang="en-US" sz="1467" b="1" kern="0" dirty="0">
                <a:solidFill>
                  <a:srgbClr val="000000"/>
                </a:solidFill>
                <a:latin typeface="微軟正黑體" panose="020B0604030504040204" pitchFamily="34" charset="-120"/>
                <a:ea typeface="微軟正黑體" panose="020B0604030504040204" pitchFamily="34" charset="-120"/>
              </a:rPr>
              <a:t>學期成績計算以期末考試成績與平時成績</a:t>
            </a:r>
            <a:r>
              <a:rPr lang="zh-TW" altLang="en-US" sz="1467" b="1" u="sng" kern="0" dirty="0">
                <a:solidFill>
                  <a:srgbClr val="000000"/>
                </a:solidFill>
                <a:latin typeface="微軟正黑體" panose="020B0604030504040204" pitchFamily="34" charset="-120"/>
                <a:ea typeface="微軟正黑體" panose="020B0604030504040204" pitchFamily="34" charset="-120"/>
              </a:rPr>
              <a:t>各佔</a:t>
            </a:r>
            <a:r>
              <a:rPr lang="en-US" altLang="zh-TW" sz="1467" u="sng" kern="0" dirty="0">
                <a:solidFill>
                  <a:srgbClr val="000000"/>
                </a:solidFill>
                <a:latin typeface="微軟正黑體" panose="020B0604030504040204" pitchFamily="34" charset="-120"/>
                <a:ea typeface="微軟正黑體" panose="020B0604030504040204" pitchFamily="34" charset="-120"/>
              </a:rPr>
              <a:t>50%</a:t>
            </a:r>
            <a:r>
              <a:rPr lang="zh-TW" altLang="en-US" sz="1467" b="1" u="sng" kern="0" dirty="0">
                <a:solidFill>
                  <a:srgbClr val="000000"/>
                </a:solidFill>
                <a:latin typeface="微軟正黑體" panose="020B0604030504040204" pitchFamily="34" charset="-120"/>
                <a:ea typeface="微軟正黑體" panose="020B0604030504040204" pitchFamily="34" charset="-120"/>
              </a:rPr>
              <a:t>為原則</a:t>
            </a:r>
            <a:r>
              <a:rPr lang="zh-TW" altLang="en-US" sz="1467" b="1" kern="0" dirty="0">
                <a:solidFill>
                  <a:srgbClr val="000000"/>
                </a:solidFill>
                <a:latin typeface="微軟正黑體" panose="020B0604030504040204" pitchFamily="34" charset="-120"/>
                <a:ea typeface="微軟正黑體" panose="020B0604030504040204" pitchFamily="34" charset="-120"/>
              </a:rPr>
              <a:t>。若正課與實習合併計算學分者，學期成績之計算，以期末考試、平時成績及實習成績</a:t>
            </a:r>
            <a:r>
              <a:rPr lang="zh-TW" altLang="en-US" sz="1467" b="1" u="sng" kern="0" dirty="0">
                <a:solidFill>
                  <a:srgbClr val="000000"/>
                </a:solidFill>
                <a:latin typeface="微軟正黑體" panose="020B0604030504040204" pitchFamily="34" charset="-120"/>
                <a:ea typeface="微軟正黑體" panose="020B0604030504040204" pitchFamily="34" charset="-120"/>
              </a:rPr>
              <a:t>各佔</a:t>
            </a:r>
            <a:r>
              <a:rPr lang="en-US" altLang="zh-TW" sz="1467" u="sng" kern="0" dirty="0">
                <a:solidFill>
                  <a:srgbClr val="000000"/>
                </a:solidFill>
                <a:latin typeface="微軟正黑體" panose="020B0604030504040204" pitchFamily="34" charset="-120"/>
                <a:ea typeface="微軟正黑體" panose="020B0604030504040204" pitchFamily="34" charset="-120"/>
              </a:rPr>
              <a:t>1/3</a:t>
            </a:r>
            <a:r>
              <a:rPr lang="zh-TW" altLang="en-US" sz="1467" b="1" u="sng" kern="0" dirty="0">
                <a:solidFill>
                  <a:srgbClr val="000000"/>
                </a:solidFill>
                <a:latin typeface="微軟正黑體" panose="020B0604030504040204" pitchFamily="34" charset="-120"/>
                <a:ea typeface="微軟正黑體" panose="020B0604030504040204" pitchFamily="34" charset="-120"/>
              </a:rPr>
              <a:t>為原則</a:t>
            </a:r>
            <a:r>
              <a:rPr lang="zh-TW" altLang="en-US" sz="1467" b="1" kern="0" dirty="0">
                <a:solidFill>
                  <a:srgbClr val="000000"/>
                </a:solidFill>
                <a:latin typeface="微軟正黑體" panose="020B0604030504040204" pitchFamily="34" charset="-120"/>
                <a:ea typeface="微軟正黑體" panose="020B0604030504040204" pitchFamily="34" charset="-120"/>
              </a:rPr>
              <a:t>，如遇缺某部分成績而無正當理由予以補救時，任課教師仍</a:t>
            </a:r>
            <a:r>
              <a:rPr lang="zh-TW" altLang="en-US" sz="1467" b="1" kern="0" dirty="0">
                <a:solidFill>
                  <a:srgbClr val="0000FF"/>
                </a:solidFill>
                <a:latin typeface="微軟正黑體" panose="020B0604030504040204" pitchFamily="34" charset="-120"/>
                <a:ea typeface="微軟正黑體" panose="020B0604030504040204" pitchFamily="34" charset="-120"/>
              </a:rPr>
              <a:t>須計算學期總成績後再送註冊組</a:t>
            </a:r>
            <a:r>
              <a:rPr lang="zh-TW" altLang="en-US" sz="1467" b="1" kern="0" dirty="0">
                <a:solidFill>
                  <a:srgbClr val="000000"/>
                </a:solidFill>
                <a:latin typeface="微軟正黑體" panose="020B0604030504040204" pitchFamily="34" charset="-120"/>
                <a:ea typeface="微軟正黑體" panose="020B0604030504040204" pitchFamily="34" charset="-120"/>
              </a:rPr>
              <a:t>。</a:t>
            </a:r>
          </a:p>
          <a:p>
            <a:pPr marL="230394" indent="-230394" algn="just" defTabSz="1219170">
              <a:lnSpc>
                <a:spcPct val="150000"/>
              </a:lnSpc>
              <a:spcBef>
                <a:spcPts val="800"/>
              </a:spcBef>
              <a:buFont typeface="Wingdings" panose="05000000000000000000" pitchFamily="2" charset="2"/>
              <a:buChar char="Ø"/>
              <a:defRPr/>
            </a:pPr>
            <a:r>
              <a:rPr lang="zh-TW" altLang="zh-TW" sz="1467" b="1" kern="0" dirty="0">
                <a:solidFill>
                  <a:srgbClr val="000000"/>
                </a:solidFill>
                <a:latin typeface="微軟正黑體" panose="020B0604030504040204" pitchFamily="34" charset="-120"/>
                <a:ea typeface="微軟正黑體" panose="020B0604030504040204" pitchFamily="34" charset="-120"/>
              </a:rPr>
              <a:t>授課教師</a:t>
            </a:r>
            <a:r>
              <a:rPr lang="zh-TW" altLang="zh-TW" sz="1467" b="1" u="sng" kern="0" dirty="0">
                <a:solidFill>
                  <a:srgbClr val="0000FF"/>
                </a:solidFill>
                <a:latin typeface="微軟正黑體" panose="020B0604030504040204" pitchFamily="34" charset="-120"/>
                <a:ea typeface="微軟正黑體" panose="020B0604030504040204" pitchFamily="34" charset="-120"/>
              </a:rPr>
              <a:t>逾學期考試後四週</a:t>
            </a:r>
            <a:r>
              <a:rPr lang="zh-TW" altLang="zh-TW" sz="1467" b="1" kern="0" dirty="0">
                <a:solidFill>
                  <a:srgbClr val="000000"/>
                </a:solidFill>
                <a:latin typeface="微軟正黑體" panose="020B0604030504040204" pitchFamily="34" charset="-120"/>
                <a:ea typeface="微軟正黑體" panose="020B0604030504040204" pitchFamily="34" charset="-120"/>
              </a:rPr>
              <a:t>仍未登錄</a:t>
            </a:r>
            <a:r>
              <a:rPr lang="en-US" altLang="zh-TW" sz="1467" b="1" kern="0" dirty="0">
                <a:solidFill>
                  <a:srgbClr val="000000"/>
                </a:solidFill>
                <a:latin typeface="微軟正黑體" panose="020B0604030504040204" pitchFamily="34" charset="-120"/>
                <a:ea typeface="微軟正黑體" panose="020B0604030504040204" pitchFamily="34" charset="-120"/>
              </a:rPr>
              <a:t>(</a:t>
            </a:r>
            <a:r>
              <a:rPr lang="zh-TW" altLang="zh-TW" sz="1467" b="1" kern="0" dirty="0">
                <a:solidFill>
                  <a:srgbClr val="000000"/>
                </a:solidFill>
                <a:latin typeface="微軟正黑體" panose="020B0604030504040204" pitchFamily="34" charset="-120"/>
                <a:ea typeface="微軟正黑體" panose="020B0604030504040204" pitchFamily="34" charset="-120"/>
              </a:rPr>
              <a:t>含</a:t>
            </a:r>
            <a:r>
              <a:rPr lang="en-US" altLang="zh-TW" sz="1467" b="1" kern="0" dirty="0">
                <a:solidFill>
                  <a:srgbClr val="000000"/>
                </a:solidFill>
                <a:latin typeface="微軟正黑體" panose="020B0604030504040204" pitchFamily="34" charset="-120"/>
                <a:ea typeface="微軟正黑體" panose="020B0604030504040204" pitchFamily="34" charset="-120"/>
              </a:rPr>
              <a:t> I </a:t>
            </a:r>
            <a:r>
              <a:rPr lang="zh-TW" altLang="zh-TW" sz="1467" b="1" kern="0" dirty="0">
                <a:solidFill>
                  <a:srgbClr val="000000"/>
                </a:solidFill>
                <a:latin typeface="微軟正黑體" panose="020B0604030504040204" pitchFamily="34" charset="-120"/>
                <a:ea typeface="微軟正黑體" panose="020B0604030504040204" pitchFamily="34" charset="-120"/>
              </a:rPr>
              <a:t>成績</a:t>
            </a:r>
            <a:r>
              <a:rPr lang="en-US" altLang="zh-TW" sz="1467" b="1" kern="0" dirty="0">
                <a:solidFill>
                  <a:srgbClr val="000000"/>
                </a:solidFill>
                <a:latin typeface="微軟正黑體" panose="020B0604030504040204" pitchFamily="34" charset="-120"/>
                <a:ea typeface="微軟正黑體" panose="020B0604030504040204" pitchFamily="34" charset="-120"/>
              </a:rPr>
              <a:t>)</a:t>
            </a:r>
            <a:r>
              <a:rPr lang="zh-TW" altLang="zh-TW" sz="1467" b="1" kern="0" dirty="0">
                <a:solidFill>
                  <a:srgbClr val="000000"/>
                </a:solidFill>
                <a:latin typeface="微軟正黑體" panose="020B0604030504040204" pitchFamily="34" charset="-120"/>
                <a:ea typeface="微軟正黑體" panose="020B0604030504040204" pitchFamily="34" charset="-120"/>
              </a:rPr>
              <a:t>，將依行政程序簽核</a:t>
            </a:r>
            <a:r>
              <a:rPr lang="zh-TW" altLang="zh-TW" sz="1467" b="1" u="sng" kern="0" dirty="0">
                <a:solidFill>
                  <a:srgbClr val="0000FF"/>
                </a:solidFill>
                <a:latin typeface="微軟正黑體" panose="020B0604030504040204" pitchFamily="34" charset="-120"/>
                <a:ea typeface="微軟正黑體" panose="020B0604030504040204" pitchFamily="34" charset="-120"/>
              </a:rPr>
              <a:t>該生該科成績以零分計</a:t>
            </a:r>
            <a:r>
              <a:rPr lang="zh-TW" altLang="zh-TW" sz="1467" b="1" kern="0" dirty="0">
                <a:solidFill>
                  <a:srgbClr val="000000"/>
                </a:solidFill>
                <a:latin typeface="微軟正黑體" panose="020B0604030504040204" pitchFamily="34" charset="-120"/>
                <a:ea typeface="微軟正黑體" panose="020B0604030504040204" pitchFamily="34" charset="-120"/>
              </a:rPr>
              <a:t>，並即進行排名作業。</a:t>
            </a:r>
          </a:p>
        </p:txBody>
      </p:sp>
      <p:sp>
        <p:nvSpPr>
          <p:cNvPr id="12" name="Shape 397">
            <a:extLst>
              <a:ext uri="{FF2B5EF4-FFF2-40B4-BE49-F238E27FC236}">
                <a16:creationId xmlns:a16="http://schemas.microsoft.com/office/drawing/2014/main" id="{7ADFBC4B-B45E-4B99-B3A6-08EAC0ABEFE9}"/>
              </a:ext>
            </a:extLst>
          </p:cNvPr>
          <p:cNvSpPr txBox="1">
            <a:spLocks/>
          </p:cNvSpPr>
          <p:nvPr/>
        </p:nvSpPr>
        <p:spPr>
          <a:xfrm>
            <a:off x="6226577" y="1363671"/>
            <a:ext cx="5760000" cy="4848000"/>
          </a:xfrm>
          <a:prstGeom prst="roundRect">
            <a:avLst/>
          </a:prstGeom>
          <a:solidFill>
            <a:srgbClr val="FFFFFF"/>
          </a:solidFill>
          <a:ln w="25400" cap="flat" cmpd="sng" algn="ctr">
            <a:solidFill>
              <a:srgbClr val="D89F39"/>
            </a:solidFill>
            <a:prstDash val="solid"/>
          </a:ln>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1pPr>
            <a:lvl2pPr marL="914400" marR="0" lvl="1"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2pPr>
            <a:lvl3pPr marL="1371600" marR="0" lvl="2"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3pPr>
            <a:lvl4pPr marL="1828800" marR="0" lvl="3"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4pPr>
            <a:lvl5pPr marL="2286000" marR="0" lvl="4"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5pPr>
            <a:lvl6pPr marL="2743200" marR="0" lvl="5"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6pPr>
            <a:lvl7pPr marL="3200400" marR="0" lvl="6"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7pPr>
            <a:lvl8pPr marL="3657600" marR="0" lvl="7" indent="-342900" algn="l" rtl="0">
              <a:lnSpc>
                <a:spcPct val="100000"/>
              </a:lnSpc>
              <a:spcBef>
                <a:spcPts val="1000"/>
              </a:spcBef>
              <a:spcAft>
                <a:spcPts val="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8pPr>
            <a:lvl9pPr marL="4114800" marR="0" lvl="8" indent="-342900" algn="l" rtl="0">
              <a:lnSpc>
                <a:spcPct val="100000"/>
              </a:lnSpc>
              <a:spcBef>
                <a:spcPts val="1000"/>
              </a:spcBef>
              <a:spcAft>
                <a:spcPts val="1000"/>
              </a:spcAft>
              <a:buClr>
                <a:srgbClr val="A6BCC9"/>
              </a:buClr>
              <a:buSzPts val="1800"/>
              <a:buFont typeface="Lato Light"/>
              <a:buChar char="◦"/>
              <a:defRPr sz="1800" b="0" i="0" u="none" strike="noStrike" cap="none">
                <a:solidFill>
                  <a:srgbClr val="4A5C65"/>
                </a:solidFill>
                <a:latin typeface="Lato Light"/>
                <a:ea typeface="Lato Light"/>
                <a:cs typeface="Lato Light"/>
                <a:sym typeface="Lato Light"/>
              </a:defRPr>
            </a:lvl9pPr>
          </a:lstStyle>
          <a:p>
            <a:pPr marL="0" indent="0" defTabSz="1219170">
              <a:lnSpc>
                <a:spcPct val="150000"/>
              </a:lnSpc>
              <a:spcBef>
                <a:spcPts val="800"/>
              </a:spcBef>
              <a:buClr>
                <a:srgbClr val="000000"/>
              </a:buClr>
              <a:buSzPts val="1100"/>
              <a:buFont typeface="Lato Light"/>
              <a:buNone/>
              <a:defRPr/>
            </a:pPr>
            <a:r>
              <a:rPr lang="zh-TW" altLang="en-US" sz="1733" b="1" u="sng" kern="0" dirty="0">
                <a:solidFill>
                  <a:srgbClr val="57A7B5">
                    <a:lumMod val="50000"/>
                  </a:srgbClr>
                </a:solidFill>
                <a:latin typeface="微軟正黑體" panose="020B0604030504040204" pitchFamily="34" charset="-120"/>
                <a:ea typeface="微軟正黑體" panose="020B0604030504040204" pitchFamily="34" charset="-120"/>
              </a:rPr>
              <a:t>「成績上傳系統」提供下列功能</a:t>
            </a:r>
          </a:p>
          <a:p>
            <a:pPr marL="230394" indent="-230394" algn="just" defTabSz="1219170">
              <a:lnSpc>
                <a:spcPct val="150000"/>
              </a:lnSpc>
              <a:spcBef>
                <a:spcPts val="800"/>
              </a:spcBef>
              <a:buFont typeface="Wingdings" panose="05000000000000000000" pitchFamily="2" charset="2"/>
              <a:buChar char="Ø"/>
              <a:defRPr/>
            </a:pPr>
            <a:r>
              <a:rPr lang="zh-TW" altLang="en-US" sz="1467" b="1" kern="0" dirty="0">
                <a:solidFill>
                  <a:srgbClr val="0000FF"/>
                </a:solidFill>
                <a:latin typeface="微軟正黑體" panose="020B0604030504040204" pitchFamily="34" charset="-120"/>
                <a:ea typeface="微軟正黑體" panose="020B0604030504040204" pitchFamily="34" charset="-120"/>
              </a:rPr>
              <a:t>儲存功能：</a:t>
            </a:r>
            <a:r>
              <a:rPr lang="zh-TW" altLang="en-US" sz="1467" b="1" kern="0" dirty="0">
                <a:solidFill>
                  <a:srgbClr val="000000"/>
                </a:solidFill>
                <a:latin typeface="微軟正黑體" panose="020B0604030504040204" pitchFamily="34" charset="-120"/>
                <a:ea typeface="微軟正黑體" panose="020B0604030504040204" pitchFamily="34" charset="-120"/>
              </a:rPr>
              <a:t>可讓老師暫存輸入的成績，學生無法查詢。</a:t>
            </a:r>
          </a:p>
          <a:p>
            <a:pPr marL="230394" indent="-230394" defTabSz="1219170">
              <a:lnSpc>
                <a:spcPct val="150000"/>
              </a:lnSpc>
              <a:spcBef>
                <a:spcPts val="800"/>
              </a:spcBef>
              <a:buFont typeface="Wingdings" panose="05000000000000000000" pitchFamily="2" charset="2"/>
              <a:buChar char="Ø"/>
              <a:defRPr/>
            </a:pPr>
            <a:r>
              <a:rPr lang="zh-TW" altLang="zh-TW" sz="1467" b="1" kern="0" dirty="0">
                <a:solidFill>
                  <a:srgbClr val="0000FF"/>
                </a:solidFill>
                <a:latin typeface="微軟正黑體" panose="020B0604030504040204" pitchFamily="34" charset="-120"/>
                <a:ea typeface="微軟正黑體" panose="020B0604030504040204" pitchFamily="34" charset="-120"/>
              </a:rPr>
              <a:t>公告成績功能：</a:t>
            </a:r>
            <a:r>
              <a:rPr lang="zh-TW" altLang="zh-TW" sz="1467" b="1" kern="0" dirty="0">
                <a:solidFill>
                  <a:srgbClr val="000000"/>
                </a:solidFill>
                <a:latin typeface="微軟正黑體" panose="020B0604030504040204" pitchFamily="34" charset="-120"/>
                <a:ea typeface="微軟正黑體" panose="020B0604030504040204" pitchFamily="34" charset="-120"/>
              </a:rPr>
              <a:t>可讓老師公告成績，供學生查詢確認； </a:t>
            </a:r>
            <a:r>
              <a:rPr lang="en-US" altLang="zh-TW" sz="1467" b="1" kern="0" dirty="0">
                <a:solidFill>
                  <a:srgbClr val="000000"/>
                </a:solidFill>
                <a:latin typeface="微軟正黑體" panose="020B0604030504040204" pitchFamily="34" charset="-120"/>
                <a:ea typeface="微軟正黑體" panose="020B0604030504040204" pitchFamily="34" charset="-120"/>
              </a:rPr>
              <a:t/>
            </a:r>
            <a:br>
              <a:rPr lang="en-US" altLang="zh-TW" sz="1467" b="1" kern="0" dirty="0">
                <a:solidFill>
                  <a:srgbClr val="000000"/>
                </a:solidFill>
                <a:latin typeface="微軟正黑體" panose="020B0604030504040204" pitchFamily="34" charset="-120"/>
                <a:ea typeface="微軟正黑體" panose="020B0604030504040204" pitchFamily="34" charset="-120"/>
              </a:rPr>
            </a:br>
            <a:r>
              <a:rPr lang="zh-TW" altLang="zh-TW" sz="1467" b="1" kern="0" dirty="0">
                <a:solidFill>
                  <a:srgbClr val="000000"/>
                </a:solidFill>
                <a:latin typeface="微軟正黑體" panose="020B0604030504040204" pitchFamily="34" charset="-120"/>
                <a:ea typeface="微軟正黑體" panose="020B0604030504040204" pitchFamily="34" charset="-120"/>
              </a:rPr>
              <a:t>若有誤</a:t>
            </a:r>
            <a:r>
              <a:rPr lang="zh-TW" altLang="en-US" sz="1467" b="1" kern="0" dirty="0">
                <a:solidFill>
                  <a:srgbClr val="000000"/>
                </a:solidFill>
                <a:latin typeface="微軟正黑體" panose="020B0604030504040204" pitchFamily="34" charset="-120"/>
                <a:ea typeface="微軟正黑體" panose="020B0604030504040204" pitchFamily="34" charset="-120"/>
              </a:rPr>
              <a:t>植，</a:t>
            </a:r>
            <a:r>
              <a:rPr lang="zh-TW" altLang="zh-TW" sz="1467" b="1" kern="0" dirty="0">
                <a:solidFill>
                  <a:srgbClr val="000000"/>
                </a:solidFill>
                <a:latin typeface="微軟正黑體" panose="020B0604030504040204" pitchFamily="34" charset="-120"/>
                <a:ea typeface="微軟正黑體" panose="020B0604030504040204" pitchFamily="34" charset="-120"/>
              </a:rPr>
              <a:t>可按「取消公告」，仍可修改成績。</a:t>
            </a:r>
          </a:p>
          <a:p>
            <a:pPr marL="230394" indent="-230394" algn="just" defTabSz="1219170">
              <a:lnSpc>
                <a:spcPct val="150000"/>
              </a:lnSpc>
              <a:spcBef>
                <a:spcPts val="800"/>
              </a:spcBef>
              <a:buFont typeface="Wingdings" panose="05000000000000000000" pitchFamily="2" charset="2"/>
              <a:buChar char="Ø"/>
              <a:defRPr/>
            </a:pPr>
            <a:r>
              <a:rPr lang="zh-TW" altLang="en-US" sz="1467" b="1" kern="0" dirty="0">
                <a:solidFill>
                  <a:srgbClr val="0000FF"/>
                </a:solidFill>
                <a:latin typeface="微軟正黑體" panose="020B0604030504040204" pitchFamily="34" charset="-120"/>
                <a:ea typeface="微軟正黑體" panose="020B0604030504040204" pitchFamily="34" charset="-120"/>
              </a:rPr>
              <a:t>上傳成績功能：</a:t>
            </a:r>
            <a:r>
              <a:rPr lang="zh-TW" altLang="en-US" sz="1467" b="1" u="sng" kern="0" dirty="0">
                <a:solidFill>
                  <a:srgbClr val="C00000"/>
                </a:solidFill>
                <a:latin typeface="微軟正黑體" panose="020B0604030504040204" pitchFamily="34" charset="-120"/>
                <a:ea typeface="微軟正黑體" panose="020B0604030504040204" pitchFamily="34" charset="-120"/>
              </a:rPr>
              <a:t>上傳成績後，即不可再更改</a:t>
            </a:r>
            <a:r>
              <a:rPr lang="zh-TW" altLang="en-US" sz="1467" b="1" kern="0" dirty="0">
                <a:latin typeface="微軟正黑體" panose="020B0604030504040204" pitchFamily="34" charset="-120"/>
                <a:ea typeface="微軟正黑體" panose="020B0604030504040204" pitchFamily="34" charset="-120"/>
              </a:rPr>
              <a:t>。</a:t>
            </a:r>
          </a:p>
          <a:p>
            <a:pPr marL="230394" indent="-230394" algn="just" defTabSz="1219170">
              <a:lnSpc>
                <a:spcPct val="150000"/>
              </a:lnSpc>
              <a:spcBef>
                <a:spcPts val="800"/>
              </a:spcBef>
              <a:buFont typeface="Wingdings" panose="05000000000000000000" pitchFamily="2" charset="2"/>
              <a:buChar char="Ø"/>
              <a:defRPr/>
            </a:pPr>
            <a:r>
              <a:rPr lang="zh-TW" altLang="en-US" sz="1467" b="1" kern="0" dirty="0">
                <a:solidFill>
                  <a:srgbClr val="0000FF"/>
                </a:solidFill>
                <a:latin typeface="微軟正黑體" panose="020B0604030504040204" pitchFamily="34" charset="-120"/>
                <a:ea typeface="微軟正黑體" panose="020B0604030504040204" pitchFamily="34" charset="-120"/>
              </a:rPr>
              <a:t>列印功能：</a:t>
            </a:r>
            <a:r>
              <a:rPr lang="zh-TW" altLang="en-US" sz="1467" b="1" kern="0" dirty="0">
                <a:solidFill>
                  <a:srgbClr val="000000"/>
                </a:solidFill>
                <a:latin typeface="微軟正黑體" panose="020B0604030504040204" pitchFamily="34" charset="-120"/>
                <a:ea typeface="微軟正黑體" panose="020B0604030504040204" pitchFamily="34" charset="-120"/>
              </a:rPr>
              <a:t>上傳成績後，老師可列印已上傳的成績留存。</a:t>
            </a:r>
          </a:p>
          <a:p>
            <a:pPr marL="230394" indent="-230394" algn="just" defTabSz="1219170">
              <a:lnSpc>
                <a:spcPct val="150000"/>
              </a:lnSpc>
              <a:spcBef>
                <a:spcPts val="800"/>
              </a:spcBef>
              <a:buFont typeface="Wingdings" panose="05000000000000000000" pitchFamily="2" charset="2"/>
              <a:buChar char="Ø"/>
              <a:defRPr/>
            </a:pPr>
            <a:r>
              <a:rPr lang="zh-TW" altLang="en-US" sz="1467" b="1" kern="0" dirty="0">
                <a:solidFill>
                  <a:srgbClr val="0000FF"/>
                </a:solidFill>
                <a:latin typeface="微軟正黑體" panose="020B0604030504040204" pitchFamily="34" charset="-120"/>
                <a:ea typeface="微軟正黑體" panose="020B0604030504040204" pitchFamily="34" charset="-120"/>
              </a:rPr>
              <a:t>查詢功能：</a:t>
            </a:r>
            <a:r>
              <a:rPr lang="zh-TW" altLang="en-US" sz="1467" b="1" kern="0" dirty="0">
                <a:solidFill>
                  <a:srgbClr val="000000"/>
                </a:solidFill>
                <a:latin typeface="微軟正黑體" panose="020B0604030504040204" pitchFamily="34" charset="-120"/>
                <a:ea typeface="微軟正黑體" panose="020B0604030504040204" pitchFamily="34" charset="-120"/>
              </a:rPr>
              <a:t>可供老師查詢哪些科目仍缺成績。</a:t>
            </a:r>
          </a:p>
          <a:p>
            <a:pPr marL="230394" indent="-230394" algn="just" defTabSz="1219170">
              <a:lnSpc>
                <a:spcPct val="150000"/>
              </a:lnSpc>
              <a:spcBef>
                <a:spcPts val="800"/>
              </a:spcBef>
              <a:buFont typeface="Wingdings" panose="05000000000000000000" pitchFamily="2" charset="2"/>
              <a:buChar char="Ø"/>
              <a:defRPr/>
            </a:pPr>
            <a:r>
              <a:rPr lang="zh-TW" altLang="en-US" sz="1467" b="1" kern="0" dirty="0">
                <a:solidFill>
                  <a:srgbClr val="0000FF"/>
                </a:solidFill>
                <a:latin typeface="微軟正黑體" panose="020B0604030504040204" pitchFamily="34" charset="-120"/>
                <a:ea typeface="微軟正黑體" panose="020B0604030504040204" pitchFamily="34" charset="-120"/>
              </a:rPr>
              <a:t>下載功能：</a:t>
            </a:r>
            <a:r>
              <a:rPr lang="zh-TW" altLang="en-US" sz="1467" b="1" kern="0" dirty="0">
                <a:solidFill>
                  <a:srgbClr val="000000"/>
                </a:solidFill>
                <a:latin typeface="微軟正黑體" panose="020B0604030504040204" pitchFamily="34" charset="-120"/>
                <a:ea typeface="微軟正黑體" panose="020B0604030504040204" pitchFamily="34" charset="-120"/>
              </a:rPr>
              <a:t>可供下載點名冊或計分冊。</a:t>
            </a:r>
          </a:p>
          <a:p>
            <a:pPr marL="230394" indent="-230394" algn="just" defTabSz="1219170">
              <a:lnSpc>
                <a:spcPct val="150000"/>
              </a:lnSpc>
              <a:spcBef>
                <a:spcPts val="800"/>
              </a:spcBef>
              <a:buFont typeface="Wingdings" panose="05000000000000000000" pitchFamily="2" charset="2"/>
              <a:buChar char="Ø"/>
              <a:defRPr/>
            </a:pPr>
            <a:r>
              <a:rPr lang="zh-TW" altLang="zh-TW" sz="1467" b="1" kern="0" dirty="0">
                <a:solidFill>
                  <a:srgbClr val="0000FF"/>
                </a:solidFill>
                <a:latin typeface="微軟正黑體" panose="020B0604030504040204" pitchFamily="34" charset="-120"/>
                <a:ea typeface="微軟正黑體" panose="020B0604030504040204" pitchFamily="34" charset="-120"/>
              </a:rPr>
              <a:t>通知功能：</a:t>
            </a:r>
            <a:r>
              <a:rPr lang="zh-TW" altLang="zh-TW" sz="1467" b="1" kern="0" dirty="0">
                <a:solidFill>
                  <a:srgbClr val="000000"/>
                </a:solidFill>
                <a:latin typeface="微軟正黑體" panose="020B0604030504040204" pitchFamily="34" charset="-120"/>
                <a:ea typeface="微軟正黑體" panose="020B0604030504040204" pitchFamily="34" charset="-120"/>
              </a:rPr>
              <a:t>可供老師勾選</a:t>
            </a:r>
            <a:r>
              <a:rPr lang="zh-TW" altLang="en-US" sz="1467" b="1" kern="0" dirty="0">
                <a:solidFill>
                  <a:srgbClr val="000000"/>
                </a:solidFill>
                <a:latin typeface="微軟正黑體" panose="020B0604030504040204" pitchFamily="34" charset="-120"/>
                <a:ea typeface="微軟正黑體" panose="020B0604030504040204" pitchFamily="34" charset="-120"/>
              </a:rPr>
              <a:t>全</a:t>
            </a:r>
            <a:r>
              <a:rPr lang="zh-TW" altLang="zh-TW" sz="1467" b="1" kern="0" dirty="0">
                <a:solidFill>
                  <a:srgbClr val="000000"/>
                </a:solidFill>
                <a:latin typeface="微軟正黑體" panose="020B0604030504040204" pitchFamily="34" charset="-120"/>
                <a:ea typeface="微軟正黑體" panose="020B0604030504040204" pitchFamily="34" charset="-120"/>
              </a:rPr>
              <a:t>班或</a:t>
            </a:r>
            <a:r>
              <a:rPr lang="zh-TW" altLang="en-US" sz="1467" b="1" kern="0" dirty="0">
                <a:solidFill>
                  <a:srgbClr val="000000"/>
                </a:solidFill>
                <a:latin typeface="微軟正黑體" panose="020B0604030504040204" pitchFamily="34" charset="-120"/>
                <a:ea typeface="微軟正黑體" panose="020B0604030504040204" pitchFamily="34" charset="-120"/>
              </a:rPr>
              <a:t>部分</a:t>
            </a:r>
            <a:r>
              <a:rPr lang="zh-TW" altLang="zh-TW" sz="1467" b="1" kern="0" dirty="0">
                <a:solidFill>
                  <a:srgbClr val="000000"/>
                </a:solidFill>
                <a:latin typeface="微軟正黑體" panose="020B0604030504040204" pitchFamily="34" charset="-120"/>
                <a:ea typeface="微軟正黑體" panose="020B0604030504040204" pitchFamily="34" charset="-120"/>
              </a:rPr>
              <a:t>學生，由系統自動</a:t>
            </a:r>
            <a:r>
              <a:rPr lang="zh-TW" altLang="en-US" sz="1467" b="1" kern="0" dirty="0">
                <a:solidFill>
                  <a:srgbClr val="000000"/>
                </a:solidFill>
                <a:latin typeface="微軟正黑體" panose="020B0604030504040204" pitchFamily="34" charset="-120"/>
                <a:ea typeface="微軟正黑體" panose="020B0604030504040204" pitchFamily="34" charset="-120"/>
              </a:rPr>
              <a:t>發</a:t>
            </a:r>
            <a:r>
              <a:rPr lang="en-US" altLang="zh-TW" sz="1467" b="1" kern="0" dirty="0">
                <a:solidFill>
                  <a:srgbClr val="000000"/>
                </a:solidFill>
                <a:latin typeface="微軟正黑體" panose="020B0604030504040204" pitchFamily="34" charset="-120"/>
                <a:ea typeface="微軟正黑體" panose="020B0604030504040204" pitchFamily="34" charset="-120"/>
              </a:rPr>
              <a:t>Email</a:t>
            </a:r>
            <a:r>
              <a:rPr lang="zh-TW" altLang="zh-TW" sz="1467" b="1" kern="0" dirty="0">
                <a:solidFill>
                  <a:srgbClr val="000000"/>
                </a:solidFill>
                <a:latin typeface="微軟正黑體" panose="020B0604030504040204" pitchFamily="34" charset="-120"/>
                <a:ea typeface="微軟正黑體" panose="020B0604030504040204" pitchFamily="34" charset="-120"/>
              </a:rPr>
              <a:t>通知學生，</a:t>
            </a:r>
            <a:r>
              <a:rPr lang="en-US" altLang="zh-TW" sz="1467" b="1" kern="0" dirty="0">
                <a:solidFill>
                  <a:srgbClr val="000000"/>
                </a:solidFill>
                <a:latin typeface="微軟正黑體" panose="020B0604030504040204" pitchFamily="34" charset="-120"/>
                <a:ea typeface="微軟正黑體" panose="020B0604030504040204" pitchFamily="34" charset="-120"/>
              </a:rPr>
              <a:t> Email</a:t>
            </a:r>
            <a:r>
              <a:rPr lang="zh-TW" altLang="zh-TW" sz="1467" b="1" kern="0" dirty="0">
                <a:solidFill>
                  <a:srgbClr val="000000"/>
                </a:solidFill>
                <a:latin typeface="微軟正黑體" panose="020B0604030504040204" pitchFamily="34" charset="-120"/>
                <a:ea typeface="微軟正黑體" panose="020B0604030504040204" pitchFamily="34" charset="-120"/>
              </a:rPr>
              <a:t>通知內容可供老師編輯。</a:t>
            </a:r>
          </a:p>
        </p:txBody>
      </p:sp>
      <p:sp>
        <p:nvSpPr>
          <p:cNvPr id="2" name="投影片編號版面配置區 1"/>
          <p:cNvSpPr>
            <a:spLocks noGrp="1"/>
          </p:cNvSpPr>
          <p:nvPr>
            <p:ph type="sldNum" sz="quarter" idx="12"/>
          </p:nvPr>
        </p:nvSpPr>
        <p:spPr>
          <a:prstGeom prst="rect">
            <a:avLst/>
          </a:prstGeom>
        </p:spPr>
        <p:txBody>
          <a:bodyPr/>
          <a:lstStyle/>
          <a:p>
            <a:fld id="{B7647445-41D0-4638-80E9-D5D5C07ADD39}" type="slidenum">
              <a:rPr lang="zh-CN" altLang="en-US" smtClean="0"/>
              <a:pPr/>
              <a:t>9</a:t>
            </a:fld>
            <a:endParaRPr lang="zh-CN" altLang="en-US"/>
          </a:p>
        </p:txBody>
      </p:sp>
    </p:spTree>
    <p:custDataLst>
      <p:tags r:id="rId1"/>
    </p:custDataLst>
    <p:extLst>
      <p:ext uri="{BB962C8B-B14F-4D97-AF65-F5344CB8AC3E}">
        <p14:creationId xmlns:p14="http://schemas.microsoft.com/office/powerpoint/2010/main" val="27646057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THEME" val="9a7e4d3d-b652-4ee2-a090-8ed98b465a5e"/>
</p:tagLst>
</file>

<file path=ppt/tags/tag1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15.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7"/>
</p:tagLst>
</file>

<file path=ppt/tags/tag3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36.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7"/>
</p:tagLst>
</file>

<file path=ppt/tags/tag3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38.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7"/>
</p:tagLst>
</file>

<file path=ppt/tags/tag39.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40.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SubTitle"/>
  <p:tag name="MH_ORDER" val="5"/>
</p:tagLst>
</file>

<file path=ppt/tags/tag41.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4"/>
</p:tagLst>
</file>

<file path=ppt/tags/tag42.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SubTitle"/>
  <p:tag name="MH_ORDER" val="4"/>
</p:tagLst>
</file>

<file path=ppt/tags/tag43.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SubTitle"/>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11"/>
</p:tagLst>
</file>

<file path=ppt/tags/tag45.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48.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7"/>
</p:tagLst>
</file>

<file path=ppt/tags/tag4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50.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7"/>
</p:tagLst>
</file>

<file path=ppt/tags/tag5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5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53.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7"/>
</p:tagLst>
</file>

<file path=ppt/tags/tag5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55.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7"/>
</p:tagLst>
</file>

<file path=ppt/tags/tag5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57.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7"/>
</p:tagLst>
</file>

<file path=ppt/tags/tag5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5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5w0zpn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5w0zpn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2415</TotalTime>
  <Words>5962</Words>
  <Application>Microsoft Office PowerPoint</Application>
  <PresentationFormat>寬螢幕</PresentationFormat>
  <Paragraphs>730</Paragraphs>
  <Slides>42</Slides>
  <Notes>42</Notes>
  <HiddenSlides>0</HiddenSlides>
  <MMClips>0</MMClips>
  <ScaleCrop>false</ScaleCrop>
  <HeadingPairs>
    <vt:vector size="6" baseType="variant">
      <vt:variant>
        <vt:lpstr>使用字型</vt:lpstr>
      </vt:variant>
      <vt:variant>
        <vt:i4>18</vt:i4>
      </vt:variant>
      <vt:variant>
        <vt:lpstr>佈景主題</vt:lpstr>
      </vt:variant>
      <vt:variant>
        <vt:i4>2</vt:i4>
      </vt:variant>
      <vt:variant>
        <vt:lpstr>投影片標題</vt:lpstr>
      </vt:variant>
      <vt:variant>
        <vt:i4>42</vt:i4>
      </vt:variant>
    </vt:vector>
  </HeadingPairs>
  <TitlesOfParts>
    <vt:vector size="62" baseType="lpstr">
      <vt:lpstr>等线</vt:lpstr>
      <vt:lpstr>FontAwesome</vt:lpstr>
      <vt:lpstr>HY헤드라인M</vt:lpstr>
      <vt:lpstr>Kartika</vt:lpstr>
      <vt:lpstr>Lato Light</vt:lpstr>
      <vt:lpstr>微软雅黑</vt:lpstr>
      <vt:lpstr>宋体</vt:lpstr>
      <vt:lpstr>微軟正黑體</vt:lpstr>
      <vt:lpstr>新細明體</vt:lpstr>
      <vt:lpstr>Arial</vt:lpstr>
      <vt:lpstr>Calibri</vt:lpstr>
      <vt:lpstr>Century Gothic</vt:lpstr>
      <vt:lpstr>Courier New</vt:lpstr>
      <vt:lpstr>Helvetica</vt:lpstr>
      <vt:lpstr>Impact</vt:lpstr>
      <vt:lpstr>Times New Roman</vt:lpstr>
      <vt:lpstr>Wingdings</vt:lpstr>
      <vt:lpstr>Wingdings 3</vt:lpstr>
      <vt:lpstr>第一PPT，www.1ppt.com</vt:lpstr>
      <vt:lpstr>1_第一PPT，www.1ppt.com</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ilmf29 Lin</cp:lastModifiedBy>
  <cp:revision>374</cp:revision>
  <cp:lastPrinted>2020-12-07T09:07:13Z</cp:lastPrinted>
  <dcterms:created xsi:type="dcterms:W3CDTF">2017-10-22T16:00:00Z</dcterms:created>
  <dcterms:modified xsi:type="dcterms:W3CDTF">2021-02-02T01:14:31Z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2019-01-03T07:36:13.9620471Z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